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64" r:id="rId2"/>
    <p:sldId id="265" r:id="rId3"/>
    <p:sldId id="271" r:id="rId4"/>
    <p:sldId id="266" r:id="rId5"/>
    <p:sldId id="267" r:id="rId6"/>
    <p:sldId id="268" r:id="rId7"/>
    <p:sldId id="256" r:id="rId8"/>
    <p:sldId id="270" r:id="rId9"/>
    <p:sldId id="257" r:id="rId10"/>
    <p:sldId id="258" r:id="rId11"/>
    <p:sldId id="259" r:id="rId12"/>
    <p:sldId id="260" r:id="rId13"/>
    <p:sldId id="261" r:id="rId14"/>
    <p:sldId id="262" r:id="rId15"/>
    <p:sldId id="263" r:id="rId1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kulmi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167069-0F07-4E59-866D-11AAFA56513A}" type="datetimeFigureOut">
              <a:rPr lang="fi-FI" smtClean="0"/>
              <a:pPr/>
              <a:t>14.8.2016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83B3EF-2E40-4529-9E93-F48AFD7B595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67069-0F07-4E59-866D-11AAFA56513A}" type="datetimeFigureOut">
              <a:rPr lang="fi-FI" smtClean="0"/>
              <a:pPr/>
              <a:t>14.8.2016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B3EF-2E40-4529-9E93-F48AFD7B595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A167069-0F07-4E59-866D-11AAFA56513A}" type="datetimeFigureOut">
              <a:rPr lang="fi-FI" smtClean="0"/>
              <a:pPr/>
              <a:t>14.8.2016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uorakulmi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383B3EF-2E40-4529-9E93-F48AFD7B595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67069-0F07-4E59-866D-11AAFA56513A}" type="datetimeFigureOut">
              <a:rPr lang="fi-FI" smtClean="0"/>
              <a:pPr/>
              <a:t>14.8.2016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83B3EF-2E40-4529-9E93-F48AFD7B595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7" name="Suorakulmi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2" name="Päivämäärän paikkamerkki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67069-0F07-4E59-866D-11AAFA56513A}" type="datetimeFigureOut">
              <a:rPr lang="fi-FI" smtClean="0"/>
              <a:pPr/>
              <a:t>14.8.2016</a:t>
            </a:fld>
            <a:endParaRPr lang="fi-FI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383B3EF-2E40-4529-9E93-F48AFD7B595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A167069-0F07-4E59-866D-11AAFA56513A}" type="datetimeFigureOut">
              <a:rPr lang="fi-FI" smtClean="0"/>
              <a:pPr/>
              <a:t>14.8.2016</a:t>
            </a:fld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383B3EF-2E40-4529-9E93-F48AFD7B595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Alatunnisteen paikkamerk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A167069-0F07-4E59-866D-11AAFA56513A}" type="datetimeFigureOut">
              <a:rPr lang="fi-FI" smtClean="0"/>
              <a:pPr/>
              <a:t>14.8.2016</a:t>
            </a:fld>
            <a:endParaRPr lang="fi-FI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383B3EF-2E40-4529-9E93-F48AFD7B595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i-FI"/>
          </a:p>
        </p:txBody>
      </p:sp>
      <p:sp>
        <p:nvSpPr>
          <p:cNvPr id="16" name="Tekstin paikkamerkki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5" name="Tekstin paikkamerkki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67069-0F07-4E59-866D-11AAFA56513A}" type="datetimeFigureOut">
              <a:rPr lang="fi-FI" smtClean="0"/>
              <a:pPr/>
              <a:t>14.8.2016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83B3EF-2E40-4529-9E93-F48AFD7B595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67069-0F07-4E59-866D-11AAFA56513A}" type="datetimeFigureOut">
              <a:rPr lang="fi-FI" smtClean="0"/>
              <a:pPr/>
              <a:t>14.8.2016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83B3EF-2E40-4529-9E93-F48AFD7B595B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67069-0F07-4E59-866D-11AAFA56513A}" type="datetimeFigureOut">
              <a:rPr lang="fi-FI" smtClean="0"/>
              <a:pPr/>
              <a:t>14.8.2016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83B3EF-2E40-4529-9E93-F48AFD7B595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8" name="Suorakulmi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1" name="Suorakulmi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äivämäärän paikkamerkki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A167069-0F07-4E59-866D-11AAFA56513A}" type="datetimeFigureOut">
              <a:rPr lang="fi-FI" smtClean="0"/>
              <a:pPr/>
              <a:t>14.8.2016</a:t>
            </a:fld>
            <a:endParaRPr lang="fi-FI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383B3EF-2E40-4529-9E93-F48AFD7B595B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A167069-0F07-4E59-866D-11AAFA56513A}" type="datetimeFigureOut">
              <a:rPr lang="fi-FI" smtClean="0"/>
              <a:pPr/>
              <a:t>14.8.2016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uorakulmi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383B3EF-2E40-4529-9E93-F48AFD7B595B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9. LUOKAN ENGLANTI</a:t>
            </a:r>
            <a:endParaRPr lang="fi-FI" dirty="0"/>
          </a:p>
        </p:txBody>
      </p:sp>
      <p:sp>
        <p:nvSpPr>
          <p:cNvPr id="7" name="Alaotsikk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TAVOITTEET JA SISÄLTÖ LV. 2016 - 2017</a:t>
            </a:r>
            <a:endParaRPr lang="fi-FI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Puhuminen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Osaa esittää pienen, luettelomaisen </a:t>
            </a:r>
            <a:r>
              <a:rPr lang="fi-FI" dirty="0" smtClean="0"/>
              <a:t>kuvauksen lähipiiristään </a:t>
            </a:r>
            <a:r>
              <a:rPr lang="fi-FI" dirty="0"/>
              <a:t>ja sen </a:t>
            </a:r>
            <a:r>
              <a:rPr lang="fi-FI" dirty="0" smtClean="0"/>
              <a:t>jokapäiväisistä puolista</a:t>
            </a:r>
            <a:r>
              <a:rPr lang="fi-FI" dirty="0"/>
              <a:t>. Pystyy osallistumaan </a:t>
            </a:r>
            <a:r>
              <a:rPr lang="fi-FI" dirty="0" smtClean="0"/>
              <a:t>rutiininomaisiin keskusteluihin </a:t>
            </a:r>
            <a:r>
              <a:rPr lang="fi-FI" dirty="0"/>
              <a:t>omista tai </a:t>
            </a:r>
            <a:r>
              <a:rPr lang="fi-FI" dirty="0" smtClean="0"/>
              <a:t>itselleen tärkeistä </a:t>
            </a:r>
            <a:r>
              <a:rPr lang="fi-FI" dirty="0"/>
              <a:t>asioista. Voi tarvita apua </a:t>
            </a:r>
            <a:r>
              <a:rPr lang="fi-FI" dirty="0" smtClean="0"/>
              <a:t>keskustelussa  ja </a:t>
            </a:r>
            <a:r>
              <a:rPr lang="fi-FI" dirty="0"/>
              <a:t>vältellä joitakin aihepiirejä.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Puhe on välillä sujuvaa, mutta </a:t>
            </a:r>
            <a:r>
              <a:rPr lang="fi-FI" dirty="0" smtClean="0"/>
              <a:t>erilaiset katkokset </a:t>
            </a:r>
            <a:r>
              <a:rPr lang="fi-FI" dirty="0"/>
              <a:t>ovat hyvin ilmeisiä</a:t>
            </a:r>
            <a:r>
              <a:rPr lang="fi-FI" dirty="0" smtClean="0"/>
              <a:t>.</a:t>
            </a:r>
          </a:p>
          <a:p>
            <a:r>
              <a:rPr lang="fi-FI" dirty="0"/>
              <a:t>Ääntäminen on ymmärrettävää, </a:t>
            </a:r>
            <a:r>
              <a:rPr lang="fi-FI" dirty="0" smtClean="0"/>
              <a:t>vaikka vieras </a:t>
            </a:r>
            <a:r>
              <a:rPr lang="fi-FI" dirty="0"/>
              <a:t>korostus on ilmeistä ja </a:t>
            </a:r>
            <a:r>
              <a:rPr lang="fi-FI" dirty="0" smtClean="0"/>
              <a:t>ääntämisvirheitä esiintyy.</a:t>
            </a:r>
          </a:p>
          <a:p>
            <a:r>
              <a:rPr lang="fi-FI" dirty="0"/>
              <a:t>Osaa kohtalaisen hyvin tavallisen, </a:t>
            </a:r>
            <a:r>
              <a:rPr lang="fi-FI" dirty="0" smtClean="0"/>
              <a:t>jokapäiväisen sanaston </a:t>
            </a:r>
            <a:r>
              <a:rPr lang="fi-FI" dirty="0"/>
              <a:t>ja jonkin verran </a:t>
            </a:r>
            <a:r>
              <a:rPr lang="fi-FI" dirty="0" smtClean="0"/>
              <a:t>idiomaattisia ilmaisuja</a:t>
            </a:r>
            <a:r>
              <a:rPr lang="fi-FI" dirty="0"/>
              <a:t>. Osaa useita </a:t>
            </a:r>
            <a:r>
              <a:rPr lang="fi-FI" dirty="0" smtClean="0"/>
              <a:t>yksinkertaisia ja myös </a:t>
            </a:r>
            <a:r>
              <a:rPr lang="fi-FI" dirty="0"/>
              <a:t>joitakin vaativampia rakenteita</a:t>
            </a:r>
            <a:r>
              <a:rPr lang="fi-FI" dirty="0" smtClean="0"/>
              <a:t>.</a:t>
            </a:r>
          </a:p>
          <a:p>
            <a:r>
              <a:rPr lang="fi-FI" dirty="0"/>
              <a:t>Laajemmassa vapaassa puheessa </a:t>
            </a:r>
            <a:r>
              <a:rPr lang="fi-FI" dirty="0" smtClean="0"/>
              <a:t>esiintyy paljon </a:t>
            </a:r>
            <a:r>
              <a:rPr lang="fi-FI" dirty="0"/>
              <a:t>virheitä perusasioissa (esim. </a:t>
            </a:r>
            <a:r>
              <a:rPr lang="fi-FI" dirty="0" smtClean="0"/>
              <a:t>verbien aikamuodoissa</a:t>
            </a:r>
            <a:r>
              <a:rPr lang="fi-FI" dirty="0"/>
              <a:t>) ja ne voivat joskus </a:t>
            </a:r>
            <a:r>
              <a:rPr lang="fi-FI" dirty="0" smtClean="0"/>
              <a:t>haitata ymmärrettävyyttä</a:t>
            </a:r>
            <a:r>
              <a:rPr lang="fi-FI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Kirjoittaminen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 </a:t>
            </a:r>
            <a:r>
              <a:rPr lang="fi-FI" dirty="0"/>
              <a:t>Selviytyy kirjoittamalla </a:t>
            </a:r>
            <a:r>
              <a:rPr lang="fi-FI" dirty="0" smtClean="0"/>
              <a:t>tavanomaisissa arkitilanteissa</a:t>
            </a:r>
            <a:r>
              <a:rPr lang="fi-FI" dirty="0"/>
              <a:t>.</a:t>
            </a:r>
          </a:p>
          <a:p>
            <a:r>
              <a:rPr lang="fi-FI" dirty="0" smtClean="0"/>
              <a:t>Osaa </a:t>
            </a:r>
            <a:r>
              <a:rPr lang="fi-FI" dirty="0"/>
              <a:t>kirjoittaa hyvin lyhyen, </a:t>
            </a:r>
            <a:r>
              <a:rPr lang="fi-FI" dirty="0" smtClean="0"/>
              <a:t>yksinkertaisen kuvauksen </a:t>
            </a:r>
            <a:r>
              <a:rPr lang="fi-FI" dirty="0"/>
              <a:t>tapahtumista, </a:t>
            </a:r>
            <a:r>
              <a:rPr lang="fi-FI" dirty="0" smtClean="0"/>
              <a:t>menneistä toimista ja henkilökohtaisista kokemuksista </a:t>
            </a:r>
            <a:r>
              <a:rPr lang="fi-FI" dirty="0"/>
              <a:t>tai </a:t>
            </a:r>
            <a:r>
              <a:rPr lang="fi-FI" dirty="0" smtClean="0"/>
              <a:t> elinympäristönsä arkipäiväisistä </a:t>
            </a:r>
            <a:r>
              <a:rPr lang="fi-FI" dirty="0"/>
              <a:t>puolista (lyhyet </a:t>
            </a:r>
            <a:r>
              <a:rPr lang="fi-FI" dirty="0" err="1" smtClean="0"/>
              <a:t>kirjeet,muistilaput</a:t>
            </a:r>
            <a:r>
              <a:rPr lang="fi-FI" dirty="0"/>
              <a:t>, </a:t>
            </a:r>
            <a:r>
              <a:rPr lang="fi-FI" dirty="0" err="1" smtClean="0"/>
              <a:t>hakemukset,puhelinviestit</a:t>
            </a:r>
            <a:r>
              <a:rPr lang="fi-FI" dirty="0"/>
              <a:t>).</a:t>
            </a:r>
          </a:p>
          <a:p>
            <a:r>
              <a:rPr lang="fi-FI" dirty="0" smtClean="0"/>
              <a:t>Osaa </a:t>
            </a:r>
            <a:r>
              <a:rPr lang="fi-FI" dirty="0"/>
              <a:t>arkisen perussanaston, </a:t>
            </a:r>
            <a:r>
              <a:rPr lang="fi-FI" dirty="0" smtClean="0"/>
              <a:t>rakenteet ja </a:t>
            </a:r>
            <a:r>
              <a:rPr lang="fi-FI" dirty="0"/>
              <a:t>tavallisimmat sidoskeinot.</a:t>
            </a:r>
          </a:p>
          <a:p>
            <a:r>
              <a:rPr lang="fi-FI" dirty="0" smtClean="0"/>
              <a:t>Kirjoittaa </a:t>
            </a:r>
            <a:r>
              <a:rPr lang="fi-FI" dirty="0"/>
              <a:t>yksinkertaiset sanat </a:t>
            </a:r>
            <a:r>
              <a:rPr lang="fi-FI" dirty="0" smtClean="0"/>
              <a:t>ja rakenteet </a:t>
            </a:r>
            <a:r>
              <a:rPr lang="fi-FI" dirty="0"/>
              <a:t>oikein, mutta tekee </a:t>
            </a:r>
            <a:r>
              <a:rPr lang="fi-FI" dirty="0" smtClean="0"/>
              <a:t>virheitä harvinaisemmissa </a:t>
            </a:r>
            <a:r>
              <a:rPr lang="fi-FI" dirty="0"/>
              <a:t>rakenteissa ja </a:t>
            </a:r>
            <a:r>
              <a:rPr lang="fi-FI" dirty="0" smtClean="0"/>
              <a:t>muodoissa ja </a:t>
            </a:r>
            <a:r>
              <a:rPr lang="fi-FI" dirty="0"/>
              <a:t>tuottaa </a:t>
            </a:r>
            <a:r>
              <a:rPr lang="fi-FI" dirty="0" smtClean="0"/>
              <a:t>kömpelöitä ilmaisuja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/>
            </a:r>
            <a:br>
              <a:rPr lang="fi-FI" b="1" dirty="0"/>
            </a:br>
            <a:r>
              <a:rPr lang="fi-FI" b="1" dirty="0" smtClean="0"/>
              <a:t>lukeminen ja kuunteleminen</a:t>
            </a:r>
            <a:endParaRPr lang="fi-FI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/>
              <a:t>Taitotaso B1: Selviytyminen arkielämässä</a:t>
            </a:r>
            <a:endParaRPr lang="fi-FI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Kuullun ymmärtäminen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Ymmärtää pääajatukset ja keskeisiä </a:t>
            </a:r>
            <a:r>
              <a:rPr lang="fi-FI" dirty="0" smtClean="0"/>
              <a:t>yksityiskohtia puheesta</a:t>
            </a:r>
            <a:r>
              <a:rPr lang="fi-FI" dirty="0"/>
              <a:t>, joka käsittelee koulussa</a:t>
            </a:r>
            <a:r>
              <a:rPr lang="fi-FI" dirty="0" smtClean="0"/>
              <a:t>, työssä </a:t>
            </a:r>
            <a:r>
              <a:rPr lang="fi-FI" dirty="0"/>
              <a:t>tai vapaa-aikana säännöllisesti </a:t>
            </a:r>
            <a:r>
              <a:rPr lang="fi-FI" dirty="0" smtClean="0"/>
              <a:t>toistuvia teemoja </a:t>
            </a:r>
            <a:r>
              <a:rPr lang="fi-FI" dirty="0"/>
              <a:t>mukaan lukien lyhyt kerronta.</a:t>
            </a:r>
          </a:p>
          <a:p>
            <a:r>
              <a:rPr lang="fi-FI" dirty="0" smtClean="0"/>
              <a:t>Tavoittaa </a:t>
            </a:r>
            <a:r>
              <a:rPr lang="fi-FI" dirty="0"/>
              <a:t>radiouutisten, elokuvien, </a:t>
            </a:r>
            <a:r>
              <a:rPr lang="fi-FI" dirty="0" smtClean="0"/>
              <a:t>tv-ohjelmien ja </a:t>
            </a:r>
            <a:r>
              <a:rPr lang="fi-FI" dirty="0"/>
              <a:t>selkeiden puhelinviestien pääkohdat.</a:t>
            </a:r>
          </a:p>
          <a:p>
            <a:r>
              <a:rPr lang="fi-FI" dirty="0" smtClean="0"/>
              <a:t>Pystyy </a:t>
            </a:r>
            <a:r>
              <a:rPr lang="fi-FI" dirty="0"/>
              <a:t>seuraamaan yhteiseen </a:t>
            </a:r>
            <a:r>
              <a:rPr lang="fi-FI" dirty="0" smtClean="0"/>
              <a:t>kokemukseen tai </a:t>
            </a:r>
            <a:r>
              <a:rPr lang="fi-FI" dirty="0"/>
              <a:t>yleistietoon perustuvaa puhetta.</a:t>
            </a:r>
          </a:p>
          <a:p>
            <a:r>
              <a:rPr lang="fi-FI" dirty="0" smtClean="0"/>
              <a:t>Ymmärtää </a:t>
            </a:r>
            <a:r>
              <a:rPr lang="fi-FI" dirty="0"/>
              <a:t>tavallista sanastoa ja </a:t>
            </a:r>
            <a:r>
              <a:rPr lang="fi-FI" dirty="0" smtClean="0"/>
              <a:t>rajallisen joukon </a:t>
            </a:r>
            <a:r>
              <a:rPr lang="fi-FI" dirty="0"/>
              <a:t>idiomeja.</a:t>
            </a:r>
          </a:p>
          <a:p>
            <a:r>
              <a:rPr lang="fi-FI" dirty="0" smtClean="0"/>
              <a:t>Pitemmän </a:t>
            </a:r>
            <a:r>
              <a:rPr lang="fi-FI" dirty="0"/>
              <a:t>viestin ymmärtäminen </a:t>
            </a:r>
            <a:r>
              <a:rPr lang="fi-FI" dirty="0" smtClean="0"/>
              <a:t>edellyttää normaalia </a:t>
            </a:r>
            <a:r>
              <a:rPr lang="fi-FI" dirty="0"/>
              <a:t>hitaampaa ja selkeämpää </a:t>
            </a:r>
            <a:r>
              <a:rPr lang="fi-FI" dirty="0" smtClean="0"/>
              <a:t>yleiskielistä puhetta</a:t>
            </a:r>
            <a:r>
              <a:rPr lang="fi-FI" dirty="0"/>
              <a:t>. Toistoa tarvitaan </a:t>
            </a:r>
            <a:r>
              <a:rPr lang="fi-FI" dirty="0" smtClean="0"/>
              <a:t>silloin tällöin</a:t>
            </a:r>
            <a:r>
              <a:rPr lang="fi-FI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Luetun ymmärtäminen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Pystyy </a:t>
            </a:r>
            <a:r>
              <a:rPr lang="fi-FI" dirty="0"/>
              <a:t>lukemaan monenlaisia, </a:t>
            </a:r>
            <a:r>
              <a:rPr lang="fi-FI" dirty="0" smtClean="0"/>
              <a:t>muutaman sivun </a:t>
            </a:r>
            <a:r>
              <a:rPr lang="fi-FI" dirty="0"/>
              <a:t>pituisia tekstejä (</a:t>
            </a:r>
            <a:r>
              <a:rPr lang="fi-FI" dirty="0" smtClean="0"/>
              <a:t>taulukot, kalenterit</a:t>
            </a:r>
            <a:r>
              <a:rPr lang="fi-FI" dirty="0"/>
              <a:t>, kurssiohjelmat, </a:t>
            </a:r>
            <a:r>
              <a:rPr lang="fi-FI" dirty="0" smtClean="0"/>
              <a:t>keittokirjat) tutuista </a:t>
            </a:r>
            <a:r>
              <a:rPr lang="fi-FI" dirty="0"/>
              <a:t>aiheista ja seuraamaan </a:t>
            </a:r>
            <a:r>
              <a:rPr lang="fi-FI" dirty="0" smtClean="0"/>
              <a:t>tekstin pääajatuksia</a:t>
            </a:r>
            <a:r>
              <a:rPr lang="fi-FI" dirty="0"/>
              <a:t>, </a:t>
            </a:r>
            <a:r>
              <a:rPr lang="fi-FI" dirty="0" smtClean="0"/>
              <a:t>avainsanoja ja tärkeitä yksityiskohtia </a:t>
            </a:r>
            <a:r>
              <a:rPr lang="fi-FI" dirty="0"/>
              <a:t>myös </a:t>
            </a:r>
            <a:r>
              <a:rPr lang="fi-FI" dirty="0" smtClean="0"/>
              <a:t>valmistautumatta</a:t>
            </a:r>
            <a:r>
              <a:rPr lang="fi-FI" dirty="0"/>
              <a:t>.</a:t>
            </a:r>
          </a:p>
          <a:p>
            <a:r>
              <a:rPr lang="fi-FI" dirty="0" smtClean="0"/>
              <a:t>Pystyy </a:t>
            </a:r>
            <a:r>
              <a:rPr lang="fi-FI" dirty="0"/>
              <a:t>seuraamaan tuttua </a:t>
            </a:r>
            <a:r>
              <a:rPr lang="fi-FI" dirty="0" smtClean="0"/>
              <a:t>aihetta käsittelevän parisivuisen </a:t>
            </a:r>
            <a:r>
              <a:rPr lang="fi-FI" dirty="0"/>
              <a:t>tekstin pääajatuksia</a:t>
            </a:r>
            <a:r>
              <a:rPr lang="fi-FI" dirty="0" smtClean="0"/>
              <a:t>, avainsanoja </a:t>
            </a:r>
            <a:r>
              <a:rPr lang="fi-FI" dirty="0"/>
              <a:t>ja tärkeitä yksityiskohtia.</a:t>
            </a:r>
          </a:p>
          <a:p>
            <a:r>
              <a:rPr lang="fi-FI" dirty="0" smtClean="0"/>
              <a:t>Arkikokemuksesta poikkeavien aiheiden </a:t>
            </a:r>
            <a:r>
              <a:rPr lang="fi-FI" dirty="0"/>
              <a:t>ja tekstin </a:t>
            </a:r>
            <a:r>
              <a:rPr lang="fi-FI" dirty="0" smtClean="0"/>
              <a:t>yksityiskohtien ymmärtäminen </a:t>
            </a:r>
            <a:r>
              <a:rPr lang="fi-FI" dirty="0"/>
              <a:t>voi olla puutteellista.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AIHEPIIRIT</a:t>
            </a:r>
            <a:endParaRPr lang="fi-FI" dirty="0"/>
          </a:p>
        </p:txBody>
      </p:sp>
      <p:sp>
        <p:nvSpPr>
          <p:cNvPr id="6" name="Tekstin paikkamerkki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fi-FI" dirty="0" smtClean="0"/>
              <a:t>Teemat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1. Luonto ja globaali yhteistyö</a:t>
            </a:r>
          </a:p>
          <a:p>
            <a:pPr marL="0" indent="0">
              <a:buNone/>
            </a:pPr>
            <a:r>
              <a:rPr lang="fi-FI" dirty="0" smtClean="0"/>
              <a:t>2. Opiskelu </a:t>
            </a:r>
            <a:r>
              <a:rPr lang="fi-FI" dirty="0" smtClean="0"/>
              <a:t>ja </a:t>
            </a:r>
            <a:r>
              <a:rPr lang="fi-FI" dirty="0" smtClean="0"/>
              <a:t>työelämä</a:t>
            </a:r>
          </a:p>
          <a:p>
            <a:pPr marL="0" indent="0">
              <a:buNone/>
            </a:pPr>
            <a:r>
              <a:rPr lang="fi-FI" dirty="0" smtClean="0"/>
              <a:t>3. </a:t>
            </a:r>
            <a:r>
              <a:rPr lang="fi-FI" dirty="0" smtClean="0"/>
              <a:t>Kulttuuri</a:t>
            </a:r>
          </a:p>
          <a:p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KULTTUURITIETOA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874168" cy="4343400"/>
          </a:xfrm>
        </p:spPr>
        <p:txBody>
          <a:bodyPr/>
          <a:lstStyle/>
          <a:p>
            <a:r>
              <a:rPr lang="fi-FI" dirty="0" smtClean="0"/>
              <a:t>Englanninkielinen maailma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"/>
          </p:nvPr>
        </p:nvSpPr>
        <p:spPr>
          <a:xfrm>
            <a:off x="2915816" y="1752600"/>
            <a:ext cx="5847184" cy="4419600"/>
          </a:xfrm>
        </p:spPr>
        <p:txBody>
          <a:bodyPr/>
          <a:lstStyle/>
          <a:p>
            <a:r>
              <a:rPr lang="fi-FI" dirty="0" smtClean="0"/>
              <a:t>Afrikka</a:t>
            </a:r>
          </a:p>
          <a:p>
            <a:r>
              <a:rPr lang="fi-FI" dirty="0" smtClean="0"/>
              <a:t>Intia</a:t>
            </a:r>
          </a:p>
          <a:p>
            <a:r>
              <a:rPr lang="fi-FI" dirty="0" smtClean="0"/>
              <a:t>Uusi-Seelanti</a:t>
            </a:r>
          </a:p>
          <a:p>
            <a:r>
              <a:rPr lang="fi-FI" dirty="0" smtClean="0"/>
              <a:t>Skotlanti</a:t>
            </a:r>
          </a:p>
          <a:p>
            <a:r>
              <a:rPr lang="fi-FI" dirty="0" smtClean="0"/>
              <a:t>Irlanti</a:t>
            </a:r>
          </a:p>
          <a:p>
            <a:r>
              <a:rPr lang="fi-FI" dirty="0" smtClean="0"/>
              <a:t>Suomi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6920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KIELIOPPIA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fi-FI" dirty="0" smtClean="0"/>
              <a:t>Rakenteet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Passiivi </a:t>
            </a:r>
          </a:p>
          <a:p>
            <a:r>
              <a:rPr lang="fi-FI" dirty="0" smtClean="0"/>
              <a:t>Paljoussanat (</a:t>
            </a:r>
            <a:r>
              <a:rPr lang="fi-FI" dirty="0" err="1" smtClean="0"/>
              <a:t>much</a:t>
            </a:r>
            <a:r>
              <a:rPr lang="fi-FI" dirty="0"/>
              <a:t> </a:t>
            </a:r>
            <a:r>
              <a:rPr lang="fi-FI" dirty="0" smtClean="0"/>
              <a:t>– </a:t>
            </a:r>
            <a:r>
              <a:rPr lang="fi-FI" dirty="0" err="1" smtClean="0"/>
              <a:t>many</a:t>
            </a:r>
            <a:r>
              <a:rPr lang="fi-FI" dirty="0"/>
              <a:t>)</a:t>
            </a:r>
            <a:endParaRPr lang="fi-FI" dirty="0" smtClean="0"/>
          </a:p>
          <a:p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Infinitiivi (’tehdä’)</a:t>
            </a:r>
          </a:p>
          <a:p>
            <a:r>
              <a:rPr lang="fi-FI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-muoto (’tekeminen’)</a:t>
            </a:r>
          </a:p>
          <a:p>
            <a:r>
              <a:rPr lang="fi-FI" dirty="0" smtClean="0"/>
              <a:t>Apuverbit ja korvaavat muodot (miten ilmaistaan, että jotain saa / voi / on pakko tehdä) </a:t>
            </a:r>
            <a:endParaRPr lang="fi-FI" dirty="0" smtClean="0"/>
          </a:p>
          <a:p>
            <a:r>
              <a:rPr lang="fi-F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Epäsuora </a:t>
            </a:r>
            <a:r>
              <a:rPr lang="fi-F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kerronta (”</a:t>
            </a:r>
            <a:r>
              <a:rPr lang="fi-F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Hän sanoi, että</a:t>
            </a:r>
            <a:r>
              <a:rPr lang="fi-F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…)</a:t>
            </a:r>
          </a:p>
          <a:p>
            <a:r>
              <a:rPr lang="fi-FI" dirty="0"/>
              <a:t>Konditionaali (tekisin, olisin tehnyt…)</a:t>
            </a:r>
          </a:p>
          <a:p>
            <a:r>
              <a:rPr lang="fi-FI" dirty="0" smtClean="0"/>
              <a:t>Adverbien </a:t>
            </a:r>
            <a:r>
              <a:rPr lang="fi-FI" dirty="0" smtClean="0"/>
              <a:t>vertailu (lujaa, lujemmin…)</a:t>
            </a:r>
          </a:p>
          <a:p>
            <a:r>
              <a:rPr lang="fi-FI" dirty="0" smtClean="0"/>
              <a:t>Artikkelit ja maantieteelliset nimet (</a:t>
            </a:r>
            <a:r>
              <a:rPr lang="fi-FI" dirty="0" err="1" smtClean="0"/>
              <a:t>The</a:t>
            </a:r>
            <a:r>
              <a:rPr lang="fi-FI" dirty="0" smtClean="0"/>
              <a:t> Thames – Lake Victoria)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VIESTINTÄTAITOJA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fi-FI" dirty="0" smtClean="0"/>
              <a:t>Kirjoittaminen ja puhuminen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Kokemuksista ja suunnitelmista kertominen</a:t>
            </a:r>
          </a:p>
          <a:p>
            <a:r>
              <a:rPr lang="fi-FI" dirty="0" smtClean="0"/>
              <a:t>Ehdottaminen ja sopiminen</a:t>
            </a:r>
          </a:p>
          <a:p>
            <a:r>
              <a:rPr lang="fi-FI" dirty="0" smtClean="0"/>
              <a:t>Työhakemus ja –haastattelu</a:t>
            </a:r>
          </a:p>
          <a:p>
            <a:r>
              <a:rPr lang="fi-FI" dirty="0"/>
              <a:t>Mielipiteen ilmaiseminen </a:t>
            </a:r>
            <a:endParaRPr lang="fi-FI" dirty="0" smtClean="0"/>
          </a:p>
          <a:p>
            <a:r>
              <a:rPr lang="fi-FI" dirty="0" smtClean="0"/>
              <a:t>Väittely</a:t>
            </a:r>
            <a:endParaRPr lang="fi-FI" dirty="0"/>
          </a:p>
          <a:p>
            <a:r>
              <a:rPr lang="fi-FI" dirty="0" smtClean="0"/>
              <a:t>Ohjeiden antaminen</a:t>
            </a:r>
            <a:endParaRPr 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ARVIOINTI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fi-FI" dirty="0" smtClean="0"/>
              <a:t>Kokeet ja muu näyttö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3</a:t>
            </a:r>
            <a:r>
              <a:rPr lang="fi-FI" dirty="0" smtClean="0"/>
              <a:t> koetta (yksi jokaisesta teemasta)</a:t>
            </a:r>
            <a:endParaRPr lang="fi-FI" dirty="0" smtClean="0"/>
          </a:p>
          <a:p>
            <a:r>
              <a:rPr lang="fi-FI" dirty="0" smtClean="0"/>
              <a:t>Kuullun ymmärtämisen ja luetun ymmärtämisen kokeita</a:t>
            </a:r>
          </a:p>
          <a:p>
            <a:r>
              <a:rPr lang="fi-FI" dirty="0" smtClean="0"/>
              <a:t>Valtakunnallinen </a:t>
            </a:r>
            <a:r>
              <a:rPr lang="fi-FI" dirty="0" smtClean="0"/>
              <a:t>koe </a:t>
            </a:r>
            <a:r>
              <a:rPr lang="fi-FI" dirty="0" smtClean="0"/>
              <a:t>huhtikuussa</a:t>
            </a:r>
          </a:p>
          <a:p>
            <a:r>
              <a:rPr lang="fi-FI" dirty="0" smtClean="0"/>
              <a:t>Suullisen kielitaidon koe</a:t>
            </a:r>
            <a:endParaRPr lang="fi-FI" dirty="0" smtClean="0"/>
          </a:p>
          <a:p>
            <a:r>
              <a:rPr lang="fi-FI" dirty="0" smtClean="0"/>
              <a:t>Jatkuva näyttö (työskentely tunneilla yksin ja parin kanssa, kotiläksyt</a:t>
            </a:r>
            <a:r>
              <a:rPr lang="fi-FI" dirty="0" smtClean="0"/>
              <a:t>)</a:t>
            </a:r>
          </a:p>
          <a:p>
            <a:r>
              <a:rPr lang="fi-FI" dirty="0" smtClean="0"/>
              <a:t>Itsearviointi</a:t>
            </a:r>
            <a:endParaRPr lang="fi-FI" dirty="0" smtClean="0"/>
          </a:p>
          <a:p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Mitä tarkoittaa arvosana 8?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Hyvän osaamisen tavoitteet englannin kielessä</a:t>
            </a:r>
            <a:endParaRPr lang="fi-FI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HYVÄN OSAAMISEN TASO (8)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 smtClean="0"/>
              <a:t>Määritelty valtakunnallisen opetussuunnitelman perusteissa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 smtClean="0"/>
              <a:t>Eurooppalaisen viitekehyksen mukaan taitotasot:</a:t>
            </a:r>
          </a:p>
          <a:p>
            <a:pPr lvl="1"/>
            <a:r>
              <a:rPr lang="fi-FI" dirty="0" smtClean="0"/>
              <a:t>Puhuminen ja kirjoittaminen A2.2 (Kehittyvä peruskielitaito)</a:t>
            </a:r>
          </a:p>
          <a:p>
            <a:pPr lvl="1"/>
            <a:r>
              <a:rPr lang="fi-FI" dirty="0" smtClean="0"/>
              <a:t>Kuullun ja luetun ymmärtäminen B1.1 (Toimiva peruskielitaito)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519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/>
            </a:r>
            <a:br>
              <a:rPr lang="fi-FI" b="1" dirty="0" smtClean="0"/>
            </a:br>
            <a:r>
              <a:rPr lang="fi-FI" b="1" dirty="0"/>
              <a:t/>
            </a:r>
            <a:br>
              <a:rPr lang="fi-FI" b="1" dirty="0"/>
            </a:br>
            <a:r>
              <a:rPr lang="fi-FI" b="1" dirty="0" smtClean="0"/>
              <a:t/>
            </a:r>
            <a:br>
              <a:rPr lang="fi-FI" b="1" dirty="0" smtClean="0"/>
            </a:br>
            <a:r>
              <a:rPr lang="fi-FI" b="1" dirty="0"/>
              <a:t/>
            </a:r>
            <a:br>
              <a:rPr lang="fi-FI" b="1" dirty="0"/>
            </a:br>
            <a:r>
              <a:rPr lang="fi-FI" b="1" dirty="0" smtClean="0"/>
              <a:t>puhuminen ja kirjoittaminen</a:t>
            </a:r>
            <a:br>
              <a:rPr lang="fi-FI" b="1" dirty="0" smtClean="0"/>
            </a:br>
            <a:endParaRPr lang="fi-FI" dirty="0"/>
          </a:p>
        </p:txBody>
      </p:sp>
      <p:sp>
        <p:nvSpPr>
          <p:cNvPr id="4" name="Alaotsikko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b="1" dirty="0" smtClean="0"/>
              <a:t>Taitotaso A2 : Välittömän sosiaalisen kanssakäymisen perustarpeet ja lyhyt kerronta</a:t>
            </a:r>
            <a:endParaRPr lang="fi-FI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i">
  <a:themeElements>
    <a:clrScheme name="Tarm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ediaa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a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65</TotalTime>
  <Words>502</Words>
  <Application>Microsoft Office PowerPoint</Application>
  <PresentationFormat>Näytössä katseltava diaesitys (4:3)</PresentationFormat>
  <Paragraphs>76</Paragraphs>
  <Slides>15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9" baseType="lpstr">
      <vt:lpstr>Tw Cen MT</vt:lpstr>
      <vt:lpstr>Wingdings</vt:lpstr>
      <vt:lpstr>Wingdings 2</vt:lpstr>
      <vt:lpstr>Mediaani</vt:lpstr>
      <vt:lpstr>9. LUOKAN ENGLANTI</vt:lpstr>
      <vt:lpstr>AIHEPIIRIT</vt:lpstr>
      <vt:lpstr>KULTTUURITIETOA</vt:lpstr>
      <vt:lpstr>KIELIOPPIA</vt:lpstr>
      <vt:lpstr>VIESTINTÄTAITOJA</vt:lpstr>
      <vt:lpstr>ARVIOINTI</vt:lpstr>
      <vt:lpstr>Mitä tarkoittaa arvosana 8?</vt:lpstr>
      <vt:lpstr>HYVÄN OSAAMISEN TASO (8)</vt:lpstr>
      <vt:lpstr>    puhuminen ja kirjoittaminen </vt:lpstr>
      <vt:lpstr>Puhuminen</vt:lpstr>
      <vt:lpstr>PowerPoint-esitys</vt:lpstr>
      <vt:lpstr>Kirjoittaminen</vt:lpstr>
      <vt:lpstr> lukeminen ja kuunteleminen</vt:lpstr>
      <vt:lpstr>Kuullun ymmärtäminen</vt:lpstr>
      <vt:lpstr>Luetun ymmärtäminen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jonk</dc:creator>
  <cp:lastModifiedBy>Nevalainen Johanna</cp:lastModifiedBy>
  <cp:revision>16</cp:revision>
  <dcterms:created xsi:type="dcterms:W3CDTF">2011-08-15T16:58:57Z</dcterms:created>
  <dcterms:modified xsi:type="dcterms:W3CDTF">2016-08-14T13:05:42Z</dcterms:modified>
</cp:coreProperties>
</file>