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6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6057561-360C-4686-8F22-7297C6E168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/>
              <a:t>Historia 4</a:t>
            </a:r>
            <a:br>
              <a:rPr lang="fi-FI" dirty="0"/>
            </a:br>
            <a:r>
              <a:rPr lang="fi-FI" sz="4400" dirty="0"/>
              <a:t>Eurooppalaisen maailmankuvan kehitys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EE88CE49-B184-4B01-8F15-846C192FD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0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769F3C9-18F7-4D20-B466-FECE929A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541538" y="230819"/>
            <a:ext cx="144263" cy="454981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8537F4E-EF8A-45EE-BCC2-196D55DDEC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4989" y="230819"/>
            <a:ext cx="9882022" cy="5353235"/>
          </a:xfrm>
        </p:spPr>
        <p:txBody>
          <a:bodyPr numCol="3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u="sng" dirty="0"/>
              <a:t>1. Antiikin kulttuuripiiri</a:t>
            </a:r>
          </a:p>
          <a:p>
            <a:r>
              <a:rPr lang="fi-FI" dirty="0"/>
              <a:t>kulttuurit ja elämäntavat</a:t>
            </a:r>
          </a:p>
          <a:p>
            <a:r>
              <a:rPr lang="fi-FI" dirty="0"/>
              <a:t>tieteen ensiaskeleet ja demokratian synty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u="sng" dirty="0"/>
              <a:t>2 Keskiajan kulttuuri </a:t>
            </a:r>
          </a:p>
          <a:p>
            <a:r>
              <a:rPr lang="fi-FI" dirty="0"/>
              <a:t>keskiaikainen maailman-kuva</a:t>
            </a:r>
          </a:p>
          <a:p>
            <a:r>
              <a:rPr lang="fi-FI" dirty="0"/>
              <a:t>uskonto, kulttuuri ja kulttuuripiirien vuorovaikutus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u="sng" dirty="0"/>
              <a:t>3. Uuden ajan murros</a:t>
            </a:r>
          </a:p>
          <a:p>
            <a:r>
              <a:rPr lang="fi-FI" dirty="0"/>
              <a:t>renessanssi ja tiedon vallankumous</a:t>
            </a:r>
          </a:p>
          <a:p>
            <a:r>
              <a:rPr lang="fi-FI" dirty="0"/>
              <a:t>reformaation merkitys</a:t>
            </a:r>
          </a:p>
          <a:p>
            <a:r>
              <a:rPr lang="fi-FI" dirty="0"/>
              <a:t>itsevaltiuden ajan kulttuuri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u="sng" dirty="0"/>
              <a:t>4. Valistuksen aikakausi</a:t>
            </a:r>
          </a:p>
          <a:p>
            <a:r>
              <a:rPr lang="fi-FI" dirty="0"/>
              <a:t>luonnontieteellisen maailmankuvan kehitys</a:t>
            </a:r>
          </a:p>
          <a:p>
            <a:r>
              <a:rPr lang="fi-FI" dirty="0"/>
              <a:t>valistuksen aatepohja ja sen vaikutukset </a:t>
            </a:r>
          </a:p>
          <a:p>
            <a:r>
              <a:rPr lang="fi-FI" dirty="0"/>
              <a:t>ihmisoikeuksien ja tasa-arvoajattelun syntyminen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u="sng" dirty="0"/>
              <a:t>5. Aatteiden ja teollistumisen aika</a:t>
            </a:r>
          </a:p>
          <a:p>
            <a:r>
              <a:rPr lang="fi-FI" dirty="0"/>
              <a:t>keskeiset aatesuuntaukset ja taidevirtaukset</a:t>
            </a:r>
          </a:p>
          <a:p>
            <a:r>
              <a:rPr lang="fi-FI" dirty="0"/>
              <a:t>tiede uskonnon haastajana</a:t>
            </a:r>
          </a:p>
          <a:p>
            <a:r>
              <a:rPr lang="fi-FI" dirty="0"/>
              <a:t>porvariston vuosisata ja yhteiskunnalliset muutokset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u="sng" dirty="0"/>
              <a:t>6.Monimuotoinen nykyaika</a:t>
            </a:r>
          </a:p>
          <a:p>
            <a:r>
              <a:rPr lang="fi-FI" dirty="0"/>
              <a:t>massojen aika, populaarikulttuurin synty ja sen kaupallistuminen </a:t>
            </a:r>
          </a:p>
        </p:txBody>
      </p:sp>
    </p:spTree>
    <p:extLst>
      <p:ext uri="{BB962C8B-B14F-4D97-AF65-F5344CB8AC3E}">
        <p14:creationId xmlns:p14="http://schemas.microsoft.com/office/powerpoint/2010/main" val="41527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683B7E0-E05D-45B2-A8E4-7965E010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Toiveita kurssin suorittamiseen?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EAE1FD7-C6B4-4EBB-93A2-C26FEA5008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400" b="1" dirty="0"/>
              <a:t>Essee</a:t>
            </a:r>
          </a:p>
          <a:p>
            <a:r>
              <a:rPr lang="fi-FI" sz="2400" b="1" dirty="0"/>
              <a:t>Suullisia esitelmiä</a:t>
            </a:r>
          </a:p>
          <a:p>
            <a:r>
              <a:rPr lang="fi-FI" sz="2400" b="1" dirty="0"/>
              <a:t>Kuva-analyysi</a:t>
            </a:r>
          </a:p>
          <a:p>
            <a:r>
              <a:rPr lang="fi-FI" sz="2400" b="1" dirty="0"/>
              <a:t>Kirja-analyysi</a:t>
            </a:r>
          </a:p>
          <a:p>
            <a:r>
              <a:rPr lang="fi-FI" sz="2400" b="1" dirty="0"/>
              <a:t>Elokuva-analyysi</a:t>
            </a:r>
          </a:p>
          <a:p>
            <a:r>
              <a:rPr lang="fi-FI" sz="2400" b="1" dirty="0"/>
              <a:t>Oppimispäiväkirja</a:t>
            </a:r>
          </a:p>
          <a:p>
            <a:r>
              <a:rPr lang="fi-FI" sz="2400" b="1" dirty="0"/>
              <a:t>Välikoe?</a:t>
            </a:r>
          </a:p>
        </p:txBody>
      </p:sp>
    </p:spTree>
    <p:extLst>
      <p:ext uri="{BB962C8B-B14F-4D97-AF65-F5344CB8AC3E}">
        <p14:creationId xmlns:p14="http://schemas.microsoft.com/office/powerpoint/2010/main" val="34139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08642D9-095B-4F75-A9A5-44292C45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A06CA89-2015-4C10-BD39-0BE1519D6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740" y="248574"/>
            <a:ext cx="11124459" cy="609895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ANTIIKKI</a:t>
            </a:r>
            <a:r>
              <a:rPr lang="fi-FI" sz="2400" b="1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fi-FI" sz="2400" b="1" dirty="0"/>
              <a:t>Yhteistä</a:t>
            </a:r>
            <a:r>
              <a:rPr lang="fi-FI" sz="2400" dirty="0"/>
              <a:t>:</a:t>
            </a:r>
          </a:p>
          <a:p>
            <a:pPr lvl="1"/>
            <a:r>
              <a:rPr lang="fi-FI" sz="2000" dirty="0"/>
              <a:t>Antiikin yhteiskunnat perustuivat orjuuteen</a:t>
            </a:r>
          </a:p>
          <a:p>
            <a:pPr lvl="1"/>
            <a:r>
              <a:rPr lang="fi-FI" sz="2000" dirty="0"/>
              <a:t>jokilaaksojen korkeakulttuurien vaikutus</a:t>
            </a:r>
          </a:p>
          <a:p>
            <a:pPr lvl="1"/>
            <a:r>
              <a:rPr lang="fi-FI" sz="2000" dirty="0"/>
              <a:t>Välimeren merkitys yhdistävänä tekijänä ja kauppaväylänä</a:t>
            </a:r>
          </a:p>
          <a:p>
            <a:pPr marL="0" indent="0">
              <a:buNone/>
            </a:pPr>
            <a:r>
              <a:rPr lang="fi-FI" sz="2400" dirty="0"/>
              <a:t>•  Kreikan kaupunkivaltiot</a:t>
            </a:r>
          </a:p>
          <a:p>
            <a:pPr marL="457200" lvl="1" indent="0">
              <a:buNone/>
            </a:pPr>
            <a:r>
              <a:rPr lang="fi-FI" sz="2000" dirty="0"/>
              <a:t>•  klassinen kulttuuri : taiteiden, arkkitehtuurin ja filosofian kukoistus</a:t>
            </a:r>
          </a:p>
          <a:p>
            <a:pPr marL="0" indent="0">
              <a:buNone/>
            </a:pPr>
            <a:r>
              <a:rPr lang="fi-FI" sz="2400" dirty="0"/>
              <a:t>•  Rooman yhtenäinen imperiumi</a:t>
            </a:r>
          </a:p>
          <a:p>
            <a:pPr marL="457200" lvl="1" indent="0">
              <a:buNone/>
            </a:pPr>
            <a:r>
              <a:rPr lang="fi-FI" sz="2000" dirty="0"/>
              <a:t>•  omaksuivat kreikkalaisen kulttuurin</a:t>
            </a:r>
          </a:p>
          <a:p>
            <a:pPr marL="457200" lvl="1" indent="0">
              <a:buNone/>
            </a:pPr>
            <a:r>
              <a:rPr lang="fi-FI" sz="2000" dirty="0"/>
              <a:t>•  insinööritaidon, lakien ja hallinnon kehittyminen</a:t>
            </a:r>
          </a:p>
          <a:p>
            <a:pPr marL="457200" lvl="1" indent="0">
              <a:buNone/>
            </a:pPr>
            <a:r>
              <a:rPr lang="fi-FI" sz="2000" dirty="0"/>
              <a:t>•  kristinuskon synty ja leviäminen Rooman valtakunnassa </a:t>
            </a:r>
          </a:p>
        </p:txBody>
      </p:sp>
    </p:spTree>
    <p:extLst>
      <p:ext uri="{BB962C8B-B14F-4D97-AF65-F5344CB8AC3E}">
        <p14:creationId xmlns:p14="http://schemas.microsoft.com/office/powerpoint/2010/main" val="41776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085BFB5-41DD-48BA-9B70-F12513B0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06FBA3C-3A5A-4721-9DCF-D68A2AF7BA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7BFEC671-E6F5-40A4-BFA7-65E46CFA2C38}"/>
              </a:ext>
            </a:extLst>
          </p:cNvPr>
          <p:cNvSpPr/>
          <p:nvPr/>
        </p:nvSpPr>
        <p:spPr>
          <a:xfrm>
            <a:off x="3207091" y="1678778"/>
            <a:ext cx="2618912" cy="3500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latin typeface="Abadi" panose="020B0604020202020204" pitchFamily="34" charset="0"/>
              </a:rPr>
              <a:t>Mesopotamia</a:t>
            </a:r>
          </a:p>
          <a:p>
            <a:pPr algn="ctr"/>
            <a:r>
              <a:rPr lang="fi-FI" dirty="0">
                <a:latin typeface="Abadi" panose="020B0604020202020204" pitchFamily="34" charset="0"/>
              </a:rPr>
              <a:t>Yli 2000 vuotta eaa.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Abadi" panose="020B0604020202020204" pitchFamily="34" charset="0"/>
              </a:rPr>
              <a:t>Ensimmäinen korkeakulttuuri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Abadi" panose="020B0604020202020204" pitchFamily="34" charset="0"/>
              </a:rPr>
              <a:t>Kalenteri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Abadi" panose="020B0604020202020204" pitchFamily="34" charset="0"/>
              </a:rPr>
              <a:t>Tähtitiede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Abadi" panose="020B0604020202020204" pitchFamily="34" charset="0"/>
              </a:rPr>
              <a:t>Matematiikka</a:t>
            </a:r>
          </a:p>
          <a:p>
            <a:pPr marL="285750" indent="-285750">
              <a:buFontTx/>
              <a:buChar char="-"/>
            </a:pPr>
            <a:r>
              <a:rPr lang="fi-FI" dirty="0" err="1">
                <a:latin typeface="Abadi" panose="020B0604020202020204" pitchFamily="34" charset="0"/>
              </a:rPr>
              <a:t>Hammurabin</a:t>
            </a:r>
            <a:r>
              <a:rPr lang="fi-FI" dirty="0">
                <a:latin typeface="Abadi" panose="020B0604020202020204" pitchFamily="34" charset="0"/>
              </a:rPr>
              <a:t> laki</a:t>
            </a:r>
          </a:p>
          <a:p>
            <a:pPr marL="285750" indent="-285750" algn="ctr">
              <a:buFontTx/>
              <a:buChar char="-"/>
            </a:pPr>
            <a:endParaRPr lang="fi-FI" dirty="0"/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xmlns="" id="{34C8B379-50D5-455D-851C-B7160D75AAF1}"/>
              </a:ext>
            </a:extLst>
          </p:cNvPr>
          <p:cNvSpPr/>
          <p:nvPr/>
        </p:nvSpPr>
        <p:spPr>
          <a:xfrm>
            <a:off x="5934232" y="1866567"/>
            <a:ext cx="1425356" cy="10541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149AAAF4-465B-4E56-9928-32EC0AC41E57}"/>
              </a:ext>
            </a:extLst>
          </p:cNvPr>
          <p:cNvSpPr/>
          <p:nvPr/>
        </p:nvSpPr>
        <p:spPr>
          <a:xfrm>
            <a:off x="7204817" y="1087602"/>
            <a:ext cx="2805344" cy="416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ANTIIKKI </a:t>
            </a:r>
          </a:p>
          <a:p>
            <a:pPr algn="ctr"/>
            <a:r>
              <a:rPr lang="fi-FI" dirty="0">
                <a:latin typeface="Abadi" panose="020B0604020104020204" pitchFamily="34" charset="0"/>
              </a:rPr>
              <a:t>800 </a:t>
            </a:r>
            <a:r>
              <a:rPr lang="fi-FI" dirty="0" err="1">
                <a:latin typeface="Abadi" panose="020B0604020104020204" pitchFamily="34" charset="0"/>
              </a:rPr>
              <a:t>eKr-</a:t>
            </a:r>
            <a:r>
              <a:rPr lang="fi-FI" dirty="0">
                <a:latin typeface="Abadi" panose="020B0604020104020204" pitchFamily="34" charset="0"/>
              </a:rPr>
              <a:t> 400 </a:t>
            </a:r>
            <a:r>
              <a:rPr lang="fi-FI" dirty="0" err="1">
                <a:latin typeface="Abadi" panose="020B0604020104020204" pitchFamily="34" charset="0"/>
              </a:rPr>
              <a:t>jKr</a:t>
            </a:r>
            <a:endParaRPr lang="fi-FI" dirty="0">
              <a:latin typeface="Abadi" panose="020B0604020104020204" pitchFamily="34" charset="0"/>
            </a:endParaRPr>
          </a:p>
          <a:p>
            <a:pPr algn="ctr"/>
            <a:r>
              <a:rPr lang="fi-FI" dirty="0">
                <a:latin typeface="Abadi" panose="020B0604020104020204" pitchFamily="34" charset="0"/>
              </a:rPr>
              <a:t>Kreikka/Rooma</a:t>
            </a:r>
          </a:p>
          <a:p>
            <a:pPr algn="ctr"/>
            <a:r>
              <a:rPr lang="fi-FI" dirty="0">
                <a:latin typeface="Abadi" panose="020B0604020104020204" pitchFamily="34" charset="0"/>
              </a:rPr>
              <a:t>Nykyisen eurooppalaisen kulttuurin ”kehto”</a:t>
            </a:r>
          </a:p>
          <a:p>
            <a:pPr algn="ctr"/>
            <a:endParaRPr lang="fi-FI" dirty="0">
              <a:latin typeface="Abadi" panose="020B0604020104020204" pitchFamily="34" charset="0"/>
            </a:endParaRPr>
          </a:p>
          <a:p>
            <a:pPr algn="ctr"/>
            <a:r>
              <a:rPr lang="fi-FI" dirty="0">
                <a:latin typeface="Abadi" panose="020B0604020104020204" pitchFamily="34" charset="0"/>
              </a:rPr>
              <a:t>Esim. tapa palvoa hallitsijaa</a:t>
            </a:r>
          </a:p>
          <a:p>
            <a:pPr algn="ctr"/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xmlns="" id="{7622D9FF-1A09-42E2-B6D5-55F1F5F7162A}"/>
              </a:ext>
            </a:extLst>
          </p:cNvPr>
          <p:cNvSpPr/>
          <p:nvPr/>
        </p:nvSpPr>
        <p:spPr>
          <a:xfrm>
            <a:off x="165379" y="66400"/>
            <a:ext cx="2873068" cy="6489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/>
              <a:t>Kulttuuri-</a:t>
            </a:r>
          </a:p>
          <a:p>
            <a:pPr algn="ctr"/>
            <a:r>
              <a:rPr lang="fi-FI" sz="3600" dirty="0"/>
              <a:t>Vaikutteet</a:t>
            </a:r>
          </a:p>
          <a:p>
            <a:pPr algn="ctr"/>
            <a:r>
              <a:rPr lang="fi-FI" sz="3600" dirty="0"/>
              <a:t> idästä</a:t>
            </a:r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xmlns="" id="{3E0587BE-B81E-431D-95C8-A9C617065BD4}"/>
              </a:ext>
            </a:extLst>
          </p:cNvPr>
          <p:cNvSpPr/>
          <p:nvPr/>
        </p:nvSpPr>
        <p:spPr>
          <a:xfrm>
            <a:off x="2352583" y="-150920"/>
            <a:ext cx="5220069" cy="19806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badi" panose="020B0604020104020204" pitchFamily="34" charset="0"/>
              </a:rPr>
              <a:t>Antiikin kulttuurin juuret</a:t>
            </a:r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xmlns="" id="{4B2419A1-D860-4F11-A1E9-393FF173E90C}"/>
              </a:ext>
            </a:extLst>
          </p:cNvPr>
          <p:cNvSpPr/>
          <p:nvPr/>
        </p:nvSpPr>
        <p:spPr>
          <a:xfrm>
            <a:off x="2450237" y="1866567"/>
            <a:ext cx="1009899" cy="7880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7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EFC59F2-85EC-4DCF-9044-CD8441B2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00E674C-7A25-4348-A63F-903B18F813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xmlns="" id="{F2A63F6C-2A62-4BE1-AFC3-D4A6C0E5B3A9}"/>
              </a:ext>
            </a:extLst>
          </p:cNvPr>
          <p:cNvSpPr/>
          <p:nvPr/>
        </p:nvSpPr>
        <p:spPr>
          <a:xfrm>
            <a:off x="3665890" y="1288856"/>
            <a:ext cx="3311371" cy="1979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latin typeface="Abadi" panose="020B0604020104020204" pitchFamily="34" charset="0"/>
              </a:rPr>
              <a:t>Kreikkalaisten maailmankuva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xmlns="" id="{3AB66E01-01E9-43CA-8419-D2913CDB2675}"/>
              </a:ext>
            </a:extLst>
          </p:cNvPr>
          <p:cNvSpPr/>
          <p:nvPr/>
        </p:nvSpPr>
        <p:spPr>
          <a:xfrm>
            <a:off x="6196614" y="572184"/>
            <a:ext cx="2024109" cy="102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Myytit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xmlns="" id="{F2AB3D42-EF45-4BB6-A962-C0D020C62C1E}"/>
              </a:ext>
            </a:extLst>
          </p:cNvPr>
          <p:cNvSpPr/>
          <p:nvPr/>
        </p:nvSpPr>
        <p:spPr>
          <a:xfrm>
            <a:off x="6749443" y="2224231"/>
            <a:ext cx="2536600" cy="1473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Uskonto=&gt;</a:t>
            </a:r>
          </a:p>
          <a:p>
            <a:pPr algn="ctr"/>
            <a:r>
              <a:rPr lang="fi-FI" dirty="0">
                <a:latin typeface="Abadi" panose="020B0604020104020204" pitchFamily="34" charset="0"/>
              </a:rPr>
              <a:t>Kaikkeen elämää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xmlns="" id="{9B68E25D-AACF-4ED4-9722-50AE8A7F5379}"/>
              </a:ext>
            </a:extLst>
          </p:cNvPr>
          <p:cNvSpPr/>
          <p:nvPr/>
        </p:nvSpPr>
        <p:spPr>
          <a:xfrm>
            <a:off x="8926367" y="3176713"/>
            <a:ext cx="1911079" cy="1016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Monia jumalia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xmlns="" id="{145CF72E-1BF6-4D7C-8E8A-3D320D309E17}"/>
              </a:ext>
            </a:extLst>
          </p:cNvPr>
          <p:cNvSpPr/>
          <p:nvPr/>
        </p:nvSpPr>
        <p:spPr>
          <a:xfrm>
            <a:off x="8824991" y="1648281"/>
            <a:ext cx="1849978" cy="1016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latin typeface="Abadi" panose="020B0604020104020204" pitchFamily="34" charset="0"/>
              </a:rPr>
              <a:t>Hajanaista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xmlns="" id="{C5650971-316F-4606-88E0-E5BEC7849CD6}"/>
              </a:ext>
            </a:extLst>
          </p:cNvPr>
          <p:cNvSpPr/>
          <p:nvPr/>
        </p:nvSpPr>
        <p:spPr>
          <a:xfrm>
            <a:off x="4545986" y="3268575"/>
            <a:ext cx="2472498" cy="1608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Riitit ja rukoukset</a:t>
            </a:r>
          </a:p>
        </p:txBody>
      </p:sp>
      <p:sp>
        <p:nvSpPr>
          <p:cNvPr id="10" name="Nuoli: Kaareva ylös 9">
            <a:extLst>
              <a:ext uri="{FF2B5EF4-FFF2-40B4-BE49-F238E27FC236}">
                <a16:creationId xmlns:a16="http://schemas.microsoft.com/office/drawing/2014/main" xmlns="" id="{A3B94FDD-E9C4-48CB-9AE5-35FD8FC73B99}"/>
              </a:ext>
            </a:extLst>
          </p:cNvPr>
          <p:cNvSpPr/>
          <p:nvPr/>
        </p:nvSpPr>
        <p:spPr>
          <a:xfrm rot="20937198">
            <a:off x="6286597" y="4387641"/>
            <a:ext cx="3462291" cy="825018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xmlns="" id="{28E3D22C-F4FF-480A-9367-33C13890B97A}"/>
              </a:ext>
            </a:extLst>
          </p:cNvPr>
          <p:cNvSpPr/>
          <p:nvPr/>
        </p:nvSpPr>
        <p:spPr>
          <a:xfrm>
            <a:off x="1517031" y="2440821"/>
            <a:ext cx="2621790" cy="1608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Ennustaminen =&gt;  oraakkeli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xmlns="" id="{147B92BF-791B-4EBB-B64F-5AE94DFDCEC4}"/>
              </a:ext>
            </a:extLst>
          </p:cNvPr>
          <p:cNvSpPr/>
          <p:nvPr/>
        </p:nvSpPr>
        <p:spPr>
          <a:xfrm>
            <a:off x="1748899" y="357049"/>
            <a:ext cx="2476871" cy="1578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Sankarien palvonta</a:t>
            </a:r>
          </a:p>
        </p:txBody>
      </p:sp>
    </p:spTree>
    <p:extLst>
      <p:ext uri="{BB962C8B-B14F-4D97-AF65-F5344CB8AC3E}">
        <p14:creationId xmlns:p14="http://schemas.microsoft.com/office/powerpoint/2010/main" val="7452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D1FE4D1-18C2-46A4-8621-D8714A94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xmlns="" id="{0DE2A00B-4B3C-4F40-AC65-C66087DFEA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88370"/>
            <a:ext cx="12198318" cy="6281259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217FE6C3-0066-4221-9456-F7FA1904456B}"/>
              </a:ext>
            </a:extLst>
          </p:cNvPr>
          <p:cNvSpPr/>
          <p:nvPr/>
        </p:nvSpPr>
        <p:spPr>
          <a:xfrm>
            <a:off x="6702641" y="479394"/>
            <a:ext cx="5237825" cy="4540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latin typeface="Abadi" panose="020B0604020104020204" pitchFamily="34" charset="0"/>
              </a:rPr>
              <a:t>Tehtävä: </a:t>
            </a:r>
          </a:p>
          <a:p>
            <a:r>
              <a:rPr lang="fi-FI" dirty="0">
                <a:latin typeface="Abadi" panose="020B0604020104020204" pitchFamily="34" charset="0"/>
              </a:rPr>
              <a:t>Lue s. 11-13</a:t>
            </a:r>
          </a:p>
          <a:p>
            <a:pPr marL="342900" indent="-342900">
              <a:buAutoNum type="arabicPeriod"/>
            </a:pPr>
            <a:r>
              <a:rPr lang="fi-FI" dirty="0">
                <a:latin typeface="Abadi" panose="020B0604020104020204" pitchFamily="34" charset="0"/>
              </a:rPr>
              <a:t>Mitä antiikin kulttuuriin viittaavia piirteitä tunnistat kuvasta? </a:t>
            </a:r>
          </a:p>
          <a:p>
            <a:endParaRPr lang="fi-FI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fi-FI" dirty="0">
                <a:latin typeface="Abadi" panose="020B0604020104020204" pitchFamily="34" charset="0"/>
              </a:rPr>
              <a:t>Selvitä oppikirjan avulla. a) Miksi olympialaiset järjestettiin? b) Kuvaile antiikin olympialaisia.</a:t>
            </a:r>
          </a:p>
          <a:p>
            <a:r>
              <a:rPr lang="fi-FI" dirty="0">
                <a:latin typeface="Abadi" panose="020B0604020104020204" pitchFamily="34" charset="0"/>
              </a:rPr>
              <a:t> </a:t>
            </a:r>
          </a:p>
          <a:p>
            <a:r>
              <a:rPr lang="fi-FI" dirty="0">
                <a:latin typeface="Abadi" panose="020B0604020104020204" pitchFamily="34" charset="0"/>
              </a:rPr>
              <a:t>3.  Vertaile antiikin olympialaisia tämän päivän 	olympialaisiin. Mitä eroja ja yhtäläisyyksiä 		löydät?</a:t>
            </a:r>
          </a:p>
          <a:p>
            <a:r>
              <a:rPr lang="fi-FI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00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127</TotalTime>
  <Words>240</Words>
  <Application>Microsoft Office PowerPoint</Application>
  <PresentationFormat>Laajakuva</PresentationFormat>
  <Paragraphs>81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Abadi</vt:lpstr>
      <vt:lpstr>Arial</vt:lpstr>
      <vt:lpstr>Impact</vt:lpstr>
      <vt:lpstr>Päätapahtuma</vt:lpstr>
      <vt:lpstr>Historia 4 Eurooppalaisen maailmankuvan kehitys</vt:lpstr>
      <vt:lpstr>PowerPoint-esitys</vt:lpstr>
      <vt:lpstr>Toiveita kurssin suorittamiseen?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4 Eurooppalaisen maailmankuvan kehitys</dc:title>
  <dc:creator>Maija Ruuskanen</dc:creator>
  <cp:lastModifiedBy>Ruuskanen Maija</cp:lastModifiedBy>
  <cp:revision>7</cp:revision>
  <dcterms:created xsi:type="dcterms:W3CDTF">2018-10-01T19:28:26Z</dcterms:created>
  <dcterms:modified xsi:type="dcterms:W3CDTF">2018-10-04T11:53:13Z</dcterms:modified>
</cp:coreProperties>
</file>