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sldIdLst>
    <p:sldId id="256" r:id="rId5"/>
    <p:sldId id="257" r:id="rId6"/>
    <p:sldId id="258" r:id="rId7"/>
    <p:sldId id="259" r:id="rId8"/>
    <p:sldId id="266" r:id="rId9"/>
    <p:sldId id="267" r:id="rId10"/>
    <p:sldId id="271" r:id="rId11"/>
    <p:sldId id="263" r:id="rId12"/>
    <p:sldId id="261" r:id="rId13"/>
    <p:sldId id="268" r:id="rId14"/>
    <p:sldId id="269" r:id="rId15"/>
    <p:sldId id="262" r:id="rId16"/>
    <p:sldId id="270" r:id="rId17"/>
    <p:sldId id="265" r:id="rId18"/>
    <p:sldId id="260" r:id="rId19"/>
    <p:sldId id="264" r:id="rId20"/>
    <p:sldId id="272" r:id="rId21"/>
    <p:sldId id="273" r:id="rId22"/>
    <p:sldId id="274" r:id="rId23"/>
    <p:sldId id="275"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2A433-6F2F-8933-1778-F51ADB1D2E0E}" v="24" dt="2019-11-29T11:10:30.366"/>
    <p1510:client id="{CCB35AF1-9122-48AD-93F9-321634ECC151}" v="1910" dt="2019-11-29T10:41:56.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9" d="100"/>
          <a:sy n="69" d="100"/>
        </p:scale>
        <p:origin x="84"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loyd Thomas" userId="S::14lt@students.crickhowell-hs.powys.sch.uk::b0c1be3d-c43f-4372-9322-1e01c594f2bd" providerId="AD" clId="Web-{92C2A433-6F2F-8933-1778-F51ADB1D2E0E}"/>
    <pc:docChg chg="modSld">
      <pc:chgData name="Lloyd Thomas" userId="S::14lt@students.crickhowell-hs.powys.sch.uk::b0c1be3d-c43f-4372-9322-1e01c594f2bd" providerId="AD" clId="Web-{92C2A433-6F2F-8933-1778-F51ADB1D2E0E}" dt="2019-11-29T11:10:30.366" v="17" actId="14100"/>
      <pc:docMkLst>
        <pc:docMk/>
      </pc:docMkLst>
      <pc:sldChg chg="addSp delSp modSp">
        <pc:chgData name="Lloyd Thomas" userId="S::14lt@students.crickhowell-hs.powys.sch.uk::b0c1be3d-c43f-4372-9322-1e01c594f2bd" providerId="AD" clId="Web-{92C2A433-6F2F-8933-1778-F51ADB1D2E0E}" dt="2019-11-29T11:10:30.366" v="17" actId="14100"/>
        <pc:sldMkLst>
          <pc:docMk/>
          <pc:sldMk cId="2022553400" sldId="260"/>
        </pc:sldMkLst>
        <pc:spChg chg="mod">
          <ac:chgData name="Lloyd Thomas" userId="S::14lt@students.crickhowell-hs.powys.sch.uk::b0c1be3d-c43f-4372-9322-1e01c594f2bd" providerId="AD" clId="Web-{92C2A433-6F2F-8933-1778-F51ADB1D2E0E}" dt="2019-11-29T11:09:59.382" v="9" actId="20577"/>
          <ac:spMkLst>
            <pc:docMk/>
            <pc:sldMk cId="2022553400" sldId="260"/>
            <ac:spMk id="3" creationId="{09DD1A57-DD26-4ABC-A65D-2AA1CB1BBCF9}"/>
          </ac:spMkLst>
        </pc:spChg>
        <pc:spChg chg="add del mod">
          <ac:chgData name="Lloyd Thomas" userId="S::14lt@students.crickhowell-hs.powys.sch.uk::b0c1be3d-c43f-4372-9322-1e01c594f2bd" providerId="AD" clId="Web-{92C2A433-6F2F-8933-1778-F51ADB1D2E0E}" dt="2019-11-29T11:10:30.366" v="17" actId="14100"/>
          <ac:spMkLst>
            <pc:docMk/>
            <pc:sldMk cId="2022553400" sldId="260"/>
            <ac:spMk id="4" creationId="{7117C914-508F-4B14-878B-4CB844AA8F33}"/>
          </ac:spMkLst>
        </pc:spChg>
      </pc:sldChg>
      <pc:sldChg chg="modSp">
        <pc:chgData name="Lloyd Thomas" userId="S::14lt@students.crickhowell-hs.powys.sch.uk::b0c1be3d-c43f-4372-9322-1e01c594f2bd" providerId="AD" clId="Web-{92C2A433-6F2F-8933-1778-F51ADB1D2E0E}" dt="2019-11-29T11:09:42.444" v="4" actId="20577"/>
        <pc:sldMkLst>
          <pc:docMk/>
          <pc:sldMk cId="2954953602" sldId="265"/>
        </pc:sldMkLst>
        <pc:spChg chg="mod">
          <ac:chgData name="Lloyd Thomas" userId="S::14lt@students.crickhowell-hs.powys.sch.uk::b0c1be3d-c43f-4372-9322-1e01c594f2bd" providerId="AD" clId="Web-{92C2A433-6F2F-8933-1778-F51ADB1D2E0E}" dt="2019-11-29T11:09:42.444" v="4" actId="20577"/>
          <ac:spMkLst>
            <pc:docMk/>
            <pc:sldMk cId="2954953602" sldId="265"/>
            <ac:spMk id="3" creationId="{00000000-0000-0000-0000-000000000000}"/>
          </ac:spMkLst>
        </pc:spChg>
      </pc:sldChg>
    </pc:docChg>
  </pc:docChgLst>
  <pc:docChgLst>
    <pc:chgData name="Lloyd Thomas" userId="S::14lt@students.crickhowell-hs.powys.sch.uk::b0c1be3d-c43f-4372-9322-1e01c594f2bd" providerId="AD" clId="Web-{CCB35AF1-9122-48AD-93F9-321634ECC151}"/>
    <pc:docChg chg="addSld delSld modSld">
      <pc:chgData name="Lloyd Thomas" userId="S::14lt@students.crickhowell-hs.powys.sch.uk::b0c1be3d-c43f-4372-9322-1e01c594f2bd" providerId="AD" clId="Web-{CCB35AF1-9122-48AD-93F9-321634ECC151}" dt="2019-11-29T10:41:56.474" v="1900" actId="1076"/>
      <pc:docMkLst>
        <pc:docMk/>
      </pc:docMkLst>
      <pc:sldChg chg="modSp">
        <pc:chgData name="Lloyd Thomas" userId="S::14lt@students.crickhowell-hs.powys.sch.uk::b0c1be3d-c43f-4372-9322-1e01c594f2bd" providerId="AD" clId="Web-{CCB35AF1-9122-48AD-93F9-321634ECC151}" dt="2019-11-29T10:31:50.248" v="1878" actId="20577"/>
        <pc:sldMkLst>
          <pc:docMk/>
          <pc:sldMk cId="2553111506" sldId="258"/>
        </pc:sldMkLst>
        <pc:spChg chg="mod">
          <ac:chgData name="Lloyd Thomas" userId="S::14lt@students.crickhowell-hs.powys.sch.uk::b0c1be3d-c43f-4372-9322-1e01c594f2bd" providerId="AD" clId="Web-{CCB35AF1-9122-48AD-93F9-321634ECC151}" dt="2019-11-29T10:31:50.248" v="1878" actId="20577"/>
          <ac:spMkLst>
            <pc:docMk/>
            <pc:sldMk cId="2553111506" sldId="258"/>
            <ac:spMk id="3" creationId="{00000000-0000-0000-0000-000000000000}"/>
          </ac:spMkLst>
        </pc:spChg>
      </pc:sldChg>
      <pc:sldChg chg="addSp modSp new">
        <pc:chgData name="Lloyd Thomas" userId="S::14lt@students.crickhowell-hs.powys.sch.uk::b0c1be3d-c43f-4372-9322-1e01c594f2bd" providerId="AD" clId="Web-{CCB35AF1-9122-48AD-93F9-321634ECC151}" dt="2019-11-29T10:41:56.474" v="1900" actId="1076"/>
        <pc:sldMkLst>
          <pc:docMk/>
          <pc:sldMk cId="2022553400" sldId="260"/>
        </pc:sldMkLst>
        <pc:spChg chg="mod">
          <ac:chgData name="Lloyd Thomas" userId="S::14lt@students.crickhowell-hs.powys.sch.uk::b0c1be3d-c43f-4372-9322-1e01c594f2bd" providerId="AD" clId="Web-{CCB35AF1-9122-48AD-93F9-321634ECC151}" dt="2019-11-29T10:09:16.174" v="17" actId="20577"/>
          <ac:spMkLst>
            <pc:docMk/>
            <pc:sldMk cId="2022553400" sldId="260"/>
            <ac:spMk id="2" creationId="{54764126-74A8-40FB-BAC4-9082A2D19467}"/>
          </ac:spMkLst>
        </pc:spChg>
        <pc:spChg chg="mod">
          <ac:chgData name="Lloyd Thomas" userId="S::14lt@students.crickhowell-hs.powys.sch.uk::b0c1be3d-c43f-4372-9322-1e01c594f2bd" providerId="AD" clId="Web-{CCB35AF1-9122-48AD-93F9-321634ECC151}" dt="2019-11-29T10:41:39.083" v="1897" actId="1076"/>
          <ac:spMkLst>
            <pc:docMk/>
            <pc:sldMk cId="2022553400" sldId="260"/>
            <ac:spMk id="3" creationId="{09DD1A57-DD26-4ABC-A65D-2AA1CB1BBCF9}"/>
          </ac:spMkLst>
        </pc:spChg>
        <pc:spChg chg="add mod">
          <ac:chgData name="Lloyd Thomas" userId="S::14lt@students.crickhowell-hs.powys.sch.uk::b0c1be3d-c43f-4372-9322-1e01c594f2bd" providerId="AD" clId="Web-{CCB35AF1-9122-48AD-93F9-321634ECC151}" dt="2019-11-29T10:41:56.474" v="1900" actId="1076"/>
          <ac:spMkLst>
            <pc:docMk/>
            <pc:sldMk cId="2022553400" sldId="260"/>
            <ac:spMk id="4" creationId="{7117C914-508F-4B14-878B-4CB844AA8F33}"/>
          </ac:spMkLst>
        </pc:spChg>
      </pc:sldChg>
      <pc:sldChg chg="modSp new">
        <pc:chgData name="Lloyd Thomas" userId="S::14lt@students.crickhowell-hs.powys.sch.uk::b0c1be3d-c43f-4372-9322-1e01c594f2bd" providerId="AD" clId="Web-{CCB35AF1-9122-48AD-93F9-321634ECC151}" dt="2019-11-29T10:31:34.201" v="1876" actId="20577"/>
        <pc:sldMkLst>
          <pc:docMk/>
          <pc:sldMk cId="356839946" sldId="264"/>
        </pc:sldMkLst>
        <pc:spChg chg="mod">
          <ac:chgData name="Lloyd Thomas" userId="S::14lt@students.crickhowell-hs.powys.sch.uk::b0c1be3d-c43f-4372-9322-1e01c594f2bd" providerId="AD" clId="Web-{CCB35AF1-9122-48AD-93F9-321634ECC151}" dt="2019-11-29T10:21:11.929" v="985" actId="20577"/>
          <ac:spMkLst>
            <pc:docMk/>
            <pc:sldMk cId="356839946" sldId="264"/>
            <ac:spMk id="2" creationId="{77FD3868-7A08-4AE5-A7F7-C5FFA19CFD2D}"/>
          </ac:spMkLst>
        </pc:spChg>
        <pc:spChg chg="mod">
          <ac:chgData name="Lloyd Thomas" userId="S::14lt@students.crickhowell-hs.powys.sch.uk::b0c1be3d-c43f-4372-9322-1e01c594f2bd" providerId="AD" clId="Web-{CCB35AF1-9122-48AD-93F9-321634ECC151}" dt="2019-11-29T10:31:34.201" v="1876" actId="20577"/>
          <ac:spMkLst>
            <pc:docMk/>
            <pc:sldMk cId="356839946" sldId="264"/>
            <ac:spMk id="3" creationId="{F05C78CC-86FD-4AFA-9CA2-5D61E3A09D5A}"/>
          </ac:spMkLst>
        </pc:spChg>
      </pc:sldChg>
      <pc:sldChg chg="modSp new del">
        <pc:chgData name="Lloyd Thomas" userId="S::14lt@students.crickhowell-hs.powys.sch.uk::b0c1be3d-c43f-4372-9322-1e01c594f2bd" providerId="AD" clId="Web-{CCB35AF1-9122-48AD-93F9-321634ECC151}" dt="2019-11-29T10:31:02.749" v="1867"/>
        <pc:sldMkLst>
          <pc:docMk/>
          <pc:sldMk cId="3054542586" sldId="265"/>
        </pc:sldMkLst>
        <pc:spChg chg="mod">
          <ac:chgData name="Lloyd Thomas" userId="S::14lt@students.crickhowell-hs.powys.sch.uk::b0c1be3d-c43f-4372-9322-1e01c594f2bd" providerId="AD" clId="Web-{CCB35AF1-9122-48AD-93F9-321634ECC151}" dt="2019-11-29T10:27:48.533" v="1659" actId="20577"/>
          <ac:spMkLst>
            <pc:docMk/>
            <pc:sldMk cId="3054542586" sldId="265"/>
            <ac:spMk id="2" creationId="{D49875C5-0EB8-4BA4-9AF7-14887F59CFA0}"/>
          </ac:spMkLst>
        </pc:spChg>
        <pc:spChg chg="mod">
          <ac:chgData name="Lloyd Thomas" userId="S::14lt@students.crickhowell-hs.powys.sch.uk::b0c1be3d-c43f-4372-9322-1e01c594f2bd" providerId="AD" clId="Web-{CCB35AF1-9122-48AD-93F9-321634ECC151}" dt="2019-11-29T10:30:27.843" v="1856" actId="20577"/>
          <ac:spMkLst>
            <pc:docMk/>
            <pc:sldMk cId="3054542586" sldId="265"/>
            <ac:spMk id="3" creationId="{ED7736B6-19D9-4A1E-9F13-3C314616369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C68891-12C7-4E3D-88E7-F736396FDDA1}"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45990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68891-12C7-4E3D-88E7-F736396FDDA1}"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117296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68891-12C7-4E3D-88E7-F736396FDDA1}"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2407105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68891-12C7-4E3D-88E7-F736396FDDA1}"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B099A-DF97-4601-8FB7-9A0348BF8338}"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3707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68891-12C7-4E3D-88E7-F736396FDDA1}"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320222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CC68891-12C7-4E3D-88E7-F736396FDDA1}" type="datetimeFigureOut">
              <a:rPr lang="en-GB" smtClean="0"/>
              <a:t>29/11/2019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1775573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CC68891-12C7-4E3D-88E7-F736396FDDA1}" type="datetimeFigureOut">
              <a:rPr lang="en-GB" smtClean="0"/>
              <a:t>29/11/2019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1557567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68891-12C7-4E3D-88E7-F736396FDDA1}"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347369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68891-12C7-4E3D-88E7-F736396FDDA1}"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94320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C68891-12C7-4E3D-88E7-F736396FDDA1}"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407326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68891-12C7-4E3D-88E7-F736396FDDA1}"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54583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C68891-12C7-4E3D-88E7-F736396FDDA1}"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143367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C68891-12C7-4E3D-88E7-F736396FDDA1}"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356957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C68891-12C7-4E3D-88E7-F736396FDDA1}" type="datetimeFigureOut">
              <a:rPr lang="en-GB" smtClean="0"/>
              <a:t>29/11/2019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40614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C68891-12C7-4E3D-88E7-F736396FDDA1}" type="datetimeFigureOut">
              <a:rPr lang="en-GB" smtClean="0"/>
              <a:t>29/11/2019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199872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CC68891-12C7-4E3D-88E7-F736396FDDA1}" type="datetimeFigureOut">
              <a:rPr lang="en-GB" smtClean="0"/>
              <a:t>29/11/2019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315935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68891-12C7-4E3D-88E7-F736396FDDA1}"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350317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68891-12C7-4E3D-88E7-F736396FDDA1}"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B099A-DF97-4601-8FB7-9A0348BF8338}" type="slidenum">
              <a:rPr lang="en-GB" smtClean="0"/>
              <a:t>‹#›</a:t>
            </a:fld>
            <a:endParaRPr lang="en-GB"/>
          </a:p>
        </p:txBody>
      </p:sp>
    </p:spTree>
    <p:extLst>
      <p:ext uri="{BB962C8B-B14F-4D97-AF65-F5344CB8AC3E}">
        <p14:creationId xmlns:p14="http://schemas.microsoft.com/office/powerpoint/2010/main" val="58919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CC68891-12C7-4E3D-88E7-F736396FDDA1}" type="datetimeFigureOut">
              <a:rPr lang="en-GB" smtClean="0"/>
              <a:t>29/11/2019</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45B099A-DF97-4601-8FB7-9A0348BF8338}" type="slidenum">
              <a:rPr lang="en-GB" smtClean="0"/>
              <a:t>‹#›</a:t>
            </a:fld>
            <a:endParaRPr lang="en-GB"/>
          </a:p>
        </p:txBody>
      </p:sp>
    </p:spTree>
    <p:extLst>
      <p:ext uri="{BB962C8B-B14F-4D97-AF65-F5344CB8AC3E}">
        <p14:creationId xmlns:p14="http://schemas.microsoft.com/office/powerpoint/2010/main" val="37799684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Hydroponics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79544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aquaponics?</a:t>
            </a:r>
            <a:endParaRPr lang="en-GB" dirty="0"/>
          </a:p>
        </p:txBody>
      </p:sp>
      <p:sp>
        <p:nvSpPr>
          <p:cNvPr id="3" name="Content Placeholder 2"/>
          <p:cNvSpPr>
            <a:spLocks noGrp="1"/>
          </p:cNvSpPr>
          <p:nvPr>
            <p:ph idx="4294967295"/>
          </p:nvPr>
        </p:nvSpPr>
        <p:spPr>
          <a:xfrm>
            <a:off x="915026" y="2214694"/>
            <a:ext cx="10363200" cy="3424237"/>
          </a:xfrm>
        </p:spPr>
        <p:txBody>
          <a:bodyPr/>
          <a:lstStyle/>
          <a:p>
            <a:r>
              <a:rPr lang="en-GB" dirty="0" smtClean="0"/>
              <a:t>Environmentally responsible with low water usage and low power usage.</a:t>
            </a:r>
          </a:p>
          <a:p>
            <a:r>
              <a:rPr lang="en-GB" dirty="0" smtClean="0"/>
              <a:t>The primary inputs to the system are Fish food and water.</a:t>
            </a:r>
          </a:p>
          <a:p>
            <a:r>
              <a:rPr lang="en-GB" dirty="0" smtClean="0"/>
              <a:t>Little to no Chemical usage. </a:t>
            </a:r>
          </a:p>
          <a:p>
            <a:r>
              <a:rPr lang="en-GB" dirty="0" smtClean="0"/>
              <a:t>Many of the plants that thrive in Aquaponics growing are very easy to grow.</a:t>
            </a:r>
          </a:p>
          <a:p>
            <a:r>
              <a:rPr lang="en-GB" dirty="0" smtClean="0"/>
              <a:t>Low susceptibility to pests and diseases.</a:t>
            </a:r>
            <a:endParaRPr lang="en-GB" dirty="0"/>
          </a:p>
        </p:txBody>
      </p:sp>
    </p:spTree>
    <p:extLst>
      <p:ext uri="{BB962C8B-B14F-4D97-AF65-F5344CB8AC3E}">
        <p14:creationId xmlns:p14="http://schemas.microsoft.com/office/powerpoint/2010/main" val="87058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Disadvantages of aquaponics </a:t>
            </a:r>
            <a:endParaRPr lang="en-GB" dirty="0"/>
          </a:p>
        </p:txBody>
      </p:sp>
      <p:sp>
        <p:nvSpPr>
          <p:cNvPr id="3" name="Content Placeholder 2"/>
          <p:cNvSpPr>
            <a:spLocks noGrp="1"/>
          </p:cNvSpPr>
          <p:nvPr>
            <p:ph idx="4294967295"/>
          </p:nvPr>
        </p:nvSpPr>
        <p:spPr>
          <a:xfrm>
            <a:off x="1200150" y="2214694"/>
            <a:ext cx="10363200" cy="3424237"/>
          </a:xfrm>
        </p:spPr>
        <p:txBody>
          <a:bodyPr/>
          <a:lstStyle/>
          <a:p>
            <a:r>
              <a:rPr lang="en-GB" dirty="0"/>
              <a:t>High start-up investment costs for aquaponics technology and equipment</a:t>
            </a:r>
          </a:p>
          <a:p>
            <a:r>
              <a:rPr lang="en-GB" dirty="0"/>
              <a:t>Aquaponics systems include several places where dysfunction could lead to failure of the whole system (and loss of fish)</a:t>
            </a:r>
          </a:p>
          <a:p>
            <a:r>
              <a:rPr lang="en-GB" dirty="0"/>
              <a:t>Several variables are involved in the configuration of aquaponics systems (construction, aquatic conditions, surrounding environmental factors, etc.), leading to difficulties in predicting ideal conditions for any given system.</a:t>
            </a:r>
          </a:p>
          <a:p>
            <a:endParaRPr lang="en-GB" dirty="0"/>
          </a:p>
        </p:txBody>
      </p:sp>
    </p:spTree>
    <p:extLst>
      <p:ext uri="{BB962C8B-B14F-4D97-AF65-F5344CB8AC3E}">
        <p14:creationId xmlns:p14="http://schemas.microsoft.com/office/powerpoint/2010/main" val="1456062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this system work?</a:t>
            </a:r>
            <a:endParaRPr lang="en-GB" dirty="0"/>
          </a:p>
        </p:txBody>
      </p:sp>
      <p:sp>
        <p:nvSpPr>
          <p:cNvPr id="3" name="Content Placeholder 2"/>
          <p:cNvSpPr>
            <a:spLocks noGrp="1"/>
          </p:cNvSpPr>
          <p:nvPr>
            <p:ph idx="4294967295"/>
          </p:nvPr>
        </p:nvSpPr>
        <p:spPr>
          <a:xfrm>
            <a:off x="0" y="2130425"/>
            <a:ext cx="10515600" cy="4351338"/>
          </a:xfrm>
        </p:spPr>
        <p:txBody>
          <a:bodyPr/>
          <a:lstStyle/>
          <a:p>
            <a:pPr marL="0" indent="0">
              <a:buNone/>
            </a:pPr>
            <a:endParaRPr lang="en-GB" dirty="0" smtClean="0"/>
          </a:p>
          <a:p>
            <a:pPr marL="0" indent="0">
              <a:buNone/>
            </a:pPr>
            <a:endParaRPr lang="en-GB" dirty="0"/>
          </a:p>
        </p:txBody>
      </p:sp>
      <p:pic>
        <p:nvPicPr>
          <p:cNvPr id="6" name="Picture 5"/>
          <p:cNvPicPr>
            <a:picLocks noChangeAspect="1"/>
          </p:cNvPicPr>
          <p:nvPr/>
        </p:nvPicPr>
        <p:blipFill rotWithShape="1">
          <a:blip r:embed="rId2"/>
          <a:srcRect t="21433"/>
          <a:stretch/>
        </p:blipFill>
        <p:spPr>
          <a:xfrm>
            <a:off x="2065030" y="1847795"/>
            <a:ext cx="7797483" cy="4076755"/>
          </a:xfrm>
          <a:prstGeom prst="rect">
            <a:avLst/>
          </a:prstGeom>
        </p:spPr>
      </p:pic>
    </p:spTree>
    <p:extLst>
      <p:ext uri="{BB962C8B-B14F-4D97-AF65-F5344CB8AC3E}">
        <p14:creationId xmlns:p14="http://schemas.microsoft.com/office/powerpoint/2010/main" val="2793603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Bioponics</a:t>
            </a:r>
            <a:endParaRPr lang="en-GB" dirty="0"/>
          </a:p>
        </p:txBody>
      </p:sp>
    </p:spTree>
    <p:extLst>
      <p:ext uri="{BB962C8B-B14F-4D97-AF65-F5344CB8AC3E}">
        <p14:creationId xmlns:p14="http://schemas.microsoft.com/office/powerpoint/2010/main" val="2884822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t>
            </a:r>
            <a:r>
              <a:rPr lang="en-GB" dirty="0"/>
              <a:t>B</a:t>
            </a:r>
            <a:r>
              <a:rPr lang="en-GB" dirty="0" smtClean="0"/>
              <a:t>ioponics</a:t>
            </a:r>
            <a:r>
              <a:rPr lang="en-GB" dirty="0"/>
              <a:t>?</a:t>
            </a:r>
          </a:p>
        </p:txBody>
      </p:sp>
      <p:sp>
        <p:nvSpPr>
          <p:cNvPr id="3" name="Content Placeholder 2"/>
          <p:cNvSpPr>
            <a:spLocks noGrp="1"/>
          </p:cNvSpPr>
          <p:nvPr>
            <p:ph idx="4294967295"/>
          </p:nvPr>
        </p:nvSpPr>
        <p:spPr>
          <a:xfrm>
            <a:off x="1066800" y="2214694"/>
            <a:ext cx="10363200" cy="3424237"/>
          </a:xfrm>
        </p:spPr>
        <p:txBody>
          <a:bodyPr vert="horz" lIns="91440" tIns="45720" rIns="91440" bIns="45720" rtlCol="0" anchor="t">
            <a:normAutofit/>
          </a:bodyPr>
          <a:lstStyle/>
          <a:p>
            <a:r>
              <a:rPr lang="en-GB"/>
              <a:t> </a:t>
            </a:r>
            <a:r>
              <a:rPr lang="en-GB"/>
              <a:t>Bioponics </a:t>
            </a:r>
            <a:r>
              <a:rPr lang="en-GB" dirty="0"/>
              <a:t>is a method of hydroponic growing</a:t>
            </a:r>
          </a:p>
          <a:p>
            <a:r>
              <a:rPr lang="en-GB" dirty="0"/>
              <a:t>Bioponics involves the use of certified- organic nutrients in a hydroponic solution along with a substrate.</a:t>
            </a:r>
          </a:p>
          <a:p>
            <a:r>
              <a:rPr lang="en-GB" dirty="0"/>
              <a:t>Bioponics is related to hydroponics and aquaponics, but focuses on the </a:t>
            </a:r>
            <a:r>
              <a:rPr lang="en-GB"/>
              <a:t>use </a:t>
            </a:r>
            <a:r>
              <a:rPr lang="en-GB"/>
              <a:t>of</a:t>
            </a:r>
            <a:r>
              <a:rPr lang="en-GB"/>
              <a:t> completely </a:t>
            </a:r>
            <a:r>
              <a:rPr lang="en-GB" dirty="0"/>
              <a:t>organic nutrients.</a:t>
            </a:r>
          </a:p>
          <a:p>
            <a:r>
              <a:rPr lang="en-GB" dirty="0"/>
              <a:t>Bioponics is always 100</a:t>
            </a:r>
            <a:r>
              <a:rPr lang="en-GB"/>
              <a:t>% organic</a:t>
            </a:r>
            <a:r>
              <a:rPr lang="en-GB"/>
              <a:t> </a:t>
            </a:r>
            <a:endParaRPr lang="en-GB" dirty="0"/>
          </a:p>
          <a:p>
            <a:r>
              <a:rPr lang="en-GB" dirty="0"/>
              <a:t>Bioponics is a fish optional </a:t>
            </a:r>
            <a:r>
              <a:rPr lang="en-GB"/>
              <a:t>farming technique</a:t>
            </a:r>
            <a:r>
              <a:rPr lang="en-GB"/>
              <a:t> </a:t>
            </a:r>
            <a:endParaRPr lang="en-GB" dirty="0"/>
          </a:p>
          <a:p>
            <a:endParaRPr lang="en-GB" dirty="0"/>
          </a:p>
        </p:txBody>
      </p:sp>
    </p:spTree>
    <p:extLst>
      <p:ext uri="{BB962C8B-B14F-4D97-AF65-F5344CB8AC3E}">
        <p14:creationId xmlns:p14="http://schemas.microsoft.com/office/powerpoint/2010/main" val="295495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4126-74A8-40FB-BAC4-9082A2D19467}"/>
              </a:ext>
            </a:extLst>
          </p:cNvPr>
          <p:cNvSpPr>
            <a:spLocks noGrp="1"/>
          </p:cNvSpPr>
          <p:nvPr>
            <p:ph type="title"/>
          </p:nvPr>
        </p:nvSpPr>
        <p:spPr/>
        <p:txBody>
          <a:bodyPr/>
          <a:lstStyle/>
          <a:p>
            <a:r>
              <a:rPr lang="en-US" dirty="0">
                <a:cs typeface="Calibri Light"/>
              </a:rPr>
              <a:t>Indoor farming</a:t>
            </a:r>
            <a:endParaRPr lang="en-US" dirty="0"/>
          </a:p>
        </p:txBody>
      </p:sp>
      <p:sp>
        <p:nvSpPr>
          <p:cNvPr id="3" name="Content Placeholder 2">
            <a:extLst>
              <a:ext uri="{FF2B5EF4-FFF2-40B4-BE49-F238E27FC236}">
                <a16:creationId xmlns:a16="http://schemas.microsoft.com/office/drawing/2014/main" id="{09DD1A57-DD26-4ABC-A65D-2AA1CB1BBCF9}"/>
              </a:ext>
            </a:extLst>
          </p:cNvPr>
          <p:cNvSpPr>
            <a:spLocks noGrp="1"/>
          </p:cNvSpPr>
          <p:nvPr>
            <p:ph idx="4294967295"/>
          </p:nvPr>
        </p:nvSpPr>
        <p:spPr>
          <a:xfrm>
            <a:off x="913775" y="1829211"/>
            <a:ext cx="10364452" cy="3424107"/>
          </a:xfrm>
        </p:spPr>
        <p:txBody>
          <a:bodyPr vert="horz" lIns="91440" tIns="45720" rIns="91440" bIns="45720" rtlCol="0" anchor="t">
            <a:noAutofit/>
          </a:bodyPr>
          <a:lstStyle/>
          <a:p>
            <a:r>
              <a:rPr lang="en-US" sz="1400">
                <a:cs typeface="Calibri"/>
              </a:rPr>
              <a:t>Indoor farming is the future of urban farming</a:t>
            </a:r>
            <a:endParaRPr lang="en-US" sz="1400"/>
          </a:p>
          <a:p>
            <a:r>
              <a:rPr lang="en-US" sz="1400">
                <a:cs typeface="Calibri"/>
              </a:rPr>
              <a:t>It allows for vertical farms that grow all crops, in any place, at any time</a:t>
            </a:r>
          </a:p>
          <a:p>
            <a:pPr marL="0" indent="0">
              <a:buNone/>
            </a:pPr>
            <a:endParaRPr lang="en-US" sz="1400">
              <a:cs typeface="Calibri"/>
            </a:endParaRPr>
          </a:p>
          <a:p>
            <a:pPr marL="0" indent="0">
              <a:buNone/>
            </a:pPr>
            <a:r>
              <a:rPr lang="en-US" sz="1400">
                <a:cs typeface="Calibri"/>
              </a:rPr>
              <a:t>Advantages:</a:t>
            </a:r>
          </a:p>
          <a:p>
            <a:pPr marL="0" indent="0">
              <a:buNone/>
            </a:pPr>
            <a:r>
              <a:rPr lang="en-US" sz="1400" smtClean="0">
                <a:cs typeface="Calibri"/>
              </a:rPr>
              <a:t>-</a:t>
            </a:r>
            <a:r>
              <a:rPr lang="en-US" sz="1400">
                <a:cs typeface="Calibri"/>
              </a:rPr>
              <a:t>you can control conditions</a:t>
            </a:r>
            <a:endParaRPr lang="en-US"/>
          </a:p>
          <a:p>
            <a:pPr marL="0" indent="0">
              <a:buNone/>
            </a:pPr>
            <a:r>
              <a:rPr lang="en-US" sz="1400">
                <a:cs typeface="Calibri"/>
              </a:rPr>
              <a:t>-high profits</a:t>
            </a:r>
          </a:p>
          <a:p>
            <a:pPr marL="0" indent="0">
              <a:buNone/>
            </a:pPr>
            <a:r>
              <a:rPr lang="en-US" sz="1400">
                <a:cs typeface="Calibri"/>
              </a:rPr>
              <a:t>-clean crops</a:t>
            </a:r>
          </a:p>
          <a:p>
            <a:pPr marL="0" indent="0">
              <a:buNone/>
            </a:pPr>
            <a:r>
              <a:rPr lang="en-US" sz="1400">
                <a:cs typeface="Calibri"/>
              </a:rPr>
              <a:t>-crops can grow anywhere</a:t>
            </a:r>
          </a:p>
          <a:p>
            <a:pPr marL="0" indent="0">
              <a:buNone/>
            </a:pPr>
            <a:r>
              <a:rPr lang="en-US" sz="1400">
                <a:cs typeface="Calibri"/>
              </a:rPr>
              <a:t>-no ploughing</a:t>
            </a:r>
          </a:p>
          <a:p>
            <a:pPr marL="0" indent="0">
              <a:buNone/>
            </a:pPr>
            <a:r>
              <a:rPr lang="en-US" sz="1400">
                <a:cs typeface="Calibri"/>
              </a:rPr>
              <a:t>-less staff</a:t>
            </a:r>
          </a:p>
          <a:p>
            <a:pPr marL="0" indent="0">
              <a:buNone/>
            </a:pPr>
            <a:r>
              <a:rPr lang="en-US" sz="1400">
                <a:cs typeface="Calibri"/>
              </a:rPr>
              <a:t>-larger crops</a:t>
            </a:r>
          </a:p>
          <a:p>
            <a:pPr marL="0" indent="0">
              <a:buNone/>
            </a:pPr>
            <a:r>
              <a:rPr lang="en-US" sz="1400">
                <a:cs typeface="Calibri"/>
              </a:rPr>
              <a:t>-shorter harvest time</a:t>
            </a:r>
          </a:p>
        </p:txBody>
      </p:sp>
      <p:sp>
        <p:nvSpPr>
          <p:cNvPr id="4" name="TextBox 3">
            <a:extLst>
              <a:ext uri="{FF2B5EF4-FFF2-40B4-BE49-F238E27FC236}">
                <a16:creationId xmlns:a16="http://schemas.microsoft.com/office/drawing/2014/main" id="{7117C914-508F-4B14-878B-4CB844AA8F33}"/>
              </a:ext>
            </a:extLst>
          </p:cNvPr>
          <p:cNvSpPr txBox="1"/>
          <p:nvPr/>
        </p:nvSpPr>
        <p:spPr>
          <a:xfrm>
            <a:off x="5721723" y="2976283"/>
            <a:ext cx="3437964" cy="15185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70000"/>
              </a:lnSpc>
              <a:spcBef>
                <a:spcPts val="1000"/>
              </a:spcBef>
            </a:pPr>
            <a:r>
              <a:rPr lang="en-US" sz="1400" cap="all">
                <a:cs typeface="Calibri"/>
              </a:rPr>
              <a:t>Disadvantages:</a:t>
            </a:r>
          </a:p>
          <a:p>
            <a:pPr>
              <a:lnSpc>
                <a:spcPct val="70000"/>
              </a:lnSpc>
              <a:spcBef>
                <a:spcPts val="1000"/>
              </a:spcBef>
            </a:pPr>
            <a:r>
              <a:rPr lang="en-US" sz="1400" cap="all" smtClean="0">
                <a:cs typeface="Calibri"/>
              </a:rPr>
              <a:t>-</a:t>
            </a:r>
            <a:r>
              <a:rPr lang="en-US" sz="1400" cap="all">
                <a:cs typeface="Calibri"/>
              </a:rPr>
              <a:t>lots of planning needed</a:t>
            </a:r>
          </a:p>
          <a:p>
            <a:pPr>
              <a:lnSpc>
                <a:spcPct val="70000"/>
              </a:lnSpc>
              <a:spcBef>
                <a:spcPts val="1000"/>
              </a:spcBef>
            </a:pPr>
            <a:r>
              <a:rPr lang="en-US" sz="1400" cap="all">
                <a:cs typeface="Calibri"/>
              </a:rPr>
              <a:t>-expensive</a:t>
            </a:r>
          </a:p>
          <a:p>
            <a:pPr>
              <a:lnSpc>
                <a:spcPct val="70000"/>
              </a:lnSpc>
              <a:spcBef>
                <a:spcPts val="1000"/>
              </a:spcBef>
            </a:pPr>
            <a:r>
              <a:rPr lang="en-US" sz="1400" cap="all">
                <a:cs typeface="Calibri"/>
              </a:rPr>
              <a:t>-electricity and gas needed to maintain it </a:t>
            </a:r>
          </a:p>
          <a:p>
            <a:pPr>
              <a:lnSpc>
                <a:spcPct val="70000"/>
              </a:lnSpc>
              <a:spcBef>
                <a:spcPts val="1000"/>
              </a:spcBef>
            </a:pPr>
            <a:r>
              <a:rPr lang="en-US" sz="1400" cap="all">
                <a:cs typeface="Calibri"/>
              </a:rPr>
              <a:t>-alarms needed</a:t>
            </a:r>
          </a:p>
        </p:txBody>
      </p:sp>
    </p:spTree>
    <p:extLst>
      <p:ext uri="{BB962C8B-B14F-4D97-AF65-F5344CB8AC3E}">
        <p14:creationId xmlns:p14="http://schemas.microsoft.com/office/powerpoint/2010/main" val="2022553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02667" y="137118"/>
            <a:ext cx="6517883" cy="4155151"/>
          </a:xfrm>
          <a:prstGeom prst="rect">
            <a:avLst/>
          </a:prstGeom>
        </p:spPr>
      </p:pic>
      <p:sp>
        <p:nvSpPr>
          <p:cNvPr id="2" name="Title 1">
            <a:extLst>
              <a:ext uri="{FF2B5EF4-FFF2-40B4-BE49-F238E27FC236}">
                <a16:creationId xmlns:a16="http://schemas.microsoft.com/office/drawing/2014/main" id="{77FD3868-7A08-4AE5-A7F7-C5FFA19CFD2D}"/>
              </a:ext>
            </a:extLst>
          </p:cNvPr>
          <p:cNvSpPr>
            <a:spLocks noGrp="1"/>
          </p:cNvSpPr>
          <p:nvPr>
            <p:ph type="title"/>
          </p:nvPr>
        </p:nvSpPr>
        <p:spPr>
          <a:xfrm>
            <a:off x="-400675" y="618517"/>
            <a:ext cx="10364451" cy="1596177"/>
          </a:xfrm>
        </p:spPr>
        <p:txBody>
          <a:bodyPr/>
          <a:lstStyle/>
          <a:p>
            <a:r>
              <a:rPr lang="en-US" dirty="0">
                <a:effectLst>
                  <a:glow rad="101600">
                    <a:schemeClr val="bg1">
                      <a:alpha val="60000"/>
                    </a:schemeClr>
                  </a:glow>
                </a:effectLst>
                <a:cs typeface="Calibri Light"/>
              </a:rPr>
              <a:t>City farming and farming walls</a:t>
            </a:r>
            <a:endParaRPr lang="en-US" dirty="0">
              <a:effectLst>
                <a:glow rad="101600">
                  <a:schemeClr val="bg1">
                    <a:alpha val="60000"/>
                  </a:schemeClr>
                </a:glow>
              </a:effectLst>
            </a:endParaRPr>
          </a:p>
        </p:txBody>
      </p:sp>
      <p:sp>
        <p:nvSpPr>
          <p:cNvPr id="3" name="Content Placeholder 2">
            <a:extLst>
              <a:ext uri="{FF2B5EF4-FFF2-40B4-BE49-F238E27FC236}">
                <a16:creationId xmlns:a16="http://schemas.microsoft.com/office/drawing/2014/main" id="{F05C78CC-86FD-4AFA-9CA2-5D61E3A09D5A}"/>
              </a:ext>
            </a:extLst>
          </p:cNvPr>
          <p:cNvSpPr>
            <a:spLocks noGrp="1"/>
          </p:cNvSpPr>
          <p:nvPr>
            <p:ph idx="4294967295"/>
          </p:nvPr>
        </p:nvSpPr>
        <p:spPr>
          <a:xfrm>
            <a:off x="915026" y="2214694"/>
            <a:ext cx="10363200" cy="3424237"/>
          </a:xfrm>
        </p:spPr>
        <p:txBody>
          <a:bodyPr vert="horz" lIns="91440" tIns="45720" rIns="91440" bIns="45720" rtlCol="0" anchor="t">
            <a:normAutofit fontScale="92500" lnSpcReduction="20000"/>
          </a:bodyPr>
          <a:lstStyle/>
          <a:p>
            <a:r>
              <a:rPr lang="en-US" dirty="0">
                <a:effectLst>
                  <a:glow rad="228600">
                    <a:schemeClr val="bg1">
                      <a:alpha val="40000"/>
                    </a:schemeClr>
                  </a:glow>
                </a:effectLst>
                <a:cs typeface="Calibri"/>
              </a:rPr>
              <a:t>City farming is also called urban farming. It is a combination of different efforts aimed at growing fruits and vegetables in an urban area</a:t>
            </a:r>
          </a:p>
          <a:p>
            <a:r>
              <a:rPr lang="en-US" dirty="0">
                <a:effectLst>
                  <a:glow rad="228600">
                    <a:schemeClr val="bg1">
                      <a:alpha val="40000"/>
                    </a:schemeClr>
                  </a:glow>
                </a:effectLst>
                <a:cs typeface="Calibri"/>
              </a:rPr>
              <a:t>Green walls have become a rising new trend of built environments in recent years. Incorporating living nature into urban environments not only looks much more inviting, but also has a number of other benefits and purposes</a:t>
            </a:r>
          </a:p>
          <a:p>
            <a:endParaRPr lang="en-US" dirty="0">
              <a:effectLst>
                <a:glow rad="228600">
                  <a:schemeClr val="bg1">
                    <a:alpha val="40000"/>
                  </a:schemeClr>
                </a:glow>
              </a:effectLst>
              <a:ea typeface="+mn-lt"/>
              <a:cs typeface="+mn-lt"/>
            </a:endParaRPr>
          </a:p>
          <a:p>
            <a:pPr marL="0" indent="0">
              <a:spcBef>
                <a:spcPct val="0"/>
              </a:spcBef>
              <a:buNone/>
            </a:pPr>
            <a:r>
              <a:rPr lang="en-US" dirty="0">
                <a:effectLst>
                  <a:glow rad="228600">
                    <a:schemeClr val="bg1">
                      <a:alpha val="40000"/>
                    </a:schemeClr>
                  </a:glow>
                </a:effectLst>
                <a:ea typeface="+mn-lt"/>
                <a:cs typeface="+mn-lt"/>
              </a:rPr>
              <a:t>Advantages:</a:t>
            </a:r>
          </a:p>
          <a:p>
            <a:pPr marL="0" indent="0">
              <a:spcBef>
                <a:spcPct val="0"/>
              </a:spcBef>
              <a:buNone/>
            </a:pPr>
            <a:endParaRPr lang="en-US" dirty="0">
              <a:effectLst>
                <a:glow rad="228600">
                  <a:schemeClr val="bg1">
                    <a:alpha val="40000"/>
                  </a:schemeClr>
                </a:glow>
              </a:effectLst>
              <a:cs typeface="Calibri"/>
            </a:endParaRPr>
          </a:p>
          <a:p>
            <a:pPr>
              <a:spcBef>
                <a:spcPct val="0"/>
              </a:spcBef>
            </a:pPr>
            <a:r>
              <a:rPr lang="en-US" dirty="0">
                <a:effectLst>
                  <a:glow rad="228600">
                    <a:schemeClr val="bg1">
                      <a:alpha val="40000"/>
                    </a:schemeClr>
                  </a:glow>
                </a:effectLst>
                <a:ea typeface="+mn-lt"/>
                <a:cs typeface="+mn-lt"/>
              </a:rPr>
              <a:t>Can make us happier and more productive reduce stress and fatigue improve air quality</a:t>
            </a:r>
            <a:endParaRPr lang="en-US" dirty="0">
              <a:effectLst>
                <a:glow rad="228600">
                  <a:schemeClr val="bg1">
                    <a:alpha val="40000"/>
                  </a:schemeClr>
                </a:glow>
              </a:effectLst>
              <a:cs typeface="Calibri"/>
            </a:endParaRPr>
          </a:p>
          <a:p>
            <a:pPr marL="0" indent="0">
              <a:spcBef>
                <a:spcPct val="0"/>
              </a:spcBef>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56839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6eb6f5b9d7f49bfe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798" y="1300785"/>
            <a:ext cx="6552404" cy="491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500685"/>
            <a:ext cx="8689976" cy="2509213"/>
          </a:xfrm>
        </p:spPr>
        <p:txBody>
          <a:bodyPr/>
          <a:lstStyle/>
          <a:p>
            <a:r>
              <a:rPr lang="en-GB" dirty="0" smtClean="0">
                <a:effectLst>
                  <a:glow rad="101600">
                    <a:schemeClr val="bg1">
                      <a:alpha val="60000"/>
                    </a:schemeClr>
                  </a:glow>
                </a:effectLst>
              </a:rPr>
              <a:t>Our project</a:t>
            </a:r>
            <a:endParaRPr lang="en-GB" dirty="0">
              <a:effectLst>
                <a:glow rad="101600">
                  <a:schemeClr val="bg1">
                    <a:alpha val="60000"/>
                  </a:schemeClr>
                </a:glow>
              </a:effectLst>
            </a:endParaRPr>
          </a:p>
        </p:txBody>
      </p:sp>
    </p:spTree>
    <p:extLst>
      <p:ext uri="{BB962C8B-B14F-4D97-AF65-F5344CB8AC3E}">
        <p14:creationId xmlns:p14="http://schemas.microsoft.com/office/powerpoint/2010/main" val="607310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was our aim?</a:t>
            </a:r>
            <a:endParaRPr lang="en-GB" dirty="0"/>
          </a:p>
        </p:txBody>
      </p:sp>
      <p:sp>
        <p:nvSpPr>
          <p:cNvPr id="3" name="Content Placeholder 2"/>
          <p:cNvSpPr>
            <a:spLocks noGrp="1"/>
          </p:cNvSpPr>
          <p:nvPr>
            <p:ph sz="quarter" idx="13"/>
          </p:nvPr>
        </p:nvSpPr>
        <p:spPr/>
        <p:txBody>
          <a:bodyPr/>
          <a:lstStyle/>
          <a:p>
            <a:r>
              <a:rPr lang="en-GB" dirty="0" smtClean="0"/>
              <a:t>To create a hydroponics system </a:t>
            </a:r>
          </a:p>
          <a:p>
            <a:r>
              <a:rPr lang="en-GB" dirty="0"/>
              <a:t> </a:t>
            </a:r>
            <a:r>
              <a:rPr lang="en-GB" dirty="0" smtClean="0"/>
              <a:t>learn more about hydroponics </a:t>
            </a:r>
          </a:p>
          <a:p>
            <a:r>
              <a:rPr lang="en-GB" dirty="0" smtClean="0"/>
              <a:t>Work as a team to create a sustainable solution for growing plants without wasting water </a:t>
            </a:r>
            <a:endParaRPr lang="en-GB" dirty="0"/>
          </a:p>
        </p:txBody>
      </p:sp>
    </p:spTree>
    <p:extLst>
      <p:ext uri="{BB962C8B-B14F-4D97-AF65-F5344CB8AC3E}">
        <p14:creationId xmlns:p14="http://schemas.microsoft.com/office/powerpoint/2010/main" val="430558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62287" y="26874"/>
            <a:ext cx="4574198" cy="2779461"/>
          </a:xfrm>
          <a:prstGeom prst="rect">
            <a:avLst/>
          </a:prstGeom>
        </p:spPr>
      </p:pic>
      <p:sp>
        <p:nvSpPr>
          <p:cNvPr id="2" name="Title 1"/>
          <p:cNvSpPr>
            <a:spLocks noGrp="1"/>
          </p:cNvSpPr>
          <p:nvPr>
            <p:ph type="title"/>
          </p:nvPr>
        </p:nvSpPr>
        <p:spPr>
          <a:xfrm>
            <a:off x="-934075" y="618517"/>
            <a:ext cx="10364451" cy="1596177"/>
          </a:xfrm>
        </p:spPr>
        <p:txBody>
          <a:bodyPr/>
          <a:lstStyle/>
          <a:p>
            <a:r>
              <a:rPr lang="en-GB" dirty="0" smtClean="0"/>
              <a:t>Planning </a:t>
            </a:r>
            <a:endParaRPr lang="en-GB" dirty="0"/>
          </a:p>
        </p:txBody>
      </p:sp>
      <p:sp>
        <p:nvSpPr>
          <p:cNvPr id="3" name="Content Placeholder 2"/>
          <p:cNvSpPr>
            <a:spLocks noGrp="1"/>
          </p:cNvSpPr>
          <p:nvPr>
            <p:ph sz="quarter" idx="13"/>
          </p:nvPr>
        </p:nvSpPr>
        <p:spPr/>
        <p:txBody>
          <a:bodyPr/>
          <a:lstStyle/>
          <a:p>
            <a:r>
              <a:rPr lang="en-GB" dirty="0" smtClean="0"/>
              <a:t>As a team we:</a:t>
            </a:r>
          </a:p>
          <a:p>
            <a:r>
              <a:rPr lang="en-GB" dirty="0" smtClean="0"/>
              <a:t>Researched into hydroponics- how the systems work </a:t>
            </a:r>
          </a:p>
          <a:p>
            <a:r>
              <a:rPr lang="en-GB" dirty="0" smtClean="0"/>
              <a:t>Researched what a plant needs to grow</a:t>
            </a:r>
          </a:p>
          <a:p>
            <a:r>
              <a:rPr lang="en-GB" dirty="0" smtClean="0"/>
              <a:t>Decided on an idea as a team- first idea </a:t>
            </a:r>
          </a:p>
          <a:p>
            <a:r>
              <a:rPr lang="en-GB" dirty="0" smtClean="0"/>
              <a:t>Idea development- changes we made to the original design </a:t>
            </a:r>
          </a:p>
          <a:p>
            <a:endParaRPr lang="en-GB" dirty="0"/>
          </a:p>
        </p:txBody>
      </p:sp>
    </p:spTree>
    <p:extLst>
      <p:ext uri="{BB962C8B-B14F-4D97-AF65-F5344CB8AC3E}">
        <p14:creationId xmlns:p14="http://schemas.microsoft.com/office/powerpoint/2010/main" val="2141148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hydroponics </a:t>
            </a:r>
            <a:endParaRPr lang="en-GB" dirty="0"/>
          </a:p>
        </p:txBody>
      </p:sp>
      <p:sp>
        <p:nvSpPr>
          <p:cNvPr id="5" name="Content Placeholder 4"/>
          <p:cNvSpPr>
            <a:spLocks noGrp="1"/>
          </p:cNvSpPr>
          <p:nvPr>
            <p:ph sz="quarter" idx="13"/>
          </p:nvPr>
        </p:nvSpPr>
        <p:spPr/>
        <p:txBody>
          <a:bodyPr/>
          <a:lstStyle/>
          <a:p>
            <a:r>
              <a:rPr lang="en-GB" dirty="0"/>
              <a:t>The process of growing plants in sand, gravel, or liquid, with added nutrients but without soil. </a:t>
            </a:r>
          </a:p>
          <a:p>
            <a:r>
              <a:rPr lang="en-GB" dirty="0" smtClean="0"/>
              <a:t>Hydroponics </a:t>
            </a:r>
            <a:r>
              <a:rPr lang="en-GB" dirty="0"/>
              <a:t>is a method of growing plants in a water based, nutrients rich solution. The basic premise behind hydroponics is to allow the plants roots to come in direct contact with the nutrient solution, while also having access to oxygen, which is essential for proper growth</a:t>
            </a:r>
          </a:p>
        </p:txBody>
      </p:sp>
    </p:spTree>
    <p:extLst>
      <p:ext uri="{BB962C8B-B14F-4D97-AF65-F5344CB8AC3E}">
        <p14:creationId xmlns:p14="http://schemas.microsoft.com/office/powerpoint/2010/main" val="629254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825" y="618516"/>
            <a:ext cx="10364451" cy="1596177"/>
          </a:xfrm>
        </p:spPr>
        <p:txBody>
          <a:bodyPr/>
          <a:lstStyle/>
          <a:p>
            <a:r>
              <a:rPr lang="en-GB" dirty="0" smtClean="0"/>
              <a:t>Making </a:t>
            </a:r>
            <a:endParaRPr lang="en-GB" dirty="0"/>
          </a:p>
        </p:txBody>
      </p:sp>
      <p:sp>
        <p:nvSpPr>
          <p:cNvPr id="3" name="Content Placeholder 2"/>
          <p:cNvSpPr>
            <a:spLocks noGrp="1"/>
          </p:cNvSpPr>
          <p:nvPr>
            <p:ph sz="quarter" idx="13"/>
          </p:nvPr>
        </p:nvSpPr>
        <p:spPr>
          <a:xfrm>
            <a:off x="913774" y="1962150"/>
            <a:ext cx="10363826" cy="4400550"/>
          </a:xfrm>
        </p:spPr>
        <p:txBody>
          <a:bodyPr/>
          <a:lstStyle/>
          <a:p>
            <a:r>
              <a:rPr lang="en-GB" dirty="0" smtClean="0"/>
              <a:t>Using the recourses provided we placed </a:t>
            </a:r>
          </a:p>
          <a:p>
            <a:pPr marL="0" indent="0">
              <a:buNone/>
            </a:pPr>
            <a:r>
              <a:rPr lang="en-GB" dirty="0" smtClean="0"/>
              <a:t>equipment where we thought it should go </a:t>
            </a:r>
          </a:p>
          <a:p>
            <a:r>
              <a:rPr lang="en-GB" dirty="0" smtClean="0"/>
              <a:t>Measuring </a:t>
            </a:r>
          </a:p>
          <a:p>
            <a:r>
              <a:rPr lang="en-GB" dirty="0"/>
              <a:t> </a:t>
            </a:r>
            <a:r>
              <a:rPr lang="en-GB" dirty="0" smtClean="0"/>
              <a:t>cutting </a:t>
            </a:r>
          </a:p>
          <a:p>
            <a:r>
              <a:rPr lang="en-GB" dirty="0"/>
              <a:t> </a:t>
            </a:r>
            <a:r>
              <a:rPr lang="en-GB" dirty="0" smtClean="0"/>
              <a:t>assembling </a:t>
            </a:r>
          </a:p>
          <a:p>
            <a:r>
              <a:rPr lang="en-GB" dirty="0"/>
              <a:t> </a:t>
            </a:r>
            <a:r>
              <a:rPr lang="en-GB" dirty="0" smtClean="0"/>
              <a:t>changes </a:t>
            </a:r>
          </a:p>
          <a:p>
            <a:r>
              <a:rPr lang="en-GB" dirty="0" smtClean="0"/>
              <a:t>Securing to the bored </a:t>
            </a:r>
          </a:p>
          <a:p>
            <a:r>
              <a:rPr lang="en-GB" dirty="0" smtClean="0"/>
              <a:t>Trial </a:t>
            </a:r>
          </a:p>
          <a:p>
            <a:r>
              <a:rPr lang="en-GB" dirty="0"/>
              <a:t> </a:t>
            </a:r>
            <a:r>
              <a:rPr lang="en-GB" dirty="0" smtClean="0"/>
              <a:t>made changes that were needed </a:t>
            </a:r>
          </a:p>
          <a:p>
            <a:pPr marL="0" indent="0">
              <a:buNone/>
            </a:pPr>
            <a:endParaRPr lang="en-GB" dirty="0" smtClean="0"/>
          </a:p>
          <a:p>
            <a:endParaRPr lang="en-GB" dirty="0" smtClean="0"/>
          </a:p>
          <a:p>
            <a:endParaRPr lang="en-GB" dirty="0" smtClean="0"/>
          </a:p>
        </p:txBody>
      </p:sp>
      <p:pic>
        <p:nvPicPr>
          <p:cNvPr id="5" name="Picture 4"/>
          <p:cNvPicPr>
            <a:picLocks noChangeAspect="1"/>
          </p:cNvPicPr>
          <p:nvPr/>
        </p:nvPicPr>
        <p:blipFill>
          <a:blip r:embed="rId2"/>
          <a:stretch>
            <a:fillRect/>
          </a:stretch>
        </p:blipFill>
        <p:spPr>
          <a:xfrm>
            <a:off x="6805612" y="330755"/>
            <a:ext cx="3976688" cy="5975897"/>
          </a:xfrm>
          <a:prstGeom prst="rect">
            <a:avLst/>
          </a:prstGeom>
        </p:spPr>
      </p:pic>
    </p:spTree>
    <p:extLst>
      <p:ext uri="{BB962C8B-B14F-4D97-AF65-F5344CB8AC3E}">
        <p14:creationId xmlns:p14="http://schemas.microsoft.com/office/powerpoint/2010/main" val="1405797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listening!</a:t>
            </a:r>
            <a:endParaRPr lang="en-GB" dirty="0"/>
          </a:p>
        </p:txBody>
      </p:sp>
    </p:spTree>
    <p:extLst>
      <p:ext uri="{BB962C8B-B14F-4D97-AF65-F5344CB8AC3E}">
        <p14:creationId xmlns:p14="http://schemas.microsoft.com/office/powerpoint/2010/main" val="3151033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grow???</a:t>
            </a:r>
            <a:endParaRPr lang="en-GB" dirty="0"/>
          </a:p>
        </p:txBody>
      </p:sp>
      <p:sp>
        <p:nvSpPr>
          <p:cNvPr id="3" name="Content Placeholder 2"/>
          <p:cNvSpPr>
            <a:spLocks noGrp="1"/>
          </p:cNvSpPr>
          <p:nvPr>
            <p:ph idx="4294967295"/>
          </p:nvPr>
        </p:nvSpPr>
        <p:spPr>
          <a:xfrm>
            <a:off x="913775" y="2214694"/>
            <a:ext cx="10363200" cy="3424237"/>
          </a:xfrm>
        </p:spPr>
        <p:txBody>
          <a:bodyPr vert="horz" lIns="91440" tIns="45720" rIns="91440" bIns="45720" rtlCol="0" anchor="t">
            <a:normAutofit fontScale="77500" lnSpcReduction="20000"/>
          </a:bodyPr>
          <a:lstStyle/>
          <a:p>
            <a:r>
              <a:rPr lang="en-GB" dirty="0"/>
              <a:t>Plants that are commonly grown in hydroponics include vegetables such as:</a:t>
            </a:r>
          </a:p>
          <a:p>
            <a:r>
              <a:rPr lang="en-GB" dirty="0"/>
              <a:t>Lettuce </a:t>
            </a:r>
          </a:p>
          <a:p>
            <a:r>
              <a:rPr lang="en-GB" dirty="0"/>
              <a:t>Cucumber </a:t>
            </a:r>
          </a:p>
          <a:p>
            <a:r>
              <a:rPr lang="en-GB" dirty="0"/>
              <a:t>Spring onions </a:t>
            </a:r>
          </a:p>
          <a:p>
            <a:r>
              <a:rPr lang="en-GB" dirty="0"/>
              <a:t>Peppers </a:t>
            </a:r>
          </a:p>
          <a:p>
            <a:r>
              <a:rPr lang="en-GB" dirty="0"/>
              <a:t>Spinach </a:t>
            </a:r>
          </a:p>
          <a:p>
            <a:r>
              <a:rPr lang="en-GB" dirty="0"/>
              <a:t>Strawberries </a:t>
            </a:r>
          </a:p>
          <a:p>
            <a:r>
              <a:rPr lang="en-GB" dirty="0"/>
              <a:t>Blueberries </a:t>
            </a:r>
          </a:p>
          <a:p>
            <a:r>
              <a:rPr lang="en-GB" dirty="0"/>
              <a:t>Different types of herbs </a:t>
            </a:r>
          </a:p>
        </p:txBody>
      </p:sp>
      <p:pic>
        <p:nvPicPr>
          <p:cNvPr id="6" name="Picture 5"/>
          <p:cNvPicPr>
            <a:picLocks noChangeAspect="1"/>
          </p:cNvPicPr>
          <p:nvPr/>
        </p:nvPicPr>
        <p:blipFill>
          <a:blip r:embed="rId2"/>
          <a:stretch>
            <a:fillRect/>
          </a:stretch>
        </p:blipFill>
        <p:spPr>
          <a:xfrm>
            <a:off x="3796145" y="2618510"/>
            <a:ext cx="4738255" cy="3293880"/>
          </a:xfrm>
          <a:prstGeom prst="rect">
            <a:avLst/>
          </a:prstGeom>
        </p:spPr>
      </p:pic>
    </p:spTree>
    <p:extLst>
      <p:ext uri="{BB962C8B-B14F-4D97-AF65-F5344CB8AC3E}">
        <p14:creationId xmlns:p14="http://schemas.microsoft.com/office/powerpoint/2010/main" val="2553111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a hydroponic system </a:t>
            </a:r>
            <a:endParaRPr lang="en-GB" dirty="0"/>
          </a:p>
        </p:txBody>
      </p:sp>
      <p:sp>
        <p:nvSpPr>
          <p:cNvPr id="3" name="Content Placeholder 2"/>
          <p:cNvSpPr>
            <a:spLocks noGrp="1"/>
          </p:cNvSpPr>
          <p:nvPr>
            <p:ph idx="4294967295"/>
          </p:nvPr>
        </p:nvSpPr>
        <p:spPr>
          <a:xfrm>
            <a:off x="913775" y="2214694"/>
            <a:ext cx="10363200" cy="3424237"/>
          </a:xfrm>
        </p:spPr>
        <p:txBody>
          <a:bodyPr/>
          <a:lstStyle/>
          <a:p>
            <a:r>
              <a:rPr lang="en-GB" dirty="0" smtClean="0"/>
              <a:t>You can grow all year around – both indoors and out.</a:t>
            </a:r>
          </a:p>
          <a:p>
            <a:r>
              <a:rPr lang="en-GB" dirty="0" smtClean="0"/>
              <a:t>Conserves water and plant nutrients are controlled.</a:t>
            </a:r>
          </a:p>
          <a:p>
            <a:r>
              <a:rPr lang="en-GB" dirty="0" smtClean="0"/>
              <a:t>More plants can be grown in a given area and crop flavour is enhanced.</a:t>
            </a:r>
          </a:p>
          <a:p>
            <a:r>
              <a:rPr lang="en-GB" dirty="0" smtClean="0"/>
              <a:t>Plants grow quicker with increased yields.</a:t>
            </a:r>
          </a:p>
          <a:p>
            <a:r>
              <a:rPr lang="en-GB" dirty="0" smtClean="0"/>
              <a:t>No need for weeding.</a:t>
            </a:r>
          </a:p>
          <a:p>
            <a:r>
              <a:rPr lang="en-GB" dirty="0" smtClean="0"/>
              <a:t>Soil borne pests are eliminated, leading to reduced needs for pesticides.</a:t>
            </a:r>
            <a:endParaRPr lang="en-GB" dirty="0"/>
          </a:p>
        </p:txBody>
      </p:sp>
    </p:spTree>
    <p:extLst>
      <p:ext uri="{BB962C8B-B14F-4D97-AF65-F5344CB8AC3E}">
        <p14:creationId xmlns:p14="http://schemas.microsoft.com/office/powerpoint/2010/main" val="3025261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hydroponic systems </a:t>
            </a:r>
            <a:endParaRPr lang="en-GB" dirty="0"/>
          </a:p>
        </p:txBody>
      </p:sp>
      <p:sp>
        <p:nvSpPr>
          <p:cNvPr id="3" name="Content Placeholder 2"/>
          <p:cNvSpPr>
            <a:spLocks noGrp="1"/>
          </p:cNvSpPr>
          <p:nvPr>
            <p:ph idx="4294967295"/>
          </p:nvPr>
        </p:nvSpPr>
        <p:spPr>
          <a:xfrm>
            <a:off x="915026" y="2214694"/>
            <a:ext cx="10363200" cy="3424237"/>
          </a:xfrm>
        </p:spPr>
        <p:txBody>
          <a:bodyPr/>
          <a:lstStyle/>
          <a:p>
            <a:r>
              <a:rPr lang="en-GB" dirty="0"/>
              <a:t>Putting together a </a:t>
            </a:r>
            <a:r>
              <a:rPr lang="en-GB" b="1" dirty="0"/>
              <a:t>hydroponic system</a:t>
            </a:r>
            <a:r>
              <a:rPr lang="en-GB" dirty="0"/>
              <a:t> isn't cheap.</a:t>
            </a:r>
          </a:p>
          <a:p>
            <a:r>
              <a:rPr lang="en-GB" dirty="0"/>
              <a:t>Constant monitoring is required.</a:t>
            </a:r>
          </a:p>
          <a:p>
            <a:r>
              <a:rPr lang="en-GB" b="1" dirty="0"/>
              <a:t>Hydroponic systems</a:t>
            </a:r>
            <a:r>
              <a:rPr lang="en-GB" dirty="0"/>
              <a:t> are </a:t>
            </a:r>
            <a:r>
              <a:rPr lang="en-GB" dirty="0" smtClean="0"/>
              <a:t>in danger to </a:t>
            </a:r>
            <a:r>
              <a:rPr lang="en-GB" dirty="0"/>
              <a:t>power outages. </a:t>
            </a:r>
          </a:p>
          <a:p>
            <a:r>
              <a:rPr lang="en-GB" dirty="0"/>
              <a:t>Micro-organisms that are </a:t>
            </a:r>
            <a:r>
              <a:rPr lang="en-GB" b="1" dirty="0"/>
              <a:t>water</a:t>
            </a:r>
            <a:r>
              <a:rPr lang="en-GB" dirty="0"/>
              <a:t>-based can creep in rather easily.</a:t>
            </a:r>
          </a:p>
          <a:p>
            <a:r>
              <a:rPr lang="en-GB" dirty="0"/>
              <a:t>Growing a </a:t>
            </a:r>
            <a:r>
              <a:rPr lang="en-GB" b="1" dirty="0"/>
              <a:t>hydroponic</a:t>
            </a:r>
            <a:r>
              <a:rPr lang="en-GB" dirty="0"/>
              <a:t> garden demands technical expertise.</a:t>
            </a:r>
          </a:p>
          <a:p>
            <a:r>
              <a:rPr lang="en-GB" dirty="0"/>
              <a:t>Production is limited compared to field conditions.</a:t>
            </a:r>
          </a:p>
          <a:p>
            <a:endParaRPr lang="en-GB" dirty="0"/>
          </a:p>
        </p:txBody>
      </p:sp>
    </p:spTree>
    <p:extLst>
      <p:ext uri="{BB962C8B-B14F-4D97-AF65-F5344CB8AC3E}">
        <p14:creationId xmlns:p14="http://schemas.microsoft.com/office/powerpoint/2010/main" val="57569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the system work?</a:t>
            </a:r>
            <a:endParaRPr lang="en-GB" dirty="0"/>
          </a:p>
        </p:txBody>
      </p:sp>
      <p:pic>
        <p:nvPicPr>
          <p:cNvPr id="4" name="Content Placeholder 3"/>
          <p:cNvPicPr>
            <a:picLocks noGrp="1" noChangeAspect="1"/>
          </p:cNvPicPr>
          <p:nvPr>
            <p:ph idx="4294967295"/>
          </p:nvPr>
        </p:nvPicPr>
        <p:blipFill>
          <a:blip r:embed="rId2"/>
          <a:stretch>
            <a:fillRect/>
          </a:stretch>
        </p:blipFill>
        <p:spPr>
          <a:xfrm>
            <a:off x="2209800" y="1812925"/>
            <a:ext cx="8137525" cy="4457700"/>
          </a:xfrm>
          <a:prstGeom prst="rect">
            <a:avLst/>
          </a:prstGeom>
        </p:spPr>
      </p:pic>
    </p:spTree>
    <p:extLst>
      <p:ext uri="{BB962C8B-B14F-4D97-AF65-F5344CB8AC3E}">
        <p14:creationId xmlns:p14="http://schemas.microsoft.com/office/powerpoint/2010/main" val="1304181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1071" y="1326763"/>
            <a:ext cx="8689976" cy="2509213"/>
          </a:xfrm>
        </p:spPr>
        <p:txBody>
          <a:bodyPr/>
          <a:lstStyle/>
          <a:p>
            <a:r>
              <a:rPr lang="en-GB" dirty="0" smtClean="0"/>
              <a:t>Aquaponics </a:t>
            </a:r>
            <a:endParaRPr lang="en-GB" dirty="0"/>
          </a:p>
        </p:txBody>
      </p:sp>
    </p:spTree>
    <p:extLst>
      <p:ext uri="{BB962C8B-B14F-4D97-AF65-F5344CB8AC3E}">
        <p14:creationId xmlns:p14="http://schemas.microsoft.com/office/powerpoint/2010/main" val="2839393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What is aquaponics?</a:t>
            </a:r>
            <a:endParaRPr lang="en-GB" dirty="0"/>
          </a:p>
        </p:txBody>
      </p:sp>
      <p:sp>
        <p:nvSpPr>
          <p:cNvPr id="3" name="Content Placeholder 2"/>
          <p:cNvSpPr>
            <a:spLocks noGrp="1"/>
          </p:cNvSpPr>
          <p:nvPr>
            <p:ph idx="4294967295"/>
          </p:nvPr>
        </p:nvSpPr>
        <p:spPr>
          <a:xfrm>
            <a:off x="913775" y="2214694"/>
            <a:ext cx="10515600" cy="4351338"/>
          </a:xfrm>
        </p:spPr>
        <p:txBody>
          <a:bodyPr/>
          <a:lstStyle/>
          <a:p>
            <a:pPr marL="0" indent="0">
              <a:buNone/>
            </a:pPr>
            <a:r>
              <a:rPr lang="en-GB" dirty="0" smtClean="0"/>
              <a:t>Aquaponics </a:t>
            </a:r>
            <a:r>
              <a:rPr lang="en-GB" dirty="0"/>
              <a:t>refers to any system that combines conventional aquaculture with hydroponics in a symbiotic environment. In normal aquaculture, excretions from the animals being raised can accumulate in the water, increasing toxicity</a:t>
            </a:r>
            <a:r>
              <a:rPr lang="en-GB" dirty="0" smtClean="0"/>
              <a:t>.</a:t>
            </a:r>
          </a:p>
          <a:p>
            <a:endParaRPr lang="en-GB" dirty="0"/>
          </a:p>
        </p:txBody>
      </p:sp>
    </p:spTree>
    <p:extLst>
      <p:ext uri="{BB962C8B-B14F-4D97-AF65-F5344CB8AC3E}">
        <p14:creationId xmlns:p14="http://schemas.microsoft.com/office/powerpoint/2010/main" val="3094381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grow???</a:t>
            </a:r>
            <a:endParaRPr lang="en-GB" dirty="0"/>
          </a:p>
        </p:txBody>
      </p:sp>
      <p:sp>
        <p:nvSpPr>
          <p:cNvPr id="3" name="Content Placeholder 2"/>
          <p:cNvSpPr>
            <a:spLocks noGrp="1"/>
          </p:cNvSpPr>
          <p:nvPr>
            <p:ph idx="4294967295"/>
          </p:nvPr>
        </p:nvSpPr>
        <p:spPr>
          <a:xfrm>
            <a:off x="915026" y="2214694"/>
            <a:ext cx="10363200" cy="3424237"/>
          </a:xfrm>
        </p:spPr>
        <p:txBody>
          <a:bodyPr/>
          <a:lstStyle/>
          <a:p>
            <a:r>
              <a:rPr lang="en-GB" dirty="0" smtClean="0"/>
              <a:t>You can grow the same things as in the hydroponics system. This can be plants with high nutritional demands.</a:t>
            </a:r>
          </a:p>
          <a:p>
            <a:r>
              <a:rPr lang="en-GB" dirty="0"/>
              <a:t> </a:t>
            </a:r>
            <a:r>
              <a:rPr lang="en-GB" dirty="0" smtClean="0"/>
              <a:t>Most household crops can be grown in this system.</a:t>
            </a:r>
          </a:p>
          <a:p>
            <a:pPr marL="0" indent="0">
              <a:buNone/>
            </a:pPr>
            <a:endParaRPr lang="en-GB" dirty="0" smtClean="0"/>
          </a:p>
        </p:txBody>
      </p:sp>
    </p:spTree>
    <p:extLst>
      <p:ext uri="{BB962C8B-B14F-4D97-AF65-F5344CB8AC3E}">
        <p14:creationId xmlns:p14="http://schemas.microsoft.com/office/powerpoint/2010/main" val="1274176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83767E382A4849A6EB07394B16A824" ma:contentTypeVersion="3" ma:contentTypeDescription="Create a new document." ma:contentTypeScope="" ma:versionID="c83ceaf0a17dbf2790a9c14d0e9584cb">
  <xsd:schema xmlns:xsd="http://www.w3.org/2001/XMLSchema" xmlns:xs="http://www.w3.org/2001/XMLSchema" xmlns:p="http://schemas.microsoft.com/office/2006/metadata/properties" xmlns:ns3="2a9cf4a1-161d-4835-8909-4df0df447977" targetNamespace="http://schemas.microsoft.com/office/2006/metadata/properties" ma:root="true" ma:fieldsID="48a93071d622dc9d8db26ad6a01a880c" ns3:_="">
    <xsd:import namespace="2a9cf4a1-161d-4835-8909-4df0df447977"/>
    <xsd:element name="properties">
      <xsd:complexType>
        <xsd:sequence>
          <xsd:element name="documentManagement">
            <xsd:complexType>
              <xsd:all>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cf4a1-161d-4835-8909-4df0df447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CACA97-ED0A-45F9-8CCE-6F93A96BD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cf4a1-161d-4835-8909-4df0df4479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12EEF3-7F34-49BB-9764-682446E02607}">
  <ds:schemaRefs>
    <ds:schemaRef ds:uri="http://schemas.microsoft.com/sharepoint/v3/contenttype/forms"/>
  </ds:schemaRefs>
</ds:datastoreItem>
</file>

<file path=customXml/itemProps3.xml><?xml version="1.0" encoding="utf-8"?>
<ds:datastoreItem xmlns:ds="http://schemas.openxmlformats.org/officeDocument/2006/customXml" ds:itemID="{4BD73FDB-BD24-4314-A5DA-9CCAF6170ED7}">
  <ds:schemaRefs>
    <ds:schemaRef ds:uri="http://purl.org/dc/elements/1.1/"/>
    <ds:schemaRef ds:uri="http://schemas.microsoft.com/office/2006/metadata/properties"/>
    <ds:schemaRef ds:uri="2a9cf4a1-161d-4835-8909-4df0df44797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Droplet</Template>
  <TotalTime>115</TotalTime>
  <Words>658</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Tw Cen MT</vt:lpstr>
      <vt:lpstr>Droplet</vt:lpstr>
      <vt:lpstr>Hydroponics </vt:lpstr>
      <vt:lpstr>What is hydroponics </vt:lpstr>
      <vt:lpstr>What can we grow???</vt:lpstr>
      <vt:lpstr>Benefits of a hydroponic system </vt:lpstr>
      <vt:lpstr>Problems with hydroponic systems </vt:lpstr>
      <vt:lpstr>How does the system work?</vt:lpstr>
      <vt:lpstr>Aquaponics </vt:lpstr>
      <vt:lpstr> What is aquaponics?</vt:lpstr>
      <vt:lpstr>What can we grow???</vt:lpstr>
      <vt:lpstr>Advantages of aquaponics?</vt:lpstr>
      <vt:lpstr>Disadvantages of aquaponics </vt:lpstr>
      <vt:lpstr>How does this system work?</vt:lpstr>
      <vt:lpstr>Bioponics</vt:lpstr>
      <vt:lpstr>What is Bioponics?</vt:lpstr>
      <vt:lpstr>Indoor farming</vt:lpstr>
      <vt:lpstr>City farming and farming walls</vt:lpstr>
      <vt:lpstr>Our project</vt:lpstr>
      <vt:lpstr>What was our aim?</vt:lpstr>
      <vt:lpstr>Planning </vt:lpstr>
      <vt:lpstr>Making </vt:lpstr>
      <vt:lpstr>Thank you for listening!</vt:lpstr>
    </vt:vector>
  </TitlesOfParts>
  <Company>Crickhowell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Hydroponics</dc:title>
  <dc:creator>Oriel Gray</dc:creator>
  <cp:lastModifiedBy>Oriel Gray</cp:lastModifiedBy>
  <cp:revision>18</cp:revision>
  <dcterms:created xsi:type="dcterms:W3CDTF">2019-11-29T09:54:16Z</dcterms:created>
  <dcterms:modified xsi:type="dcterms:W3CDTF">2019-11-29T11:49:44Z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0x0101001083767E382A4849A6EB07394B16A824</vt:lpwstr>
  </property>
</Properties>
</file>