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0" r:id="rId13"/>
    <p:sldId id="267" r:id="rId14"/>
    <p:sldId id="268" r:id="rId15"/>
    <p:sldId id="269"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GB"/>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9/14/2022</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
Second level
Third level
Fourth level
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
Second level
Third level
Fourth level
Fifth level</a:t>
            </a:r>
            <a:endParaRPr lang="en-US" dirty="0"/>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9/14/2022</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GB"/>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
Second level
Third level
Fourth level
Fifth level</a:t>
            </a:r>
            <a:endParaRPr lang="en-US" dirty="0"/>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
Second level
Third level
Fourth level
Fifth level</a:t>
            </a:r>
            <a:endParaRPr lang="en-US" dirty="0"/>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9/14/2022</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
Second level
Third level
Fourth level
Fifth level</a:t>
            </a:r>
            <a:endParaRPr lang="en-US" dirty="0"/>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9/14/2022</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GB"/>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
Second level
Third level
Fourth level
Fifth level</a:t>
            </a:r>
            <a:endParaRPr lang="en-US" dirty="0"/>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Edit Master text styles
Second level
Third level
Fourth level
Fifth level</a:t>
            </a:r>
            <a:endParaRPr lang="en-US" dirty="0"/>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
Second level
Third level
Fourth level
Fifth level</a:t>
            </a:r>
            <a:endParaRPr lang="en-US" dirty="0"/>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Edit Master text styles
Second level
Third level
Fourth level
Fifth level</a:t>
            </a:r>
            <a:endParaRPr lang="en-US" dirty="0"/>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
Second level
Third level
Fourth level
Fifth level</a:t>
            </a:r>
            <a:endParaRPr lang="en-US" dirty="0"/>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Edit Master text styles
Second level
Third level
Fourth level
Fifth level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GB"/>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
Second level
Third level
Fourth level
Fifth level</a:t>
            </a:r>
            <a:endParaRPr lang="en-US" dirty="0"/>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Edit Master text styles
Second level
Third level
Fourth level
Fifth level</a:t>
            </a:r>
            <a:endParaRPr lang="en-US" dirty="0"/>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
Second level
Third level
Fourth level
Fifth level</a:t>
            </a:r>
            <a:endParaRPr lang="en-US" dirty="0"/>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Edit Master text styles
Second level
Third level
Fourth level
Fifth level</a:t>
            </a:r>
            <a:endParaRPr lang="en-US" dirty="0"/>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
Second level
Third level
Fourth level
Fifth level</a:t>
            </a:r>
            <a:endParaRPr lang="en-US" dirty="0"/>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Edit Master text styles
Second level
Third level
Fourth level
Fifth level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GB"/>
              <a:t>Edit Master text styles
Second level
Third level
Fourth level
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GB"/>
              <a:t>Edit Master text styles
Second level
Third level
Fourth level
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9/14/2022</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Edit Master text styles
Second level
Third level
Fourth level
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GB"/>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Edit Master text styles
Second level
Third level
Fourth level
Fifth level</a:t>
            </a:r>
            <a:endParaRPr lang="en-US" dirty="0"/>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9/14/2022</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GB"/>
              <a:t>Edit Master text styles
Second level
Third level
Fourth level
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GB"/>
              <a:t>Edit Master text styles
Second level
Third level
Fourth level
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GB"/>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
Second level
Third level
Fourth level
Fifth level</a:t>
            </a:r>
            <a:endParaRPr lang="en-US" dirty="0"/>
          </a:p>
        </p:txBody>
      </p:sp>
      <p:sp>
        <p:nvSpPr>
          <p:cNvPr id="4" name="Content Placeholder 3"/>
          <p:cNvSpPr>
            <a:spLocks noGrp="1"/>
          </p:cNvSpPr>
          <p:nvPr>
            <p:ph sz="half" idx="2"/>
          </p:nvPr>
        </p:nvSpPr>
        <p:spPr>
          <a:xfrm>
            <a:off x="685800" y="3132666"/>
            <a:ext cx="5311775" cy="3086019"/>
          </a:xfrm>
        </p:spPr>
        <p:txBody>
          <a:bodyPr/>
          <a:lstStyle/>
          <a:p>
            <a:pPr lvl="0"/>
            <a:r>
              <a:rPr lang="en-GB"/>
              <a:t>Edit Master text styles
Second level
Third level
Fourth level
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Edit Master text styles
Second level
Third level
Fourth level
Fifth level</a:t>
            </a:r>
            <a:endParaRPr lang="en-US" dirty="0"/>
          </a:p>
        </p:txBody>
      </p:sp>
      <p:sp>
        <p:nvSpPr>
          <p:cNvPr id="6" name="Content Placeholder 5"/>
          <p:cNvSpPr>
            <a:spLocks noGrp="1"/>
          </p:cNvSpPr>
          <p:nvPr>
            <p:ph sz="quarter" idx="4"/>
          </p:nvPr>
        </p:nvSpPr>
        <p:spPr>
          <a:xfrm>
            <a:off x="6172200" y="3132666"/>
            <a:ext cx="5334000" cy="3086019"/>
          </a:xfrm>
        </p:spPr>
        <p:txBody>
          <a:bodyPr/>
          <a:lstStyle/>
          <a:p>
            <a:pPr lvl="0"/>
            <a:r>
              <a:rPr lang="en-GB"/>
              <a:t>Edit Master text styles
Second level
Third level
Fourth level
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GB"/>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GB"/>
              <a:t>Edit Master text styles
Second level
Third level
Fourth level
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
Second level
Third level
Fourth level
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Edit Master text styles
Second level
Third level
Fourth level
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GB"/>
              <a:t>Edit Master text styles
Second level
Third level
Fourth level
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9/14/2022</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El%20Nino%20and%20La%20Nina.docx" TargetMode="Externa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3">
            <a:extLst>
              <a:ext uri="{FF2B5EF4-FFF2-40B4-BE49-F238E27FC236}">
                <a16:creationId xmlns:a16="http://schemas.microsoft.com/office/drawing/2014/main" id="{A93C3136-2E48-CA48-B142-477DDD090480}"/>
              </a:ext>
            </a:extLst>
          </p:cNvPr>
          <p:cNvPicPr>
            <a:picLocks noChangeAspect="1"/>
          </p:cNvPicPr>
          <p:nvPr/>
        </p:nvPicPr>
        <p:blipFill rotWithShape="1">
          <a:blip r:embed="rId2">
            <a:alphaModFix amt="40000"/>
          </a:blip>
          <a:srcRect l="16849" r="33049" b="1"/>
          <a:stretch/>
        </p:blipFill>
        <p:spPr>
          <a:xfrm>
            <a:off x="20" y="14014"/>
            <a:ext cx="6095980" cy="6843986"/>
          </a:xfrm>
          <a:prstGeom prst="rect">
            <a:avLst/>
          </a:prstGeom>
        </p:spPr>
      </p:pic>
      <p:pic>
        <p:nvPicPr>
          <p:cNvPr id="19" name="Picture 19">
            <a:extLst>
              <a:ext uri="{FF2B5EF4-FFF2-40B4-BE49-F238E27FC236}">
                <a16:creationId xmlns:a16="http://schemas.microsoft.com/office/drawing/2014/main" id="{4FC63641-858F-3E4F-AB2C-CAFAA735EBDD}"/>
              </a:ext>
            </a:extLst>
          </p:cNvPr>
          <p:cNvPicPr>
            <a:picLocks noChangeAspect="1"/>
          </p:cNvPicPr>
          <p:nvPr/>
        </p:nvPicPr>
        <p:blipFill rotWithShape="1">
          <a:blip r:embed="rId3">
            <a:alphaModFix amt="40000"/>
          </a:blip>
          <a:srcRect l="21249" r="28751"/>
          <a:stretch/>
        </p:blipFill>
        <p:spPr>
          <a:xfrm>
            <a:off x="6095980" y="-14004"/>
            <a:ext cx="6096000" cy="6857990"/>
          </a:xfrm>
          <a:prstGeom prst="rect">
            <a:avLst/>
          </a:prstGeom>
        </p:spPr>
      </p:pic>
      <p:sp>
        <p:nvSpPr>
          <p:cNvPr id="2" name="Title 1">
            <a:extLst>
              <a:ext uri="{FF2B5EF4-FFF2-40B4-BE49-F238E27FC236}">
                <a16:creationId xmlns:a16="http://schemas.microsoft.com/office/drawing/2014/main" id="{11C6455C-4966-0840-9298-391EDFBF92AB}"/>
              </a:ext>
            </a:extLst>
          </p:cNvPr>
          <p:cNvSpPr>
            <a:spLocks noGrp="1"/>
          </p:cNvSpPr>
          <p:nvPr>
            <p:ph type="ctrTitle"/>
          </p:nvPr>
        </p:nvSpPr>
        <p:spPr>
          <a:xfrm>
            <a:off x="3246362" y="-898534"/>
            <a:ext cx="9448800" cy="1825096"/>
          </a:xfrm>
        </p:spPr>
        <p:txBody>
          <a:bodyPr>
            <a:normAutofit/>
          </a:bodyPr>
          <a:lstStyle/>
          <a:p>
            <a:r>
              <a:rPr lang="en-GB" sz="6600"/>
              <a:t>CO2 causes</a:t>
            </a:r>
            <a:endParaRPr lang="en-US" sz="6600"/>
          </a:p>
        </p:txBody>
      </p:sp>
      <p:sp>
        <p:nvSpPr>
          <p:cNvPr id="3" name="Subtitle 2">
            <a:extLst>
              <a:ext uri="{FF2B5EF4-FFF2-40B4-BE49-F238E27FC236}">
                <a16:creationId xmlns:a16="http://schemas.microsoft.com/office/drawing/2014/main" id="{F079F7F0-C475-FC47-86D4-15690C2839A6}"/>
              </a:ext>
            </a:extLst>
          </p:cNvPr>
          <p:cNvSpPr>
            <a:spLocks noGrp="1"/>
          </p:cNvSpPr>
          <p:nvPr>
            <p:ph type="subTitle" idx="1"/>
          </p:nvPr>
        </p:nvSpPr>
        <p:spPr>
          <a:xfrm>
            <a:off x="1840291" y="986039"/>
            <a:ext cx="8561614" cy="1784047"/>
          </a:xfrm>
        </p:spPr>
        <p:txBody>
          <a:bodyPr>
            <a:normAutofit/>
          </a:bodyPr>
          <a:lstStyle/>
          <a:p>
            <a:r>
              <a:rPr lang="en-GB" sz="4000"/>
              <a:t>They are divided into two groups</a:t>
            </a:r>
          </a:p>
        </p:txBody>
      </p:sp>
      <p:cxnSp>
        <p:nvCxnSpPr>
          <p:cNvPr id="4" name="Straight Arrow Connector 3">
            <a:extLst>
              <a:ext uri="{FF2B5EF4-FFF2-40B4-BE49-F238E27FC236}">
                <a16:creationId xmlns:a16="http://schemas.microsoft.com/office/drawing/2014/main" id="{7C01401F-83AD-154C-9ED1-8A36AFE3CE83}"/>
              </a:ext>
            </a:extLst>
          </p:cNvPr>
          <p:cNvCxnSpPr>
            <a:cxnSpLocks/>
          </p:cNvCxnSpPr>
          <p:nvPr/>
        </p:nvCxnSpPr>
        <p:spPr>
          <a:xfrm flipH="1">
            <a:off x="3930952" y="1634282"/>
            <a:ext cx="1928710" cy="19445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a:extLst>
              <a:ext uri="{FF2B5EF4-FFF2-40B4-BE49-F238E27FC236}">
                <a16:creationId xmlns:a16="http://schemas.microsoft.com/office/drawing/2014/main" id="{2C87D426-5177-4B4A-A843-232BC001A548}"/>
              </a:ext>
            </a:extLst>
          </p:cNvPr>
          <p:cNvCxnSpPr>
            <a:cxnSpLocks/>
          </p:cNvCxnSpPr>
          <p:nvPr/>
        </p:nvCxnSpPr>
        <p:spPr>
          <a:xfrm>
            <a:off x="5859661" y="1637502"/>
            <a:ext cx="2229029" cy="191665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D9125720-DFBC-A646-8B78-CCE91BED60CE}"/>
              </a:ext>
            </a:extLst>
          </p:cNvPr>
          <p:cNvSpPr txBox="1"/>
          <p:nvPr/>
        </p:nvSpPr>
        <p:spPr>
          <a:xfrm>
            <a:off x="1679737" y="3428092"/>
            <a:ext cx="4179924" cy="707886"/>
          </a:xfrm>
          <a:prstGeom prst="rect">
            <a:avLst/>
          </a:prstGeom>
          <a:noFill/>
        </p:spPr>
        <p:txBody>
          <a:bodyPr wrap="square" rtlCol="0">
            <a:spAutoFit/>
          </a:bodyPr>
          <a:lstStyle/>
          <a:p>
            <a:pPr algn="l">
              <a:spcAft>
                <a:spcPts val="600"/>
              </a:spcAft>
            </a:pPr>
            <a:r>
              <a:rPr lang="en-GB" sz="4000" dirty="0"/>
              <a:t>Human causes</a:t>
            </a:r>
            <a:endParaRPr lang="en-US" sz="4000"/>
          </a:p>
        </p:txBody>
      </p:sp>
      <p:sp>
        <p:nvSpPr>
          <p:cNvPr id="10" name="TextBox 9">
            <a:extLst>
              <a:ext uri="{FF2B5EF4-FFF2-40B4-BE49-F238E27FC236}">
                <a16:creationId xmlns:a16="http://schemas.microsoft.com/office/drawing/2014/main" id="{D346BC45-D395-AE45-8575-43A87389AE80}"/>
              </a:ext>
            </a:extLst>
          </p:cNvPr>
          <p:cNvSpPr txBox="1"/>
          <p:nvPr/>
        </p:nvSpPr>
        <p:spPr>
          <a:xfrm>
            <a:off x="6498014" y="3421549"/>
            <a:ext cx="4206271" cy="707886"/>
          </a:xfrm>
          <a:prstGeom prst="rect">
            <a:avLst/>
          </a:prstGeom>
          <a:noFill/>
        </p:spPr>
        <p:txBody>
          <a:bodyPr wrap="square" rtlCol="0">
            <a:spAutoFit/>
          </a:bodyPr>
          <a:lstStyle/>
          <a:p>
            <a:pPr algn="l">
              <a:spcAft>
                <a:spcPts val="600"/>
              </a:spcAft>
            </a:pPr>
            <a:r>
              <a:rPr lang="en-GB" sz="4000" dirty="0"/>
              <a:t>Natural causes</a:t>
            </a:r>
            <a:endParaRPr lang="en-US" sz="4000" dirty="0"/>
          </a:p>
        </p:txBody>
      </p:sp>
    </p:spTree>
    <p:extLst>
      <p:ext uri="{BB962C8B-B14F-4D97-AF65-F5344CB8AC3E}">
        <p14:creationId xmlns:p14="http://schemas.microsoft.com/office/powerpoint/2010/main" val="1973144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22348" t="25010" r="22579" b="25112"/>
          <a:stretch/>
        </p:blipFill>
        <p:spPr>
          <a:xfrm>
            <a:off x="0" y="0"/>
            <a:ext cx="12192000" cy="6901130"/>
          </a:xfrm>
          <a:prstGeom prst="rect">
            <a:avLst/>
          </a:prstGeom>
        </p:spPr>
      </p:pic>
    </p:spTree>
    <p:extLst>
      <p:ext uri="{BB962C8B-B14F-4D97-AF65-F5344CB8AC3E}">
        <p14:creationId xmlns:p14="http://schemas.microsoft.com/office/powerpoint/2010/main" val="342306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22746" t="34153" r="23351" b="17355"/>
          <a:stretch/>
        </p:blipFill>
        <p:spPr>
          <a:xfrm>
            <a:off x="0" y="0"/>
            <a:ext cx="12197439" cy="6858000"/>
          </a:xfrm>
          <a:prstGeom prst="rect">
            <a:avLst/>
          </a:prstGeom>
        </p:spPr>
      </p:pic>
    </p:spTree>
    <p:extLst>
      <p:ext uri="{BB962C8B-B14F-4D97-AF65-F5344CB8AC3E}">
        <p14:creationId xmlns:p14="http://schemas.microsoft.com/office/powerpoint/2010/main" val="1240014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rotWithShape="1">
          <a:blip r:embed="rId2"/>
          <a:srcRect l="22175" t="17528" r="22752" b="32317"/>
          <a:stretch/>
        </p:blipFill>
        <p:spPr>
          <a:xfrm>
            <a:off x="0" y="0"/>
            <a:ext cx="12192000" cy="6939470"/>
          </a:xfrm>
          <a:prstGeom prst="rect">
            <a:avLst/>
          </a:prstGeom>
        </p:spPr>
      </p:pic>
    </p:spTree>
    <p:extLst>
      <p:ext uri="{BB962C8B-B14F-4D97-AF65-F5344CB8AC3E}">
        <p14:creationId xmlns:p14="http://schemas.microsoft.com/office/powerpoint/2010/main" val="2846197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22175" t="25010" r="22406" b="24835"/>
          <a:stretch/>
        </p:blipFill>
        <p:spPr>
          <a:xfrm>
            <a:off x="0" y="0"/>
            <a:ext cx="12192000" cy="6896099"/>
          </a:xfrm>
          <a:prstGeom prst="rect">
            <a:avLst/>
          </a:prstGeom>
        </p:spPr>
      </p:pic>
    </p:spTree>
    <p:extLst>
      <p:ext uri="{BB962C8B-B14F-4D97-AF65-F5344CB8AC3E}">
        <p14:creationId xmlns:p14="http://schemas.microsoft.com/office/powerpoint/2010/main" val="3798904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22175" t="21131" r="22232" b="28715"/>
          <a:stretch/>
        </p:blipFill>
        <p:spPr>
          <a:xfrm>
            <a:off x="0" y="0"/>
            <a:ext cx="12192000" cy="6874617"/>
          </a:xfrm>
          <a:prstGeom prst="rect">
            <a:avLst/>
          </a:prstGeom>
        </p:spPr>
      </p:pic>
    </p:spTree>
    <p:extLst>
      <p:ext uri="{BB962C8B-B14F-4D97-AF65-F5344CB8AC3E}">
        <p14:creationId xmlns:p14="http://schemas.microsoft.com/office/powerpoint/2010/main" val="403940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rotWithShape="1">
          <a:blip r:embed="rId2"/>
          <a:srcRect l="22175" t="28335" r="22406" b="22065"/>
          <a:stretch/>
        </p:blipFill>
        <p:spPr>
          <a:xfrm>
            <a:off x="-111512" y="-111512"/>
            <a:ext cx="12459468" cy="6969512"/>
          </a:xfrm>
          <a:prstGeom prst="rect">
            <a:avLst/>
          </a:prstGeom>
        </p:spPr>
      </p:pic>
    </p:spTree>
    <p:extLst>
      <p:ext uri="{BB962C8B-B14F-4D97-AF65-F5344CB8AC3E}">
        <p14:creationId xmlns:p14="http://schemas.microsoft.com/office/powerpoint/2010/main" val="2647067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22348" t="33600" r="22059" b="15969"/>
          <a:stretch/>
        </p:blipFill>
        <p:spPr>
          <a:xfrm>
            <a:off x="0" y="0"/>
            <a:ext cx="12288644" cy="6967394"/>
          </a:xfrm>
          <a:prstGeom prst="rect">
            <a:avLst/>
          </a:prstGeom>
        </p:spPr>
      </p:pic>
    </p:spTree>
    <p:extLst>
      <p:ext uri="{BB962C8B-B14F-4D97-AF65-F5344CB8AC3E}">
        <p14:creationId xmlns:p14="http://schemas.microsoft.com/office/powerpoint/2010/main" val="4041706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2384F39-35AD-4EDD-BBE2-DAABB4C4D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4AA62BE-32F1-4173-ABCF-3508A30C8F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35781"/>
          <a:stretch/>
        </p:blipFill>
        <p:spPr>
          <a:xfrm>
            <a:off x="0" y="0"/>
            <a:ext cx="7829550" cy="1441450"/>
          </a:xfrm>
          <a:prstGeom prst="rect">
            <a:avLst/>
          </a:prstGeom>
        </p:spPr>
      </p:pic>
      <p:sp>
        <p:nvSpPr>
          <p:cNvPr id="2" name="Title 1">
            <a:extLst>
              <a:ext uri="{FF2B5EF4-FFF2-40B4-BE49-F238E27FC236}">
                <a16:creationId xmlns:a16="http://schemas.microsoft.com/office/drawing/2014/main" id="{03CF04E2-2BC7-FC47-8DF8-69A9E7246B29}"/>
              </a:ext>
            </a:extLst>
          </p:cNvPr>
          <p:cNvSpPr>
            <a:spLocks noGrp="1"/>
          </p:cNvSpPr>
          <p:nvPr>
            <p:ph type="title"/>
          </p:nvPr>
        </p:nvSpPr>
        <p:spPr>
          <a:xfrm>
            <a:off x="685799" y="764373"/>
            <a:ext cx="6848855" cy="1293028"/>
          </a:xfrm>
        </p:spPr>
        <p:txBody>
          <a:bodyPr>
            <a:normAutofit/>
          </a:bodyPr>
          <a:lstStyle/>
          <a:p>
            <a:r>
              <a:rPr lang="en-GB"/>
              <a:t>Human causes</a:t>
            </a:r>
            <a:endParaRPr lang="en-US"/>
          </a:p>
        </p:txBody>
      </p:sp>
      <p:sp>
        <p:nvSpPr>
          <p:cNvPr id="3" name="Content Placeholder 2">
            <a:extLst>
              <a:ext uri="{FF2B5EF4-FFF2-40B4-BE49-F238E27FC236}">
                <a16:creationId xmlns:a16="http://schemas.microsoft.com/office/drawing/2014/main" id="{1D3AA061-DDFA-9B4C-B649-E32E5737EDF1}"/>
              </a:ext>
            </a:extLst>
          </p:cNvPr>
          <p:cNvSpPr>
            <a:spLocks noGrp="1"/>
          </p:cNvSpPr>
          <p:nvPr>
            <p:ph idx="1"/>
          </p:nvPr>
        </p:nvSpPr>
        <p:spPr>
          <a:xfrm>
            <a:off x="685800" y="2194560"/>
            <a:ext cx="6848854" cy="4024125"/>
          </a:xfrm>
        </p:spPr>
        <p:txBody>
          <a:bodyPr>
            <a:normAutofit/>
          </a:bodyPr>
          <a:lstStyle/>
          <a:p>
            <a:r>
              <a:rPr lang="en-GB" dirty="0"/>
              <a:t>Burning coal, oil and gas produces CO2 and nitrous oxide</a:t>
            </a:r>
          </a:p>
          <a:p>
            <a:r>
              <a:rPr lang="en-GB" dirty="0"/>
              <a:t>Cutting down forest(deforestation). Trees help to regulate the climate by absorbing CO2 from the atmosphere so when they are cut down, that beneficial effect is lost and the carbon stored in the trees is released into the atmosphere, adding to the greenhouse effect</a:t>
            </a:r>
          </a:p>
          <a:p>
            <a:r>
              <a:rPr lang="en-GB" dirty="0"/>
              <a:t>Increasing livestock farming. Cows and sheep produce large amounts of methane when they digest their food</a:t>
            </a:r>
            <a:endParaRPr lang="en-US" dirty="0"/>
          </a:p>
        </p:txBody>
      </p:sp>
      <p:pic>
        <p:nvPicPr>
          <p:cNvPr id="8" name="Picture 8">
            <a:extLst>
              <a:ext uri="{FF2B5EF4-FFF2-40B4-BE49-F238E27FC236}">
                <a16:creationId xmlns:a16="http://schemas.microsoft.com/office/drawing/2014/main" id="{DE8E1A00-9CD2-1442-99AA-025E69957C64}"/>
              </a:ext>
            </a:extLst>
          </p:cNvPr>
          <p:cNvPicPr>
            <a:picLocks noChangeAspect="1"/>
          </p:cNvPicPr>
          <p:nvPr/>
        </p:nvPicPr>
        <p:blipFill rotWithShape="1">
          <a:blip r:embed="rId3"/>
          <a:srcRect t="32307" r="2" b="31613"/>
          <a:stretch/>
        </p:blipFill>
        <p:spPr>
          <a:xfrm>
            <a:off x="8132064" y="2331725"/>
            <a:ext cx="4059936" cy="2194550"/>
          </a:xfrm>
          <a:prstGeom prst="rect">
            <a:avLst/>
          </a:prstGeom>
        </p:spPr>
      </p:pic>
      <p:pic>
        <p:nvPicPr>
          <p:cNvPr id="4" name="Picture 4">
            <a:extLst>
              <a:ext uri="{FF2B5EF4-FFF2-40B4-BE49-F238E27FC236}">
                <a16:creationId xmlns:a16="http://schemas.microsoft.com/office/drawing/2014/main" id="{5C9876D3-FC64-0448-81C9-5AAC81AF0048}"/>
              </a:ext>
            </a:extLst>
          </p:cNvPr>
          <p:cNvPicPr>
            <a:picLocks noChangeAspect="1"/>
          </p:cNvPicPr>
          <p:nvPr/>
        </p:nvPicPr>
        <p:blipFill rotWithShape="1">
          <a:blip r:embed="rId4"/>
          <a:srcRect r="2" b="12109"/>
          <a:stretch/>
        </p:blipFill>
        <p:spPr>
          <a:xfrm>
            <a:off x="8128255" y="0"/>
            <a:ext cx="4059936" cy="2194560"/>
          </a:xfrm>
          <a:prstGeom prst="rect">
            <a:avLst/>
          </a:prstGeom>
        </p:spPr>
      </p:pic>
      <p:pic>
        <p:nvPicPr>
          <p:cNvPr id="10" name="Picture 10">
            <a:extLst>
              <a:ext uri="{FF2B5EF4-FFF2-40B4-BE49-F238E27FC236}">
                <a16:creationId xmlns:a16="http://schemas.microsoft.com/office/drawing/2014/main" id="{5F77EE79-88D3-DF4B-8886-C24A3E637D71}"/>
              </a:ext>
            </a:extLst>
          </p:cNvPr>
          <p:cNvPicPr>
            <a:picLocks noChangeAspect="1"/>
          </p:cNvPicPr>
          <p:nvPr/>
        </p:nvPicPr>
        <p:blipFill rotWithShape="1">
          <a:blip r:embed="rId5"/>
          <a:srcRect t="14770" r="2" b="3947"/>
          <a:stretch/>
        </p:blipFill>
        <p:spPr>
          <a:xfrm>
            <a:off x="8132064" y="4663440"/>
            <a:ext cx="4059936" cy="2194560"/>
          </a:xfrm>
          <a:prstGeom prst="rect">
            <a:avLst/>
          </a:prstGeom>
        </p:spPr>
      </p:pic>
    </p:spTree>
    <p:extLst>
      <p:ext uri="{BB962C8B-B14F-4D97-AF65-F5344CB8AC3E}">
        <p14:creationId xmlns:p14="http://schemas.microsoft.com/office/powerpoint/2010/main" val="3838951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4">
            <a:extLst>
              <a:ext uri="{FF2B5EF4-FFF2-40B4-BE49-F238E27FC236}">
                <a16:creationId xmlns:a16="http://schemas.microsoft.com/office/drawing/2014/main" id="{262153D1-FBE6-47EB-874C-4D0713624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6">
            <a:extLst>
              <a:ext uri="{FF2B5EF4-FFF2-40B4-BE49-F238E27FC236}">
                <a16:creationId xmlns:a16="http://schemas.microsoft.com/office/drawing/2014/main" id="{F8F41422-E46A-4E5C-B2CD-98CD9E2E6E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3" name="Content Placeholder 2">
            <a:extLst>
              <a:ext uri="{FF2B5EF4-FFF2-40B4-BE49-F238E27FC236}">
                <a16:creationId xmlns:a16="http://schemas.microsoft.com/office/drawing/2014/main" id="{D190B9D3-3F16-8641-BA47-7970EE542CDA}"/>
              </a:ext>
            </a:extLst>
          </p:cNvPr>
          <p:cNvSpPr>
            <a:spLocks noGrp="1"/>
          </p:cNvSpPr>
          <p:nvPr>
            <p:ph idx="1"/>
          </p:nvPr>
        </p:nvSpPr>
        <p:spPr>
          <a:xfrm>
            <a:off x="71918" y="166310"/>
            <a:ext cx="6339585" cy="6052375"/>
          </a:xfrm>
        </p:spPr>
        <p:txBody>
          <a:bodyPr>
            <a:normAutofit/>
          </a:bodyPr>
          <a:lstStyle/>
          <a:p>
            <a:r>
              <a:rPr lang="en-GB" sz="3200" dirty="0"/>
              <a:t>Fertilisers containing nitrogen produce nitrous oxide emissions</a:t>
            </a:r>
          </a:p>
          <a:p>
            <a:r>
              <a:rPr lang="en-GB" sz="3200" dirty="0"/>
              <a:t>Fluorinated gases produce a very strong warming effect, up to 23,000 times greater than CO2.</a:t>
            </a:r>
          </a:p>
          <a:p>
            <a:r>
              <a:rPr lang="en-GB" sz="3200" dirty="0"/>
              <a:t>Consuming electricity</a:t>
            </a:r>
          </a:p>
          <a:p>
            <a:r>
              <a:rPr lang="en-GB" sz="3200" dirty="0"/>
              <a:t>Transportation</a:t>
            </a:r>
          </a:p>
          <a:p>
            <a:r>
              <a:rPr lang="en-GB" sz="3200" dirty="0"/>
              <a:t>Building</a:t>
            </a:r>
            <a:endParaRPr lang="en-US" sz="3200" dirty="0"/>
          </a:p>
        </p:txBody>
      </p:sp>
      <p:pic>
        <p:nvPicPr>
          <p:cNvPr id="6" name="Picture 6">
            <a:extLst>
              <a:ext uri="{FF2B5EF4-FFF2-40B4-BE49-F238E27FC236}">
                <a16:creationId xmlns:a16="http://schemas.microsoft.com/office/drawing/2014/main" id="{974FA405-C7A0-EB43-A9A6-DFF2A501D3B1}"/>
              </a:ext>
            </a:extLst>
          </p:cNvPr>
          <p:cNvPicPr>
            <a:picLocks noChangeAspect="1"/>
          </p:cNvPicPr>
          <p:nvPr/>
        </p:nvPicPr>
        <p:blipFill rotWithShape="1">
          <a:blip r:embed="rId3"/>
          <a:srcRect t="6171" r="-3" b="-3"/>
          <a:stretch/>
        </p:blipFill>
        <p:spPr>
          <a:xfrm>
            <a:off x="6411503" y="1375866"/>
            <a:ext cx="2466491" cy="2683228"/>
          </a:xfrm>
          <a:custGeom>
            <a:avLst/>
            <a:gdLst>
              <a:gd name="connsiteX0" fmla="*/ 618429 w 2989398"/>
              <a:gd name="connsiteY0" fmla="*/ 0 h 2740475"/>
              <a:gd name="connsiteX1" fmla="*/ 2989398 w 2989398"/>
              <a:gd name="connsiteY1" fmla="*/ 0 h 2740475"/>
              <a:gd name="connsiteX2" fmla="*/ 2989398 w 2989398"/>
              <a:gd name="connsiteY2" fmla="*/ 151959 h 2740475"/>
              <a:gd name="connsiteX3" fmla="*/ 2989398 w 2989398"/>
              <a:gd name="connsiteY3" fmla="*/ 1370238 h 2740475"/>
              <a:gd name="connsiteX4" fmla="*/ 2989398 w 2989398"/>
              <a:gd name="connsiteY4" fmla="*/ 2740475 h 2740475"/>
              <a:gd name="connsiteX5" fmla="*/ 0 w 2989398"/>
              <a:gd name="connsiteY5" fmla="*/ 2740475 h 2740475"/>
              <a:gd name="connsiteX6" fmla="*/ 0 w 2989398"/>
              <a:gd name="connsiteY6" fmla="*/ 151949 h 2740475"/>
              <a:gd name="connsiteX7" fmla="*/ 11940 w 2989398"/>
              <a:gd name="connsiteY7" fmla="*/ 92810 h 2740475"/>
              <a:gd name="connsiteX8" fmla="*/ 92808 w 2989398"/>
              <a:gd name="connsiteY8" fmla="*/ 11942 h 2740475"/>
              <a:gd name="connsiteX9" fmla="*/ 151947 w 2989398"/>
              <a:gd name="connsiteY9" fmla="*/ 2 h 2740475"/>
              <a:gd name="connsiteX10" fmla="*/ 618429 w 2989398"/>
              <a:gd name="connsiteY10" fmla="*/ 2 h 274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9398" h="2740475">
                <a:moveTo>
                  <a:pt x="618429" y="0"/>
                </a:moveTo>
                <a:lnTo>
                  <a:pt x="2989398" y="0"/>
                </a:lnTo>
                <a:lnTo>
                  <a:pt x="2989398" y="151959"/>
                </a:lnTo>
                <a:lnTo>
                  <a:pt x="2989398" y="1370238"/>
                </a:lnTo>
                <a:lnTo>
                  <a:pt x="2989398" y="2740475"/>
                </a:lnTo>
                <a:lnTo>
                  <a:pt x="0" y="2740475"/>
                </a:lnTo>
                <a:lnTo>
                  <a:pt x="0" y="151949"/>
                </a:lnTo>
                <a:lnTo>
                  <a:pt x="11940" y="92810"/>
                </a:lnTo>
                <a:cubicBezTo>
                  <a:pt x="27319" y="56449"/>
                  <a:pt x="56447" y="27321"/>
                  <a:pt x="92808" y="11942"/>
                </a:cubicBezTo>
                <a:lnTo>
                  <a:pt x="151947" y="2"/>
                </a:lnTo>
                <a:lnTo>
                  <a:pt x="618429" y="2"/>
                </a:lnTo>
                <a:close/>
              </a:path>
            </a:pathLst>
          </a:custGeom>
        </p:spPr>
      </p:pic>
      <p:pic>
        <p:nvPicPr>
          <p:cNvPr id="10" name="Picture 10">
            <a:extLst>
              <a:ext uri="{FF2B5EF4-FFF2-40B4-BE49-F238E27FC236}">
                <a16:creationId xmlns:a16="http://schemas.microsoft.com/office/drawing/2014/main" id="{02374A1F-2BEF-BA45-9701-F39C576FE5BB}"/>
              </a:ext>
            </a:extLst>
          </p:cNvPr>
          <p:cNvPicPr>
            <a:picLocks noChangeAspect="1"/>
          </p:cNvPicPr>
          <p:nvPr/>
        </p:nvPicPr>
        <p:blipFill rotWithShape="1">
          <a:blip r:embed="rId4"/>
          <a:srcRect r="1032" b="-1"/>
          <a:stretch/>
        </p:blipFill>
        <p:spPr>
          <a:xfrm>
            <a:off x="9026854" y="1367981"/>
            <a:ext cx="2047851" cy="1551917"/>
          </a:xfrm>
          <a:custGeom>
            <a:avLst/>
            <a:gdLst>
              <a:gd name="connsiteX0" fmla="*/ 0 w 2047851"/>
              <a:gd name="connsiteY0" fmla="*/ 0 h 1551917"/>
              <a:gd name="connsiteX1" fmla="*/ 96279 w 2047851"/>
              <a:gd name="connsiteY1" fmla="*/ 0 h 1551917"/>
              <a:gd name="connsiteX2" fmla="*/ 1306797 w 2047851"/>
              <a:gd name="connsiteY2" fmla="*/ 0 h 1551917"/>
              <a:gd name="connsiteX3" fmla="*/ 1951573 w 2047851"/>
              <a:gd name="connsiteY3" fmla="*/ 0 h 1551917"/>
              <a:gd name="connsiteX4" fmla="*/ 2047851 w 2047851"/>
              <a:gd name="connsiteY4" fmla="*/ 114253 h 1551917"/>
              <a:gd name="connsiteX5" fmla="*/ 2047851 w 2047851"/>
              <a:gd name="connsiteY5" fmla="*/ 1551917 h 1551917"/>
              <a:gd name="connsiteX6" fmla="*/ 1306797 w 2047851"/>
              <a:gd name="connsiteY6" fmla="*/ 1551917 h 1551917"/>
              <a:gd name="connsiteX7" fmla="*/ 0 w 2047851"/>
              <a:gd name="connsiteY7" fmla="*/ 1551917 h 1551917"/>
              <a:gd name="connsiteX8" fmla="*/ 0 w 2047851"/>
              <a:gd name="connsiteY8" fmla="*/ 114253 h 155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7851" h="1551917">
                <a:moveTo>
                  <a:pt x="0" y="0"/>
                </a:moveTo>
                <a:lnTo>
                  <a:pt x="96279" y="0"/>
                </a:lnTo>
                <a:lnTo>
                  <a:pt x="1306797" y="0"/>
                </a:lnTo>
                <a:lnTo>
                  <a:pt x="1951573" y="0"/>
                </a:lnTo>
                <a:cubicBezTo>
                  <a:pt x="2004746" y="0"/>
                  <a:pt x="2047851" y="51153"/>
                  <a:pt x="2047851" y="114253"/>
                </a:cubicBezTo>
                <a:lnTo>
                  <a:pt x="2047851" y="1551917"/>
                </a:lnTo>
                <a:lnTo>
                  <a:pt x="1306797" y="1551917"/>
                </a:lnTo>
                <a:lnTo>
                  <a:pt x="0" y="1551917"/>
                </a:lnTo>
                <a:lnTo>
                  <a:pt x="0" y="114253"/>
                </a:lnTo>
                <a:close/>
              </a:path>
            </a:pathLst>
          </a:custGeom>
        </p:spPr>
      </p:pic>
      <p:pic>
        <p:nvPicPr>
          <p:cNvPr id="4" name="Picture 4">
            <a:extLst>
              <a:ext uri="{FF2B5EF4-FFF2-40B4-BE49-F238E27FC236}">
                <a16:creationId xmlns:a16="http://schemas.microsoft.com/office/drawing/2014/main" id="{7A99598D-765C-744A-AB89-3FD018506060}"/>
              </a:ext>
            </a:extLst>
          </p:cNvPr>
          <p:cNvPicPr>
            <a:picLocks noChangeAspect="1"/>
          </p:cNvPicPr>
          <p:nvPr/>
        </p:nvPicPr>
        <p:blipFill rotWithShape="1">
          <a:blip r:embed="rId5"/>
          <a:srcRect l="1727" r="6" b="6"/>
          <a:stretch/>
        </p:blipFill>
        <p:spPr>
          <a:xfrm>
            <a:off x="6411503" y="4206623"/>
            <a:ext cx="2466491" cy="1687869"/>
          </a:xfrm>
          <a:custGeom>
            <a:avLst/>
            <a:gdLst>
              <a:gd name="connsiteX0" fmla="*/ 0 w 2466491"/>
              <a:gd name="connsiteY0" fmla="*/ 0 h 1687869"/>
              <a:gd name="connsiteX1" fmla="*/ 2466491 w 2466491"/>
              <a:gd name="connsiteY1" fmla="*/ 0 h 1687869"/>
              <a:gd name="connsiteX2" fmla="*/ 2466491 w 2466491"/>
              <a:gd name="connsiteY2" fmla="*/ 1687869 h 1687869"/>
              <a:gd name="connsiteX3" fmla="*/ 108845 w 2466491"/>
              <a:gd name="connsiteY3" fmla="*/ 1687869 h 1687869"/>
              <a:gd name="connsiteX4" fmla="*/ 8550 w 2466491"/>
              <a:gd name="connsiteY4" fmla="*/ 1624643 h 1687869"/>
              <a:gd name="connsiteX5" fmla="*/ 0 w 2466491"/>
              <a:gd name="connsiteY5" fmla="*/ 1584362 h 168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6491" h="1687869">
                <a:moveTo>
                  <a:pt x="0" y="0"/>
                </a:moveTo>
                <a:lnTo>
                  <a:pt x="2466491" y="0"/>
                </a:lnTo>
                <a:lnTo>
                  <a:pt x="2466491" y="1687869"/>
                </a:lnTo>
                <a:lnTo>
                  <a:pt x="108845" y="1687869"/>
                </a:lnTo>
                <a:cubicBezTo>
                  <a:pt x="63759" y="1687869"/>
                  <a:pt x="25075" y="1661798"/>
                  <a:pt x="8550" y="1624643"/>
                </a:cubicBezTo>
                <a:lnTo>
                  <a:pt x="0" y="1584362"/>
                </a:lnTo>
                <a:close/>
              </a:path>
            </a:pathLst>
          </a:custGeom>
        </p:spPr>
      </p:pic>
      <p:pic>
        <p:nvPicPr>
          <p:cNvPr id="8" name="Picture 8">
            <a:extLst>
              <a:ext uri="{FF2B5EF4-FFF2-40B4-BE49-F238E27FC236}">
                <a16:creationId xmlns:a16="http://schemas.microsoft.com/office/drawing/2014/main" id="{E29FD6A8-9E9F-CF4A-8F62-737B4AEFBBC9}"/>
              </a:ext>
            </a:extLst>
          </p:cNvPr>
          <p:cNvPicPr>
            <a:picLocks noChangeAspect="1"/>
          </p:cNvPicPr>
          <p:nvPr/>
        </p:nvPicPr>
        <p:blipFill rotWithShape="1">
          <a:blip r:embed="rId6"/>
          <a:srcRect l="32074" r="19544" b="3"/>
          <a:stretch/>
        </p:blipFill>
        <p:spPr>
          <a:xfrm>
            <a:off x="9028587" y="3061713"/>
            <a:ext cx="2053329" cy="2832779"/>
          </a:xfrm>
          <a:custGeom>
            <a:avLst/>
            <a:gdLst>
              <a:gd name="connsiteX0" fmla="*/ 6640 w 2488644"/>
              <a:gd name="connsiteY0" fmla="*/ 0 h 2893217"/>
              <a:gd name="connsiteX1" fmla="*/ 2488644 w 2488644"/>
              <a:gd name="connsiteY1" fmla="*/ 0 h 2893217"/>
              <a:gd name="connsiteX2" fmla="*/ 2488644 w 2488644"/>
              <a:gd name="connsiteY2" fmla="*/ 1478584 h 2893217"/>
              <a:gd name="connsiteX3" fmla="*/ 2488644 w 2488644"/>
              <a:gd name="connsiteY3" fmla="*/ 1829101 h 2893217"/>
              <a:gd name="connsiteX4" fmla="*/ 2488644 w 2488644"/>
              <a:gd name="connsiteY4" fmla="*/ 2727776 h 2893217"/>
              <a:gd name="connsiteX5" fmla="*/ 2323203 w 2488644"/>
              <a:gd name="connsiteY5" fmla="*/ 2893217 h 2893217"/>
              <a:gd name="connsiteX6" fmla="*/ 896176 w 2488644"/>
              <a:gd name="connsiteY6" fmla="*/ 2893217 h 2893217"/>
              <a:gd name="connsiteX7" fmla="*/ 172081 w 2488644"/>
              <a:gd name="connsiteY7" fmla="*/ 2893217 h 2893217"/>
              <a:gd name="connsiteX8" fmla="*/ 0 w 2488644"/>
              <a:gd name="connsiteY8" fmla="*/ 2893217 h 2893217"/>
              <a:gd name="connsiteX9" fmla="*/ 0 w 2488644"/>
              <a:gd name="connsiteY9" fmla="*/ 140978 h 2893217"/>
              <a:gd name="connsiteX10" fmla="*/ 6640 w 2488644"/>
              <a:gd name="connsiteY10" fmla="*/ 140978 h 289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8644" h="2893217">
                <a:moveTo>
                  <a:pt x="6640" y="0"/>
                </a:moveTo>
                <a:lnTo>
                  <a:pt x="2488644" y="0"/>
                </a:lnTo>
                <a:lnTo>
                  <a:pt x="2488644" y="1478584"/>
                </a:lnTo>
                <a:lnTo>
                  <a:pt x="2488644" y="1829101"/>
                </a:lnTo>
                <a:lnTo>
                  <a:pt x="2488644" y="2727776"/>
                </a:lnTo>
                <a:cubicBezTo>
                  <a:pt x="2488644" y="2819147"/>
                  <a:pt x="2414574" y="2893217"/>
                  <a:pt x="2323203" y="2893217"/>
                </a:cubicBezTo>
                <a:lnTo>
                  <a:pt x="896176" y="2893217"/>
                </a:lnTo>
                <a:lnTo>
                  <a:pt x="172081" y="2893217"/>
                </a:lnTo>
                <a:lnTo>
                  <a:pt x="0" y="2893217"/>
                </a:lnTo>
                <a:lnTo>
                  <a:pt x="0" y="140978"/>
                </a:lnTo>
                <a:lnTo>
                  <a:pt x="6640" y="140978"/>
                </a:lnTo>
                <a:close/>
              </a:path>
            </a:pathLst>
          </a:custGeom>
        </p:spPr>
      </p:pic>
    </p:spTree>
    <p:extLst>
      <p:ext uri="{BB962C8B-B14F-4D97-AF65-F5344CB8AC3E}">
        <p14:creationId xmlns:p14="http://schemas.microsoft.com/office/powerpoint/2010/main" val="848266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1" name="Picture 10">
            <a:extLst>
              <a:ext uri="{FF2B5EF4-FFF2-40B4-BE49-F238E27FC236}">
                <a16:creationId xmlns:a16="http://schemas.microsoft.com/office/drawing/2014/main" id="{F0F06750-78FE-4472-8DA5-14CF3336F8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13" name="Rectangle 12">
            <a:extLst>
              <a:ext uri="{FF2B5EF4-FFF2-40B4-BE49-F238E27FC236}">
                <a16:creationId xmlns:a16="http://schemas.microsoft.com/office/drawing/2014/main" id="{A7244538-290E-40DA-A93A-14BB3E6CF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45437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21AF2D-8D82-4A4E-9168-5335975AD10B}"/>
              </a:ext>
            </a:extLst>
          </p:cNvPr>
          <p:cNvSpPr>
            <a:spLocks noGrp="1"/>
          </p:cNvSpPr>
          <p:nvPr>
            <p:ph type="title"/>
          </p:nvPr>
        </p:nvSpPr>
        <p:spPr>
          <a:xfrm>
            <a:off x="5282923" y="-1454831"/>
            <a:ext cx="5951914" cy="3446373"/>
          </a:xfrm>
          <a:noFill/>
          <a:ln w="19050">
            <a:noFill/>
            <a:prstDash val="dash"/>
          </a:ln>
        </p:spPr>
        <p:txBody>
          <a:bodyPr vert="horz" lIns="91440" tIns="45720" rIns="91440" bIns="45720" rtlCol="0" anchor="b">
            <a:normAutofit/>
          </a:bodyPr>
          <a:lstStyle/>
          <a:p>
            <a:r>
              <a:rPr lang="en-US" sz="4800" dirty="0"/>
              <a:t>CO2 emissions from 1700 to</a:t>
            </a:r>
            <a:r>
              <a:rPr lang="en-GB" sz="4800" dirty="0"/>
              <a:t> </a:t>
            </a:r>
            <a:r>
              <a:rPr lang="en-US" sz="4800" dirty="0"/>
              <a:t>2014</a:t>
            </a:r>
          </a:p>
        </p:txBody>
      </p:sp>
      <p:sp useBgFill="1">
        <p:nvSpPr>
          <p:cNvPr id="15" name="Rectangle 14">
            <a:extLst>
              <a:ext uri="{FF2B5EF4-FFF2-40B4-BE49-F238E27FC236}">
                <a16:creationId xmlns:a16="http://schemas.microsoft.com/office/drawing/2014/main" id="{AB1DF3B3-9DBC-445D-AE4E-A62E5A9B8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96638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413D6F30-D62D-E24D-B80A-C9494A5BE1E4}"/>
              </a:ext>
            </a:extLst>
          </p:cNvPr>
          <p:cNvPicPr>
            <a:picLocks noChangeAspect="1"/>
          </p:cNvPicPr>
          <p:nvPr/>
        </p:nvPicPr>
        <p:blipFill rotWithShape="1">
          <a:blip r:embed="rId4"/>
          <a:srcRect r="4075"/>
          <a:stretch/>
        </p:blipFill>
        <p:spPr>
          <a:xfrm>
            <a:off x="-4" y="10"/>
            <a:ext cx="4654291" cy="6857990"/>
          </a:xfrm>
          <a:prstGeom prst="rect">
            <a:avLst/>
          </a:prstGeom>
        </p:spPr>
      </p:pic>
      <p:sp>
        <p:nvSpPr>
          <p:cNvPr id="17" name="Rectangle 16">
            <a:extLst>
              <a:ext uri="{FF2B5EF4-FFF2-40B4-BE49-F238E27FC236}">
                <a16:creationId xmlns:a16="http://schemas.microsoft.com/office/drawing/2014/main" id="{F51F80E8-0CAC-410E-B59A-29FDDC357E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a:extLst>
              <a:ext uri="{FF2B5EF4-FFF2-40B4-BE49-F238E27FC236}">
                <a16:creationId xmlns:a16="http://schemas.microsoft.com/office/drawing/2014/main" id="{E191B244-5C16-6A4A-B32B-ECEA8A062130}"/>
              </a:ext>
            </a:extLst>
          </p:cNvPr>
          <p:cNvGraphicFramePr/>
          <p:nvPr>
            <p:extLst>
              <p:ext uri="{D42A27DB-BD31-4B8C-83A1-F6EECF244321}">
                <p14:modId xmlns:p14="http://schemas.microsoft.com/office/powerpoint/2010/main" val="1526068137"/>
              </p:ext>
            </p:extLst>
          </p:nvPr>
        </p:nvGraphicFramePr>
        <p:xfrm>
          <a:off x="5746067" y="1986618"/>
          <a:ext cx="5488770" cy="4834890"/>
        </p:xfrm>
        <a:graphic>
          <a:graphicData uri="http://schemas.openxmlformats.org/drawingml/2006/table">
            <a:tbl>
              <a:tblPr>
                <a:tableStyleId>{5C22544A-7EE6-4342-B048-85BDC9FD1C3A}</a:tableStyleId>
              </a:tblPr>
              <a:tblGrid>
                <a:gridCol w="2762313">
                  <a:extLst>
                    <a:ext uri="{9D8B030D-6E8A-4147-A177-3AD203B41FA5}">
                      <a16:colId xmlns:a16="http://schemas.microsoft.com/office/drawing/2014/main" val="1266408717"/>
                    </a:ext>
                  </a:extLst>
                </a:gridCol>
                <a:gridCol w="2726457">
                  <a:extLst>
                    <a:ext uri="{9D8B030D-6E8A-4147-A177-3AD203B41FA5}">
                      <a16:colId xmlns:a16="http://schemas.microsoft.com/office/drawing/2014/main" val="1366716419"/>
                    </a:ext>
                  </a:extLst>
                </a:gridCol>
              </a:tblGrid>
              <a:tr h="261729">
                <a:tc>
                  <a:txBody>
                    <a:bodyPr/>
                    <a:lstStyle/>
                    <a:p>
                      <a:pPr algn="ctr" fontAlgn="b"/>
                      <a:r>
                        <a:rPr lang="en-GB" sz="1400" u="none" strike="noStrike" dirty="0">
                          <a:solidFill>
                            <a:schemeClr val="accent1"/>
                          </a:solidFill>
                          <a:effectLst/>
                        </a:rPr>
                        <a:t>CO2 ppm (average)</a:t>
                      </a:r>
                      <a:endParaRPr lang="en-GB" sz="1400" b="0" i="0" u="none" strike="noStrike" dirty="0">
                        <a:solidFill>
                          <a:schemeClr val="accent1"/>
                        </a:solidFill>
                        <a:effectLst/>
                        <a:latin typeface="Calibri" panose="020F0502020204030204" pitchFamily="34" charset="0"/>
                      </a:endParaRPr>
                    </a:p>
                  </a:txBody>
                  <a:tcPr marL="9525" marR="9525" marT="9525" anchor="b"/>
                </a:tc>
                <a:tc>
                  <a:txBody>
                    <a:bodyPr/>
                    <a:lstStyle/>
                    <a:p>
                      <a:pPr algn="ctr" fontAlgn="b"/>
                      <a:r>
                        <a:rPr lang="en-GB" sz="1400" u="none" strike="noStrike" dirty="0">
                          <a:solidFill>
                            <a:schemeClr val="accent1"/>
                          </a:solidFill>
                          <a:effectLst/>
                        </a:rPr>
                        <a:t>Year</a:t>
                      </a:r>
                      <a:endParaRPr lang="en-GB" sz="1400" b="0" i="0" u="none" strike="noStrike" dirty="0">
                        <a:solidFill>
                          <a:schemeClr val="accent1"/>
                        </a:solidFill>
                        <a:effectLst/>
                        <a:latin typeface="Calibri" panose="020F0502020204030204" pitchFamily="34" charset="0"/>
                      </a:endParaRPr>
                    </a:p>
                  </a:txBody>
                  <a:tcPr marL="9525" marR="9525" marT="9525" anchor="b"/>
                </a:tc>
                <a:extLst>
                  <a:ext uri="{0D108BD9-81ED-4DB2-BD59-A6C34878D82A}">
                    <a16:rowId xmlns:a16="http://schemas.microsoft.com/office/drawing/2014/main" val="114340524"/>
                  </a:ext>
                </a:extLst>
              </a:tr>
              <a:tr h="261729">
                <a:tc>
                  <a:txBody>
                    <a:bodyPr/>
                    <a:lstStyle/>
                    <a:p>
                      <a:pPr algn="ctr" fontAlgn="b"/>
                      <a:r>
                        <a:rPr lang="en-GB" sz="1400" u="none" strike="noStrike" dirty="0">
                          <a:effectLst/>
                        </a:rPr>
                        <a:t>276</a:t>
                      </a:r>
                      <a:endParaRPr lang="en-GB" sz="1400" b="0" i="0" u="none" strike="noStrike" dirty="0">
                        <a:solidFill>
                          <a:srgbClr val="000000"/>
                        </a:solidFill>
                        <a:effectLst/>
                        <a:latin typeface="Calibri" panose="020F0502020204030204" pitchFamily="34" charset="0"/>
                      </a:endParaRPr>
                    </a:p>
                  </a:txBody>
                  <a:tcPr marL="9525" marR="9525" marT="9525" anchor="b"/>
                </a:tc>
                <a:tc>
                  <a:txBody>
                    <a:bodyPr/>
                    <a:lstStyle/>
                    <a:p>
                      <a:pPr algn="ctr" fontAlgn="b"/>
                      <a:r>
                        <a:rPr lang="en-GB" sz="1400" u="none" strike="noStrike">
                          <a:effectLst/>
                        </a:rPr>
                        <a:t>1700</a:t>
                      </a:r>
                      <a:endParaRPr lang="en-GB" sz="1400" b="0" i="0" u="none" strike="noStrike">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66280462"/>
                  </a:ext>
                </a:extLst>
              </a:tr>
              <a:tr h="261729">
                <a:tc>
                  <a:txBody>
                    <a:bodyPr/>
                    <a:lstStyle/>
                    <a:p>
                      <a:pPr algn="ctr" fontAlgn="b"/>
                      <a:r>
                        <a:rPr lang="en-GB" sz="1400" u="none" strike="noStrike" dirty="0">
                          <a:effectLst/>
                        </a:rPr>
                        <a:t>276</a:t>
                      </a:r>
                      <a:endParaRPr lang="en-GB" sz="1400" b="0" i="0" u="none" strike="noStrike" dirty="0">
                        <a:solidFill>
                          <a:srgbClr val="000000"/>
                        </a:solidFill>
                        <a:effectLst/>
                        <a:latin typeface="Calibri" panose="020F0502020204030204" pitchFamily="34" charset="0"/>
                      </a:endParaRPr>
                    </a:p>
                  </a:txBody>
                  <a:tcPr marL="9525" marR="9525" marT="9525" anchor="b"/>
                </a:tc>
                <a:tc>
                  <a:txBody>
                    <a:bodyPr/>
                    <a:lstStyle/>
                    <a:p>
                      <a:pPr algn="ctr" fontAlgn="b"/>
                      <a:r>
                        <a:rPr lang="en-GB" sz="1400" u="none" strike="noStrike">
                          <a:effectLst/>
                        </a:rPr>
                        <a:t>1720</a:t>
                      </a:r>
                      <a:endParaRPr lang="en-GB" sz="1400" b="0" i="0" u="none" strike="noStrike">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896961685"/>
                  </a:ext>
                </a:extLst>
              </a:tr>
              <a:tr h="261729">
                <a:tc>
                  <a:txBody>
                    <a:bodyPr/>
                    <a:lstStyle/>
                    <a:p>
                      <a:pPr algn="ctr" fontAlgn="b"/>
                      <a:r>
                        <a:rPr lang="en-GB" sz="1400" u="none" strike="noStrike" dirty="0">
                          <a:effectLst/>
                        </a:rPr>
                        <a:t>276</a:t>
                      </a:r>
                      <a:endParaRPr lang="en-GB" sz="1400" b="0" i="0" u="none" strike="noStrike" dirty="0">
                        <a:solidFill>
                          <a:srgbClr val="000000"/>
                        </a:solidFill>
                        <a:effectLst/>
                        <a:latin typeface="Calibri" panose="020F0502020204030204" pitchFamily="34" charset="0"/>
                      </a:endParaRPr>
                    </a:p>
                  </a:txBody>
                  <a:tcPr marL="9525" marR="9525" marT="9525" anchor="b"/>
                </a:tc>
                <a:tc>
                  <a:txBody>
                    <a:bodyPr/>
                    <a:lstStyle/>
                    <a:p>
                      <a:pPr algn="ctr" fontAlgn="b"/>
                      <a:r>
                        <a:rPr lang="en-GB" sz="1400" u="none" strike="noStrike">
                          <a:effectLst/>
                        </a:rPr>
                        <a:t>1740</a:t>
                      </a:r>
                      <a:endParaRPr lang="en-GB" sz="1400" b="0" i="0" u="none" strike="noStrike">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753472076"/>
                  </a:ext>
                </a:extLst>
              </a:tr>
              <a:tr h="261729">
                <a:tc>
                  <a:txBody>
                    <a:bodyPr/>
                    <a:lstStyle/>
                    <a:p>
                      <a:pPr algn="ctr" fontAlgn="b"/>
                      <a:r>
                        <a:rPr lang="en-GB" sz="1400" u="none" strike="noStrike" dirty="0">
                          <a:effectLst/>
                        </a:rPr>
                        <a:t>277</a:t>
                      </a:r>
                      <a:endParaRPr lang="en-GB" sz="1400" b="0" i="0" u="none" strike="noStrike" dirty="0">
                        <a:solidFill>
                          <a:srgbClr val="000000"/>
                        </a:solidFill>
                        <a:effectLst/>
                        <a:latin typeface="Calibri" panose="020F0502020204030204" pitchFamily="34" charset="0"/>
                      </a:endParaRPr>
                    </a:p>
                  </a:txBody>
                  <a:tcPr marL="9525" marR="9525" marT="9525" anchor="b"/>
                </a:tc>
                <a:tc>
                  <a:txBody>
                    <a:bodyPr/>
                    <a:lstStyle/>
                    <a:p>
                      <a:pPr algn="ctr" fontAlgn="b"/>
                      <a:r>
                        <a:rPr lang="en-GB" sz="1400" u="none" strike="noStrike">
                          <a:effectLst/>
                        </a:rPr>
                        <a:t>1760</a:t>
                      </a:r>
                      <a:endParaRPr lang="en-GB" sz="1400" b="0" i="0" u="none" strike="noStrike">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591588426"/>
                  </a:ext>
                </a:extLst>
              </a:tr>
              <a:tr h="261729">
                <a:tc>
                  <a:txBody>
                    <a:bodyPr/>
                    <a:lstStyle/>
                    <a:p>
                      <a:pPr algn="ctr" fontAlgn="b"/>
                      <a:r>
                        <a:rPr lang="en-GB" sz="1400" u="none" strike="noStrike">
                          <a:effectLst/>
                        </a:rPr>
                        <a:t>279</a:t>
                      </a:r>
                      <a:endParaRPr lang="en-GB" sz="1400" b="0" i="0" u="none" strike="noStrike">
                        <a:solidFill>
                          <a:srgbClr val="000000"/>
                        </a:solidFill>
                        <a:effectLst/>
                        <a:latin typeface="Calibri" panose="020F0502020204030204" pitchFamily="34" charset="0"/>
                      </a:endParaRPr>
                    </a:p>
                  </a:txBody>
                  <a:tcPr marL="9525" marR="9525" marT="9525" anchor="b"/>
                </a:tc>
                <a:tc>
                  <a:txBody>
                    <a:bodyPr/>
                    <a:lstStyle/>
                    <a:p>
                      <a:pPr algn="ctr" fontAlgn="b"/>
                      <a:r>
                        <a:rPr lang="en-GB" sz="1400" u="none" strike="noStrike" dirty="0">
                          <a:effectLst/>
                        </a:rPr>
                        <a:t>1780</a:t>
                      </a:r>
                      <a:endParaRPr lang="en-GB" sz="14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3627387134"/>
                  </a:ext>
                </a:extLst>
              </a:tr>
              <a:tr h="261729">
                <a:tc>
                  <a:txBody>
                    <a:bodyPr/>
                    <a:lstStyle/>
                    <a:p>
                      <a:pPr algn="ctr" fontAlgn="b"/>
                      <a:r>
                        <a:rPr lang="en-GB" sz="1400" u="none" strike="noStrike" dirty="0">
                          <a:effectLst/>
                        </a:rPr>
                        <a:t>280</a:t>
                      </a:r>
                      <a:endParaRPr lang="en-GB" sz="1400" b="0" i="0" u="none" strike="noStrike" dirty="0">
                        <a:solidFill>
                          <a:srgbClr val="000000"/>
                        </a:solidFill>
                        <a:effectLst/>
                        <a:latin typeface="Calibri" panose="020F0502020204030204" pitchFamily="34" charset="0"/>
                      </a:endParaRPr>
                    </a:p>
                  </a:txBody>
                  <a:tcPr marL="9525" marR="9525" marT="9525" anchor="b"/>
                </a:tc>
                <a:tc>
                  <a:txBody>
                    <a:bodyPr/>
                    <a:lstStyle/>
                    <a:p>
                      <a:pPr algn="ctr" fontAlgn="b"/>
                      <a:r>
                        <a:rPr lang="en-GB" sz="1400" u="none" strike="noStrike" dirty="0">
                          <a:effectLst/>
                        </a:rPr>
                        <a:t>1800</a:t>
                      </a:r>
                      <a:endParaRPr lang="en-GB" sz="14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2852253347"/>
                  </a:ext>
                </a:extLst>
              </a:tr>
              <a:tr h="261729">
                <a:tc>
                  <a:txBody>
                    <a:bodyPr/>
                    <a:lstStyle/>
                    <a:p>
                      <a:pPr algn="ctr" fontAlgn="b"/>
                      <a:r>
                        <a:rPr lang="en-GB" sz="1400" u="none" strike="noStrike">
                          <a:effectLst/>
                        </a:rPr>
                        <a:t>282</a:t>
                      </a:r>
                      <a:endParaRPr lang="en-GB" sz="1400" b="0" i="0" u="none" strike="noStrike">
                        <a:solidFill>
                          <a:srgbClr val="000000"/>
                        </a:solidFill>
                        <a:effectLst/>
                        <a:latin typeface="Calibri" panose="020F0502020204030204" pitchFamily="34" charset="0"/>
                      </a:endParaRPr>
                    </a:p>
                  </a:txBody>
                  <a:tcPr marL="9525" marR="9525" marT="9525" anchor="b"/>
                </a:tc>
                <a:tc>
                  <a:txBody>
                    <a:bodyPr/>
                    <a:lstStyle/>
                    <a:p>
                      <a:pPr algn="ctr" fontAlgn="b"/>
                      <a:r>
                        <a:rPr lang="en-GB" sz="1400" u="none" strike="noStrike" dirty="0">
                          <a:effectLst/>
                        </a:rPr>
                        <a:t>1820</a:t>
                      </a:r>
                      <a:endParaRPr lang="en-GB" sz="14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432340231"/>
                  </a:ext>
                </a:extLst>
              </a:tr>
              <a:tr h="261729">
                <a:tc>
                  <a:txBody>
                    <a:bodyPr/>
                    <a:lstStyle/>
                    <a:p>
                      <a:pPr algn="ctr" fontAlgn="b"/>
                      <a:r>
                        <a:rPr lang="en-GB" sz="1400" u="none" strike="noStrike">
                          <a:effectLst/>
                        </a:rPr>
                        <a:t>283</a:t>
                      </a:r>
                      <a:endParaRPr lang="en-GB" sz="1400" b="0" i="0" u="none" strike="noStrike">
                        <a:solidFill>
                          <a:srgbClr val="000000"/>
                        </a:solidFill>
                        <a:effectLst/>
                        <a:latin typeface="Calibri" panose="020F0502020204030204" pitchFamily="34" charset="0"/>
                      </a:endParaRPr>
                    </a:p>
                  </a:txBody>
                  <a:tcPr marL="9525" marR="9525" marT="9525" anchor="b"/>
                </a:tc>
                <a:tc>
                  <a:txBody>
                    <a:bodyPr/>
                    <a:lstStyle/>
                    <a:p>
                      <a:pPr algn="ctr" fontAlgn="b"/>
                      <a:r>
                        <a:rPr lang="en-GB" sz="1400" u="none" strike="noStrike" dirty="0">
                          <a:effectLst/>
                        </a:rPr>
                        <a:t>1840</a:t>
                      </a:r>
                      <a:endParaRPr lang="en-GB" sz="14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3230923878"/>
                  </a:ext>
                </a:extLst>
              </a:tr>
              <a:tr h="261729">
                <a:tc>
                  <a:txBody>
                    <a:bodyPr/>
                    <a:lstStyle/>
                    <a:p>
                      <a:pPr algn="ctr" fontAlgn="b"/>
                      <a:r>
                        <a:rPr lang="en-GB" sz="1400" u="none" strike="noStrike">
                          <a:effectLst/>
                        </a:rPr>
                        <a:t>285</a:t>
                      </a:r>
                      <a:endParaRPr lang="en-GB" sz="1400" b="0" i="0" u="none" strike="noStrike">
                        <a:solidFill>
                          <a:srgbClr val="000000"/>
                        </a:solidFill>
                        <a:effectLst/>
                        <a:latin typeface="Calibri" panose="020F0502020204030204" pitchFamily="34" charset="0"/>
                      </a:endParaRPr>
                    </a:p>
                  </a:txBody>
                  <a:tcPr marL="9525" marR="9525" marT="9525" anchor="b"/>
                </a:tc>
                <a:tc>
                  <a:txBody>
                    <a:bodyPr/>
                    <a:lstStyle/>
                    <a:p>
                      <a:pPr algn="ctr" fontAlgn="b"/>
                      <a:r>
                        <a:rPr lang="en-GB" sz="1400" u="none" strike="noStrike" dirty="0">
                          <a:effectLst/>
                        </a:rPr>
                        <a:t>1860</a:t>
                      </a:r>
                      <a:endParaRPr lang="en-GB" sz="14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4029680858"/>
                  </a:ext>
                </a:extLst>
              </a:tr>
              <a:tr h="261729">
                <a:tc>
                  <a:txBody>
                    <a:bodyPr/>
                    <a:lstStyle/>
                    <a:p>
                      <a:pPr algn="ctr" fontAlgn="b"/>
                      <a:r>
                        <a:rPr lang="en-GB" sz="1400" u="none" strike="noStrike">
                          <a:effectLst/>
                        </a:rPr>
                        <a:t>289</a:t>
                      </a:r>
                      <a:endParaRPr lang="en-GB" sz="1400" b="0" i="0" u="none" strike="noStrike">
                        <a:solidFill>
                          <a:srgbClr val="000000"/>
                        </a:solidFill>
                        <a:effectLst/>
                        <a:latin typeface="Calibri" panose="020F0502020204030204" pitchFamily="34" charset="0"/>
                      </a:endParaRPr>
                    </a:p>
                  </a:txBody>
                  <a:tcPr marL="9525" marR="9525" marT="9525" anchor="b"/>
                </a:tc>
                <a:tc>
                  <a:txBody>
                    <a:bodyPr/>
                    <a:lstStyle/>
                    <a:p>
                      <a:pPr algn="ctr" fontAlgn="b"/>
                      <a:r>
                        <a:rPr lang="en-GB" sz="1400" u="none" strike="noStrike" dirty="0">
                          <a:effectLst/>
                        </a:rPr>
                        <a:t>1880</a:t>
                      </a:r>
                      <a:endParaRPr lang="en-GB" sz="14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731983271"/>
                  </a:ext>
                </a:extLst>
              </a:tr>
              <a:tr h="261729">
                <a:tc>
                  <a:txBody>
                    <a:bodyPr/>
                    <a:lstStyle/>
                    <a:p>
                      <a:pPr algn="ctr" fontAlgn="b"/>
                      <a:r>
                        <a:rPr lang="en-GB" sz="1400" u="none" strike="noStrike">
                          <a:effectLst/>
                        </a:rPr>
                        <a:t>295</a:t>
                      </a:r>
                      <a:endParaRPr lang="en-GB" sz="1400" b="0" i="0" u="none" strike="noStrike">
                        <a:solidFill>
                          <a:srgbClr val="000000"/>
                        </a:solidFill>
                        <a:effectLst/>
                        <a:latin typeface="Calibri" panose="020F0502020204030204" pitchFamily="34" charset="0"/>
                      </a:endParaRPr>
                    </a:p>
                  </a:txBody>
                  <a:tcPr marL="9525" marR="9525" marT="9525" anchor="b"/>
                </a:tc>
                <a:tc>
                  <a:txBody>
                    <a:bodyPr/>
                    <a:lstStyle/>
                    <a:p>
                      <a:pPr algn="ctr" fontAlgn="b"/>
                      <a:r>
                        <a:rPr lang="en-GB" sz="1400" u="none" strike="noStrike" dirty="0">
                          <a:effectLst/>
                        </a:rPr>
                        <a:t>1900</a:t>
                      </a:r>
                      <a:endParaRPr lang="en-GB" sz="14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3439678836"/>
                  </a:ext>
                </a:extLst>
              </a:tr>
              <a:tr h="261729">
                <a:tc>
                  <a:txBody>
                    <a:bodyPr/>
                    <a:lstStyle/>
                    <a:p>
                      <a:pPr algn="ctr" fontAlgn="b"/>
                      <a:r>
                        <a:rPr lang="en-GB" sz="1400" u="none" strike="noStrike">
                          <a:effectLst/>
                        </a:rPr>
                        <a:t>304</a:t>
                      </a:r>
                      <a:endParaRPr lang="en-GB" sz="1400" b="0" i="0" u="none" strike="noStrike">
                        <a:solidFill>
                          <a:srgbClr val="000000"/>
                        </a:solidFill>
                        <a:effectLst/>
                        <a:latin typeface="Calibri" panose="020F0502020204030204" pitchFamily="34" charset="0"/>
                      </a:endParaRPr>
                    </a:p>
                  </a:txBody>
                  <a:tcPr marL="9525" marR="9525" marT="9525" anchor="b"/>
                </a:tc>
                <a:tc>
                  <a:txBody>
                    <a:bodyPr/>
                    <a:lstStyle/>
                    <a:p>
                      <a:pPr algn="ctr" fontAlgn="b"/>
                      <a:r>
                        <a:rPr lang="en-GB" sz="1400" u="none" strike="noStrike" dirty="0">
                          <a:effectLst/>
                        </a:rPr>
                        <a:t>1920</a:t>
                      </a:r>
                      <a:endParaRPr lang="en-GB" sz="14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055532014"/>
                  </a:ext>
                </a:extLst>
              </a:tr>
              <a:tr h="261729">
                <a:tc>
                  <a:txBody>
                    <a:bodyPr/>
                    <a:lstStyle/>
                    <a:p>
                      <a:pPr algn="ctr" fontAlgn="b"/>
                      <a:r>
                        <a:rPr lang="en-GB" sz="1400" u="none" strike="noStrike">
                          <a:effectLst/>
                        </a:rPr>
                        <a:t>311</a:t>
                      </a:r>
                      <a:endParaRPr lang="en-GB" sz="1400" b="0" i="0" u="none" strike="noStrike">
                        <a:solidFill>
                          <a:srgbClr val="000000"/>
                        </a:solidFill>
                        <a:effectLst/>
                        <a:latin typeface="Calibri" panose="020F0502020204030204" pitchFamily="34" charset="0"/>
                      </a:endParaRPr>
                    </a:p>
                  </a:txBody>
                  <a:tcPr marL="9525" marR="9525" marT="9525" anchor="b"/>
                </a:tc>
                <a:tc>
                  <a:txBody>
                    <a:bodyPr/>
                    <a:lstStyle/>
                    <a:p>
                      <a:pPr algn="ctr" fontAlgn="b"/>
                      <a:r>
                        <a:rPr lang="en-GB" sz="1400" u="none" strike="noStrike" dirty="0">
                          <a:effectLst/>
                        </a:rPr>
                        <a:t>1940</a:t>
                      </a:r>
                      <a:endParaRPr lang="en-GB" sz="14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732168590"/>
                  </a:ext>
                </a:extLst>
              </a:tr>
              <a:tr h="261729">
                <a:tc>
                  <a:txBody>
                    <a:bodyPr/>
                    <a:lstStyle/>
                    <a:p>
                      <a:pPr algn="ctr" fontAlgn="b"/>
                      <a:r>
                        <a:rPr lang="en-GB" sz="1400" u="none" strike="noStrike">
                          <a:effectLst/>
                        </a:rPr>
                        <a:t>316</a:t>
                      </a:r>
                      <a:endParaRPr lang="en-GB" sz="1400" b="0" i="0" u="none" strike="noStrike">
                        <a:solidFill>
                          <a:srgbClr val="000000"/>
                        </a:solidFill>
                        <a:effectLst/>
                        <a:latin typeface="Calibri" panose="020F0502020204030204" pitchFamily="34" charset="0"/>
                      </a:endParaRPr>
                    </a:p>
                  </a:txBody>
                  <a:tcPr marL="9525" marR="9525" marT="9525" anchor="b"/>
                </a:tc>
                <a:tc>
                  <a:txBody>
                    <a:bodyPr/>
                    <a:lstStyle/>
                    <a:p>
                      <a:pPr algn="ctr" fontAlgn="b"/>
                      <a:r>
                        <a:rPr lang="en-GB" sz="1400" u="none" strike="noStrike" dirty="0">
                          <a:effectLst/>
                        </a:rPr>
                        <a:t>1960</a:t>
                      </a:r>
                      <a:endParaRPr lang="en-GB" sz="14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3686294356"/>
                  </a:ext>
                </a:extLst>
              </a:tr>
              <a:tr h="261729">
                <a:tc>
                  <a:txBody>
                    <a:bodyPr/>
                    <a:lstStyle/>
                    <a:p>
                      <a:pPr algn="ctr" fontAlgn="b"/>
                      <a:r>
                        <a:rPr lang="en-GB" sz="1400" u="none" strike="noStrike">
                          <a:effectLst/>
                        </a:rPr>
                        <a:t>337</a:t>
                      </a:r>
                      <a:endParaRPr lang="en-GB" sz="1400" b="0" i="0" u="none" strike="noStrike">
                        <a:solidFill>
                          <a:srgbClr val="000000"/>
                        </a:solidFill>
                        <a:effectLst/>
                        <a:latin typeface="Calibri" panose="020F0502020204030204" pitchFamily="34" charset="0"/>
                      </a:endParaRPr>
                    </a:p>
                  </a:txBody>
                  <a:tcPr marL="9525" marR="9525" marT="9525" anchor="b"/>
                </a:tc>
                <a:tc>
                  <a:txBody>
                    <a:bodyPr/>
                    <a:lstStyle/>
                    <a:p>
                      <a:pPr algn="ctr" fontAlgn="b"/>
                      <a:r>
                        <a:rPr lang="en-GB" sz="1400" u="none" strike="noStrike" dirty="0">
                          <a:effectLst/>
                        </a:rPr>
                        <a:t>1980</a:t>
                      </a:r>
                      <a:endParaRPr lang="en-GB" sz="14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3001234411"/>
                  </a:ext>
                </a:extLst>
              </a:tr>
              <a:tr h="261729">
                <a:tc>
                  <a:txBody>
                    <a:bodyPr/>
                    <a:lstStyle/>
                    <a:p>
                      <a:pPr algn="ctr" fontAlgn="b"/>
                      <a:r>
                        <a:rPr lang="en-GB" sz="1400" u="none" strike="noStrike">
                          <a:effectLst/>
                        </a:rPr>
                        <a:t>367</a:t>
                      </a:r>
                      <a:endParaRPr lang="en-GB" sz="1400" b="0" i="0" u="none" strike="noStrike">
                        <a:solidFill>
                          <a:srgbClr val="000000"/>
                        </a:solidFill>
                        <a:effectLst/>
                        <a:latin typeface="Calibri" panose="020F0502020204030204" pitchFamily="34" charset="0"/>
                      </a:endParaRPr>
                    </a:p>
                  </a:txBody>
                  <a:tcPr marL="9525" marR="9525" marT="9525" anchor="b"/>
                </a:tc>
                <a:tc>
                  <a:txBody>
                    <a:bodyPr/>
                    <a:lstStyle/>
                    <a:p>
                      <a:pPr algn="ctr" fontAlgn="b"/>
                      <a:r>
                        <a:rPr lang="en-GB" sz="1400" u="none" strike="noStrike" dirty="0">
                          <a:effectLst/>
                        </a:rPr>
                        <a:t>2000</a:t>
                      </a:r>
                      <a:endParaRPr lang="en-GB" sz="14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1269573322"/>
                  </a:ext>
                </a:extLst>
              </a:tr>
              <a:tr h="261729">
                <a:tc>
                  <a:txBody>
                    <a:bodyPr/>
                    <a:lstStyle/>
                    <a:p>
                      <a:pPr algn="ctr" fontAlgn="b"/>
                      <a:r>
                        <a:rPr lang="en-GB" sz="1400" u="none" strike="noStrike">
                          <a:effectLst/>
                        </a:rPr>
                        <a:t>395</a:t>
                      </a:r>
                      <a:endParaRPr lang="en-GB" sz="1400" b="0" i="0" u="none" strike="noStrike">
                        <a:solidFill>
                          <a:srgbClr val="000000"/>
                        </a:solidFill>
                        <a:effectLst/>
                        <a:latin typeface="Calibri" panose="020F0502020204030204" pitchFamily="34" charset="0"/>
                      </a:endParaRPr>
                    </a:p>
                  </a:txBody>
                  <a:tcPr marL="9525" marR="9525" marT="9525" anchor="b"/>
                </a:tc>
                <a:tc>
                  <a:txBody>
                    <a:bodyPr/>
                    <a:lstStyle/>
                    <a:p>
                      <a:pPr algn="ctr" fontAlgn="b"/>
                      <a:r>
                        <a:rPr lang="en-GB" sz="1400" u="none" strike="noStrike" dirty="0">
                          <a:effectLst/>
                        </a:rPr>
                        <a:t>2014</a:t>
                      </a:r>
                      <a:endParaRPr lang="en-GB" sz="1400" b="0" i="0" u="none" strike="noStrike" dirty="0">
                        <a:solidFill>
                          <a:srgbClr val="000000"/>
                        </a:solidFill>
                        <a:effectLst/>
                        <a:latin typeface="Calibri" panose="020F0502020204030204" pitchFamily="34" charset="0"/>
                      </a:endParaRPr>
                    </a:p>
                  </a:txBody>
                  <a:tcPr marL="9525" marR="9525" marT="9525" anchor="b"/>
                </a:tc>
                <a:extLst>
                  <a:ext uri="{0D108BD9-81ED-4DB2-BD59-A6C34878D82A}">
                    <a16:rowId xmlns:a16="http://schemas.microsoft.com/office/drawing/2014/main" val="3944034224"/>
                  </a:ext>
                </a:extLst>
              </a:tr>
            </a:tbl>
          </a:graphicData>
        </a:graphic>
      </p:graphicFrame>
    </p:spTree>
    <p:extLst>
      <p:ext uri="{BB962C8B-B14F-4D97-AF65-F5344CB8AC3E}">
        <p14:creationId xmlns:p14="http://schemas.microsoft.com/office/powerpoint/2010/main" val="3718599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9607-5F76-3F41-A522-8351B472D76A}"/>
              </a:ext>
            </a:extLst>
          </p:cNvPr>
          <p:cNvSpPr>
            <a:spLocks noGrp="1"/>
          </p:cNvSpPr>
          <p:nvPr>
            <p:ph type="title"/>
          </p:nvPr>
        </p:nvSpPr>
        <p:spPr>
          <a:xfrm>
            <a:off x="975482" y="-158390"/>
            <a:ext cx="8610600" cy="1293028"/>
          </a:xfrm>
        </p:spPr>
        <p:txBody>
          <a:bodyPr>
            <a:normAutofit/>
          </a:bodyPr>
          <a:lstStyle/>
          <a:p>
            <a:r>
              <a:rPr lang="en-GB" sz="6600"/>
              <a:t>Natural causes</a:t>
            </a:r>
            <a:endParaRPr lang="en-US" sz="6600" dirty="0"/>
          </a:p>
        </p:txBody>
      </p:sp>
      <p:sp>
        <p:nvSpPr>
          <p:cNvPr id="3" name="Content Placeholder 2">
            <a:extLst>
              <a:ext uri="{FF2B5EF4-FFF2-40B4-BE49-F238E27FC236}">
                <a16:creationId xmlns:a16="http://schemas.microsoft.com/office/drawing/2014/main" id="{2BC44431-1DD9-0549-BB3B-8D7D0ECAB1FB}"/>
              </a:ext>
            </a:extLst>
          </p:cNvPr>
          <p:cNvSpPr>
            <a:spLocks noGrp="1"/>
          </p:cNvSpPr>
          <p:nvPr>
            <p:ph idx="1"/>
          </p:nvPr>
        </p:nvSpPr>
        <p:spPr>
          <a:xfrm>
            <a:off x="312055" y="901700"/>
            <a:ext cx="3635477" cy="1986465"/>
          </a:xfrm>
        </p:spPr>
        <p:txBody>
          <a:bodyPr>
            <a:normAutofit/>
          </a:bodyPr>
          <a:lstStyle/>
          <a:p>
            <a:r>
              <a:rPr lang="en-GB" dirty="0"/>
              <a:t>El Niño and La Niña</a:t>
            </a:r>
          </a:p>
          <a:p>
            <a:r>
              <a:rPr lang="en-GB" dirty="0"/>
              <a:t>Volcanic eruptions</a:t>
            </a:r>
          </a:p>
          <a:p>
            <a:r>
              <a:rPr lang="en-GB" dirty="0" err="1"/>
              <a:t>Milankovitch</a:t>
            </a:r>
            <a:r>
              <a:rPr lang="en-GB" dirty="0"/>
              <a:t> cycles</a:t>
            </a:r>
          </a:p>
          <a:p>
            <a:pPr marL="0" indent="0">
              <a:buNone/>
            </a:pPr>
            <a:r>
              <a:rPr lang="es-ES" dirty="0">
                <a:hlinkClick r:id="rId2" action="ppaction://hlinkfile"/>
              </a:rPr>
              <a:t>El Nino and La Nina.docx</a:t>
            </a:r>
            <a:endParaRPr lang="en-US" dirty="0"/>
          </a:p>
        </p:txBody>
      </p:sp>
      <p:pic>
        <p:nvPicPr>
          <p:cNvPr id="6" name="Picture 6">
            <a:extLst>
              <a:ext uri="{FF2B5EF4-FFF2-40B4-BE49-F238E27FC236}">
                <a16:creationId xmlns:a16="http://schemas.microsoft.com/office/drawing/2014/main" id="{D5D867D5-6178-B74A-8778-C6022AABEB9C}"/>
              </a:ext>
            </a:extLst>
          </p:cNvPr>
          <p:cNvPicPr>
            <a:picLocks noChangeAspect="1"/>
          </p:cNvPicPr>
          <p:nvPr/>
        </p:nvPicPr>
        <p:blipFill>
          <a:blip r:embed="rId3"/>
          <a:stretch>
            <a:fillRect/>
          </a:stretch>
        </p:blipFill>
        <p:spPr>
          <a:xfrm>
            <a:off x="6697739" y="3898186"/>
            <a:ext cx="4295626" cy="285854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3" y="3737601"/>
            <a:ext cx="5840665" cy="294160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3879" y="901700"/>
            <a:ext cx="3901229" cy="2922155"/>
          </a:xfrm>
          <a:prstGeom prst="rect">
            <a:avLst/>
          </a:prstGeom>
        </p:spPr>
      </p:pic>
    </p:spTree>
    <p:extLst>
      <p:ext uri="{BB962C8B-B14F-4D97-AF65-F5344CB8AC3E}">
        <p14:creationId xmlns:p14="http://schemas.microsoft.com/office/powerpoint/2010/main" val="2823897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22002" t="17806" r="22232" b="32594"/>
          <a:stretch/>
        </p:blipFill>
        <p:spPr>
          <a:xfrm>
            <a:off x="0" y="0"/>
            <a:ext cx="12336725" cy="6858000"/>
          </a:xfrm>
          <a:prstGeom prst="rect">
            <a:avLst/>
          </a:prstGeom>
        </p:spPr>
      </p:pic>
    </p:spTree>
    <p:extLst>
      <p:ext uri="{BB962C8B-B14F-4D97-AF65-F5344CB8AC3E}">
        <p14:creationId xmlns:p14="http://schemas.microsoft.com/office/powerpoint/2010/main" val="3484987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22175" t="25010" r="22406" b="24835"/>
          <a:stretch/>
        </p:blipFill>
        <p:spPr>
          <a:xfrm>
            <a:off x="0" y="0"/>
            <a:ext cx="12192000" cy="6896099"/>
          </a:xfrm>
          <a:prstGeom prst="rect">
            <a:avLst/>
          </a:prstGeom>
        </p:spPr>
      </p:pic>
    </p:spTree>
    <p:extLst>
      <p:ext uri="{BB962C8B-B14F-4D97-AF65-F5344CB8AC3E}">
        <p14:creationId xmlns:p14="http://schemas.microsoft.com/office/powerpoint/2010/main" val="3937176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22348" t="21131" r="22406" b="28715"/>
          <a:stretch/>
        </p:blipFill>
        <p:spPr>
          <a:xfrm>
            <a:off x="0" y="0"/>
            <a:ext cx="12192000" cy="6917719"/>
          </a:xfrm>
          <a:prstGeom prst="rect">
            <a:avLst/>
          </a:prstGeom>
        </p:spPr>
      </p:pic>
    </p:spTree>
    <p:extLst>
      <p:ext uri="{BB962C8B-B14F-4D97-AF65-F5344CB8AC3E}">
        <p14:creationId xmlns:p14="http://schemas.microsoft.com/office/powerpoint/2010/main" val="2534067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2"/>
          <a:srcRect l="22348" t="17252" r="22406" b="32870"/>
          <a:stretch/>
        </p:blipFill>
        <p:spPr>
          <a:xfrm>
            <a:off x="0" y="0"/>
            <a:ext cx="12192000" cy="6879500"/>
          </a:xfrm>
          <a:prstGeom prst="rect">
            <a:avLst/>
          </a:prstGeom>
        </p:spPr>
      </p:pic>
    </p:spTree>
    <p:extLst>
      <p:ext uri="{BB962C8B-B14F-4D97-AF65-F5344CB8AC3E}">
        <p14:creationId xmlns:p14="http://schemas.microsoft.com/office/powerpoint/2010/main" val="968541656"/>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otalTime>160</TotalTime>
  <Words>182</Words>
  <Application>Microsoft Office PowerPoint</Application>
  <PresentationFormat>Laajakuva</PresentationFormat>
  <Paragraphs>55</Paragraphs>
  <Slides>16</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16</vt:i4>
      </vt:variant>
    </vt:vector>
  </HeadingPairs>
  <TitlesOfParts>
    <vt:vector size="20" baseType="lpstr">
      <vt:lpstr>Arial</vt:lpstr>
      <vt:lpstr>Calibri</vt:lpstr>
      <vt:lpstr>Century Gothic</vt:lpstr>
      <vt:lpstr>Vapor Trail</vt:lpstr>
      <vt:lpstr>CO2 causes</vt:lpstr>
      <vt:lpstr>Human causes</vt:lpstr>
      <vt:lpstr>PowerPoint-esitys</vt:lpstr>
      <vt:lpstr>CO2 emissions from 1700 to 2014</vt:lpstr>
      <vt:lpstr>Natural causes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CO2 causes</dc:title>
  <dc:creator>Alexandra Johnson</dc:creator>
  <cp:lastModifiedBy>Nevalainen Johanna</cp:lastModifiedBy>
  <cp:revision>8</cp:revision>
  <dcterms:created xsi:type="dcterms:W3CDTF">2019-11-28T10:08:07Z</dcterms:created>
  <dcterms:modified xsi:type="dcterms:W3CDTF">2022-09-14T17:04:08Z</dcterms:modified>
</cp:coreProperties>
</file>