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91" r:id="rId5"/>
    <p:sldId id="292" r:id="rId6"/>
    <p:sldId id="293" r:id="rId7"/>
    <p:sldId id="294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AD60A-9803-4D54-9BEE-5806690D21D9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401ED-E33F-4789-AE30-E0BA1C0D08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682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Kolme tapaa elää: velaksi, kädestä suuhun tai säästää.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/>
              <a:t>Velaksi eläjä kuluttaa nyt enemmän tulevaisuuden kustannuksella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/>
              <a:t>Kädestä suuhun eläjä kuluttaa kaikki tulonsa, mutta ei ota velkaa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dirty="0"/>
              <a:t>Säästäjä pyrkii ensin keräämään varallisuutta, jotta hän voisi kuluttaa myöhemmin enemmän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1584A-0DF2-D843-A4B5-46CC1CBD32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36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124DD6-CA5C-A4A0-4BD0-E0205B64B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315461E-07E2-E8E2-7630-A1CD02D7E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51C60-628C-B1C8-39ED-A90AD38C7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C6B5A04-6368-A58F-0B84-5644FF4F0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C51724-67F8-9057-B5F4-25E3EF7AC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425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142747-0E1A-ED50-5C25-AF6101F1A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A7E3374-EECE-B2F1-E594-B2AD332E0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607AB4C-4042-E64D-7C76-A48D48A6B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630BC4-A134-AE08-13ED-79FFB8DC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EEAD52C-CDE2-9555-B213-12AAA71C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389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9925765-EB71-336D-D254-102F2376C9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93DD334-D262-DE3C-2838-6A78C301B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E4968B-5A9F-FEDC-1A6D-090649609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6BA307-FD0B-B850-75EF-3C1FDCBD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ED113F7-CAB4-9E83-BA00-0E195848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153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Kansi_värill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 hidden="1"/>
          <p:cNvSpPr>
            <a:spLocks noGrp="1"/>
          </p:cNvSpPr>
          <p:nvPr>
            <p:ph type="dt" sz="half" idx="10"/>
          </p:nvPr>
        </p:nvSpPr>
        <p:spPr>
          <a:xfrm>
            <a:off x="459616" y="6375522"/>
            <a:ext cx="882074" cy="216048"/>
          </a:xfrm>
          <a:prstGeom prst="rect">
            <a:avLst/>
          </a:prstGeom>
        </p:spPr>
        <p:txBody>
          <a:bodyPr/>
          <a:lstStyle/>
          <a:p>
            <a:fld id="{A8A2535C-B8DA-DC49-8DF4-EEB5B9DCFAA3}" type="datetime1">
              <a:t>31.10.2022</a:t>
            </a:fld>
            <a:endParaRPr lang="fi-FI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1388009" y="6375522"/>
            <a:ext cx="2881313" cy="215899"/>
          </a:xfrm>
          <a:prstGeom prst="rect">
            <a:avLst/>
          </a:prstGeom>
        </p:spPr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499531" y="6375522"/>
            <a:ext cx="719137" cy="215900"/>
          </a:xfrm>
          <a:prstGeom prst="rect">
            <a:avLst/>
          </a:prstGeom>
        </p:spPr>
        <p:txBody>
          <a:bodyPr/>
          <a:lstStyle/>
          <a:p>
            <a:fld id="{FFFEBCAA-439F-41B8-BD49-91774E008E46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31629" y="3607877"/>
            <a:ext cx="7657780" cy="1133937"/>
          </a:xfrm>
        </p:spPr>
        <p:txBody>
          <a:bodyPr anchor="t" anchorCtr="0"/>
          <a:lstStyle>
            <a:lvl1pPr marL="0" indent="0" algn="l">
              <a:spcBef>
                <a:spcPts val="8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07" y="904010"/>
            <a:ext cx="9695538" cy="2506426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DEB45B-E7B8-D94E-8BC2-1220FB7CF3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788" y="323289"/>
            <a:ext cx="975821" cy="45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70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D7484C-D618-DB53-C1C6-294349ABA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B73B57-729B-F934-3446-56FBBB347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27929E-142E-9955-31FF-3E677FDEA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A3786F-D283-4439-FB89-B30F455F5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FCEF3D8-C09E-B331-ECFC-A29B2F80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408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61575D-FF22-B5C0-0CA5-C5059EFC4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1D24BF-F98F-33D5-30EA-833F82036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F61B1CF-37FB-FC0F-A86C-D9A6A919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C40DBC0-72A1-8C00-D0A9-1A485EA00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A8C14F-D41F-6D40-912A-291C6E25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839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02C152-D4DE-F295-DFF5-13FD78822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50D8F88-DEF3-E1D5-6D45-4FF0836AC3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7C5E319-3695-7567-BABC-D9EA0B05B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C43F845-14E8-D587-450A-6BBAC1E1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2771227-6CC6-2C56-21BB-A71988397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168D347-3569-6997-A23B-8DD3E89D2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140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9ED2B6-EF3D-8A42-B52D-468B115D3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64BD67F-A489-EADD-DAD8-F1DB18518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91F493A-6260-A31F-676C-3FAEA7A63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DCBC367-FC41-D69E-29F8-C7D27FCE5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48A3C8E-A40E-67A2-E0C6-CC3E73E82A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D3BBBCA-8C46-2F33-9E7F-72FAF67D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A92509D-C539-AA83-EB6C-81DC1991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208E48F-D2BE-095A-78AF-898D7C613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784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E07D36-6127-2138-2F79-0A66EFF51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8F2EA6C-A284-B347-A925-D489DDE58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3EFB355-8B74-011F-A298-1EBAAB2B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CE20E84-F8C6-2CD1-771C-9CCED25A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770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95C8C8F-5DCE-3CEF-69CE-2DF9868B1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2ACD1B4-9D41-5163-DCF2-7F71871E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DE45AFE-29D7-8473-F466-E4A13D2B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898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04B7CC-E7AD-E295-5405-612B9AF0E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53C2F3-D23B-D58C-96F6-0057D6685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6D62530-044C-4860-5D86-2A98AB81F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29E0E29-E186-4990-6489-D0E63F590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CF8AA53-0B5B-E9B7-FF62-5E40F0FF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4F26346-5AB0-932F-1EBF-4989339CF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394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92104B-C770-9F6F-CDEF-01F85D1D9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A09825B-2589-1D72-B321-5281C01F54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B534F57-C9CC-871F-9C2A-667AB8D22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ED9D406-DB56-9156-89CA-4E4D56367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640281-AEF9-7FEB-017E-9CB6A6E7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07177DE-C5D0-B17B-DF8B-5654E899C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25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13E009B-0E79-E7FE-475F-A2D5BC3E4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838A1A4-5C7A-D296-C2D3-FF8329131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1DD4C17-C291-7F0C-67CC-BA7D3BD7E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D2E80-6BE7-4E7D-8C5E-AAA7CF29DD62}" type="datetimeFigureOut">
              <a:rPr lang="fi-FI" smtClean="0"/>
              <a:t>31.10.2022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ED53B5-68AF-535E-095E-A340587ED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1CA3BBB-7B66-3251-B243-2526E6F851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5B921-7689-498D-BDE6-7B4F6C2A99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632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le.fi/uutiset/3-1043432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5F36FD-3813-4D88-DA2B-42DC364796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TAT:n</a:t>
            </a:r>
            <a:r>
              <a:rPr lang="fi-FI" dirty="0"/>
              <a:t> sijoittajakoulu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0AFA7B4-069F-573F-AD31-0F35EA6D1C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359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4380AAC-089C-4BB5-2000-8E31F1122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Aikataulu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CBEE9E5C-8BEA-5C39-8294-B02395BEFA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55611"/>
            <a:ext cx="10515600" cy="3891366"/>
          </a:xfrm>
        </p:spPr>
      </p:pic>
    </p:spTree>
    <p:extLst>
      <p:ext uri="{BB962C8B-B14F-4D97-AF65-F5344CB8AC3E}">
        <p14:creationId xmlns:p14="http://schemas.microsoft.com/office/powerpoint/2010/main" val="175604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C79F22-6B76-47E5-CB09-55972DD25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Suoritus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6F2BAEC-3932-7E8A-DC4F-2C95441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Läsnäolovelvoite (</a:t>
            </a:r>
            <a:r>
              <a:rPr lang="fi-FI" dirty="0" err="1"/>
              <a:t>max</a:t>
            </a:r>
            <a:r>
              <a:rPr lang="fi-FI" dirty="0"/>
              <a:t>. 5 poissaolokertaa)</a:t>
            </a:r>
          </a:p>
        </p:txBody>
      </p:sp>
    </p:spTree>
    <p:extLst>
      <p:ext uri="{BB962C8B-B14F-4D97-AF65-F5344CB8AC3E}">
        <p14:creationId xmlns:p14="http://schemas.microsoft.com/office/powerpoint/2010/main" val="2319456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>
            <a:extLst>
              <a:ext uri="{FF2B5EF4-FFF2-40B4-BE49-F238E27FC236}">
                <a16:creationId xmlns:a16="http://schemas.microsoft.com/office/drawing/2014/main" id="{B119D152-F20E-49EC-BE78-02745C94B9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Sijoittamisen periaatteet 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8791E095-370A-43F6-8815-3D1E4CD49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Sijoittajakoulu #1 </a:t>
            </a:r>
          </a:p>
        </p:txBody>
      </p:sp>
    </p:spTree>
    <p:extLst>
      <p:ext uri="{BB962C8B-B14F-4D97-AF65-F5344CB8AC3E}">
        <p14:creationId xmlns:p14="http://schemas.microsoft.com/office/powerpoint/2010/main" val="235012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A4D095-495B-456F-80B5-7E40BF1F2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Miksi ihmiset sijoittavat?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F2D4DB-A81E-4120-A3FC-61C06E590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Sijoittaminen on elämäntapa, jota noudattamalla yksilö pitää taloutensa tasapainossa ja samalla kerää itselleen varallisuutta. </a:t>
            </a:r>
          </a:p>
          <a:p>
            <a:r>
              <a:rPr lang="fi-FI" b="1" dirty="0"/>
              <a:t>Vaurastumisen yhtälö:  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A7BFD575-9751-4443-9C95-B790A3C2589E}"/>
              </a:ext>
            </a:extLst>
          </p:cNvPr>
          <p:cNvSpPr txBox="1"/>
          <p:nvPr/>
        </p:nvSpPr>
        <p:spPr>
          <a:xfrm>
            <a:off x="1088477" y="3699539"/>
            <a:ext cx="10357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>
                <a:solidFill>
                  <a:schemeClr val="bg2">
                    <a:lumMod val="50000"/>
                  </a:schemeClr>
                </a:solidFill>
              </a:rPr>
              <a:t>varallisuus = ( tulot – kulutus ) x korko</a:t>
            </a:r>
            <a:r>
              <a:rPr lang="fi-FI" sz="3600" baseline="30000" dirty="0">
                <a:solidFill>
                  <a:schemeClr val="bg2">
                    <a:lumMod val="50000"/>
                  </a:schemeClr>
                </a:solidFill>
              </a:rPr>
              <a:t>aika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5A4BA179-482A-4532-9A9C-9A010EC45D9B}"/>
              </a:ext>
            </a:extLst>
          </p:cNvPr>
          <p:cNvSpPr txBox="1"/>
          <p:nvPr/>
        </p:nvSpPr>
        <p:spPr>
          <a:xfrm>
            <a:off x="3540768" y="4920466"/>
            <a:ext cx="1923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>
                <a:solidFill>
                  <a:schemeClr val="bg2">
                    <a:lumMod val="50000"/>
                  </a:schemeClr>
                </a:solidFill>
              </a:rPr>
              <a:t>Koulutus &amp; uravalinnat 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5E9F80C2-A70C-410A-9B43-C74EBF8CA548}"/>
              </a:ext>
            </a:extLst>
          </p:cNvPr>
          <p:cNvSpPr txBox="1"/>
          <p:nvPr/>
        </p:nvSpPr>
        <p:spPr>
          <a:xfrm>
            <a:off x="5336890" y="4906326"/>
            <a:ext cx="1923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>
                <a:solidFill>
                  <a:schemeClr val="bg2">
                    <a:lumMod val="50000"/>
                  </a:schemeClr>
                </a:solidFill>
              </a:rPr>
              <a:t>Itsehillintä &amp; budjetointi</a:t>
            </a:r>
            <a:endParaRPr lang="fi-FI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D73BA4DD-948C-4548-8B8C-11C18542BF10}"/>
              </a:ext>
            </a:extLst>
          </p:cNvPr>
          <p:cNvSpPr txBox="1"/>
          <p:nvPr/>
        </p:nvSpPr>
        <p:spPr>
          <a:xfrm>
            <a:off x="7361139" y="4920466"/>
            <a:ext cx="1923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>
                <a:solidFill>
                  <a:schemeClr val="bg2">
                    <a:lumMod val="50000"/>
                  </a:schemeClr>
                </a:solidFill>
              </a:rPr>
              <a:t>Sijoitus-päätökset &amp; riski 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6A9F6A30-835D-454D-AFB9-5B376526F8F6}"/>
              </a:ext>
            </a:extLst>
          </p:cNvPr>
          <p:cNvSpPr txBox="1"/>
          <p:nvPr/>
        </p:nvSpPr>
        <p:spPr>
          <a:xfrm>
            <a:off x="9173416" y="5044824"/>
            <a:ext cx="1655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>
                <a:solidFill>
                  <a:schemeClr val="bg2">
                    <a:lumMod val="50000"/>
                  </a:schemeClr>
                </a:solidFill>
              </a:rPr>
              <a:t>Aloitushetki </a:t>
            </a:r>
          </a:p>
        </p:txBody>
      </p:sp>
      <p:sp>
        <p:nvSpPr>
          <p:cNvPr id="9" name="Ylänuoli 10">
            <a:extLst>
              <a:ext uri="{FF2B5EF4-FFF2-40B4-BE49-F238E27FC236}">
                <a16:creationId xmlns:a16="http://schemas.microsoft.com/office/drawing/2014/main" id="{A006149D-BDD3-481F-8C56-8DE81F0EBF17}"/>
              </a:ext>
            </a:extLst>
          </p:cNvPr>
          <p:cNvSpPr/>
          <p:nvPr/>
        </p:nvSpPr>
        <p:spPr>
          <a:xfrm>
            <a:off x="4380280" y="4471726"/>
            <a:ext cx="244368" cy="3985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/>
          </a:p>
        </p:txBody>
      </p:sp>
      <p:sp>
        <p:nvSpPr>
          <p:cNvPr id="10" name="Ylänuoli 11">
            <a:extLst>
              <a:ext uri="{FF2B5EF4-FFF2-40B4-BE49-F238E27FC236}">
                <a16:creationId xmlns:a16="http://schemas.microsoft.com/office/drawing/2014/main" id="{0914F06E-2318-4DCE-8A01-C95E6F14C015}"/>
              </a:ext>
            </a:extLst>
          </p:cNvPr>
          <p:cNvSpPr/>
          <p:nvPr/>
        </p:nvSpPr>
        <p:spPr>
          <a:xfrm>
            <a:off x="6176402" y="4455176"/>
            <a:ext cx="244368" cy="3985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/>
          </a:p>
        </p:txBody>
      </p:sp>
      <p:sp>
        <p:nvSpPr>
          <p:cNvPr id="11" name="Ylänuoli 12">
            <a:extLst>
              <a:ext uri="{FF2B5EF4-FFF2-40B4-BE49-F238E27FC236}">
                <a16:creationId xmlns:a16="http://schemas.microsoft.com/office/drawing/2014/main" id="{A2DD1160-17B3-42B7-B992-1BF0D24285CC}"/>
              </a:ext>
            </a:extLst>
          </p:cNvPr>
          <p:cNvSpPr/>
          <p:nvPr/>
        </p:nvSpPr>
        <p:spPr>
          <a:xfrm>
            <a:off x="8163178" y="4455175"/>
            <a:ext cx="244368" cy="3985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/>
          </a:p>
        </p:txBody>
      </p:sp>
      <p:sp>
        <p:nvSpPr>
          <p:cNvPr id="12" name="Ylänuoli 13">
            <a:extLst>
              <a:ext uri="{FF2B5EF4-FFF2-40B4-BE49-F238E27FC236}">
                <a16:creationId xmlns:a16="http://schemas.microsoft.com/office/drawing/2014/main" id="{66C3BC25-E997-4E1F-A607-A10FB9D4F6D9}"/>
              </a:ext>
            </a:extLst>
          </p:cNvPr>
          <p:cNvSpPr/>
          <p:nvPr/>
        </p:nvSpPr>
        <p:spPr>
          <a:xfrm rot="20154668">
            <a:off x="9627421" y="4380360"/>
            <a:ext cx="279850" cy="5195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/>
          </a:p>
        </p:txBody>
      </p:sp>
    </p:spTree>
    <p:extLst>
      <p:ext uri="{BB962C8B-B14F-4D97-AF65-F5344CB8AC3E}">
        <p14:creationId xmlns:p14="http://schemas.microsoft.com/office/powerpoint/2010/main" val="317821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  <p:bldP spid="6" grpId="0"/>
      <p:bldP spid="7" grpId="0" build="allAtOnce"/>
      <p:bldP spid="8" grpId="0" build="allAtOnce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62546A-DE9D-48CC-A230-0B41DAF7F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Korkoa korolle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73CDE2-5878-4A46-8EAB-A1063A53F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Säästämisessä ja sijoittamisessa aika on tärkein elementti, koska säästöt kasvavat korkoa korolle.</a:t>
            </a:r>
          </a:p>
          <a:p>
            <a:r>
              <a:rPr lang="fi-FI" dirty="0"/>
              <a:t>Väitetään, että Einstein kutsui tätä maailman kahdeksanneksi ihmeeksi. </a:t>
            </a:r>
          </a:p>
          <a:p>
            <a:r>
              <a:rPr lang="fi-FI" dirty="0"/>
              <a:t>Mitä aikaisemmin sijoittamisen aloittaa, sitä suurempi vaikutus korkoa korolle –efektillä on.</a:t>
            </a:r>
          </a:p>
          <a:p>
            <a:r>
              <a:rPr lang="fi-FI" dirty="0"/>
              <a:t>Netistä löytyy korkoa korolle laskureita, joilla korkoa korolle –efektiä voi laskea</a:t>
            </a:r>
          </a:p>
        </p:txBody>
      </p:sp>
    </p:spTree>
    <p:extLst>
      <p:ext uri="{BB962C8B-B14F-4D97-AF65-F5344CB8AC3E}">
        <p14:creationId xmlns:p14="http://schemas.microsoft.com/office/powerpoint/2010/main" val="2863433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8B152F-D82D-89E3-0837-865D0D178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YLE:n</a:t>
            </a:r>
            <a:r>
              <a:rPr lang="fi-FI" dirty="0"/>
              <a:t> sijoituslaskuri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854CA0-B622-280C-5B57-6D13AB90D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hlinkClick r:id="rId2"/>
              </a:rPr>
              <a:t>https://yle.fi/uutiset/3-10434328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8F048CB3-90FF-A2C0-1418-60B1396D0F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850" y="1524000"/>
            <a:ext cx="493395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61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168</Words>
  <Application>Microsoft Office PowerPoint</Application>
  <PresentationFormat>Laajakuva</PresentationFormat>
  <Paragraphs>26</Paragraphs>
  <Slides>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TAT:n sijoittajakoulu</vt:lpstr>
      <vt:lpstr>Aikataulu</vt:lpstr>
      <vt:lpstr>Suoritus</vt:lpstr>
      <vt:lpstr>Sijoittajakoulu #1 </vt:lpstr>
      <vt:lpstr>Miksi ihmiset sijoittavat? </vt:lpstr>
      <vt:lpstr>Korkoa korolle </vt:lpstr>
      <vt:lpstr>YLE:n sijoituslaskuri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TAT:n sijoittajakoulu</dc:title>
  <dc:creator>Aino Kurtti</dc:creator>
  <cp:lastModifiedBy>Aino Kurtti</cp:lastModifiedBy>
  <cp:revision>1</cp:revision>
  <dcterms:created xsi:type="dcterms:W3CDTF">2022-10-31T11:33:46Z</dcterms:created>
  <dcterms:modified xsi:type="dcterms:W3CDTF">2022-10-31T11:49:52Z</dcterms:modified>
</cp:coreProperties>
</file>