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322" r:id="rId14"/>
    <p:sldId id="280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88" r:id="rId24"/>
    <p:sldId id="282" r:id="rId25"/>
    <p:sldId id="277" r:id="rId26"/>
    <p:sldId id="283" r:id="rId27"/>
    <p:sldId id="284" r:id="rId28"/>
    <p:sldId id="321" r:id="rId29"/>
    <p:sldId id="285" r:id="rId30"/>
    <p:sldId id="278" r:id="rId31"/>
    <p:sldId id="286" r:id="rId32"/>
    <p:sldId id="287" r:id="rId33"/>
    <p:sldId id="289" r:id="rId34"/>
    <p:sldId id="290" r:id="rId35"/>
    <p:sldId id="298" r:id="rId36"/>
    <p:sldId id="295" r:id="rId37"/>
    <p:sldId id="296" r:id="rId38"/>
    <p:sldId id="319" r:id="rId39"/>
    <p:sldId id="297" r:id="rId40"/>
    <p:sldId id="320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5" r:id="rId57"/>
    <p:sldId id="291" r:id="rId58"/>
    <p:sldId id="293" r:id="rId59"/>
    <p:sldId id="294" r:id="rId60"/>
    <p:sldId id="316" r:id="rId61"/>
    <p:sldId id="317" r:id="rId62"/>
    <p:sldId id="318" r:id="rId63"/>
    <p:sldId id="257" r:id="rId6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C9E93F-08D8-4AEE-94CC-23AFB7ED7AEA}" v="508" dt="2020-08-24T14:06:44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via Anni" userId="10032000d66c62be" providerId="None" clId="Web-{BEC9E93F-08D8-4AEE-94CC-23AFB7ED7AEA}"/>
    <pc:docChg chg="addSld modSld">
      <pc:chgData name="Havia Anni" userId="10032000d66c62be" providerId="None" clId="Web-{BEC9E93F-08D8-4AEE-94CC-23AFB7ED7AEA}" dt="2020-08-24T14:06:41.875" v="505" actId="20577"/>
      <pc:docMkLst>
        <pc:docMk/>
      </pc:docMkLst>
      <pc:sldChg chg="modSp new">
        <pc:chgData name="Havia Anni" userId="10032000d66c62be" providerId="None" clId="Web-{BEC9E93F-08D8-4AEE-94CC-23AFB7ED7AEA}" dt="2020-08-24T14:06:41.875" v="504" actId="20577"/>
        <pc:sldMkLst>
          <pc:docMk/>
          <pc:sldMk cId="1611023207" sldId="322"/>
        </pc:sldMkLst>
        <pc:spChg chg="mod">
          <ac:chgData name="Havia Anni" userId="10032000d66c62be" providerId="None" clId="Web-{BEC9E93F-08D8-4AEE-94CC-23AFB7ED7AEA}" dt="2020-08-24T14:01:04.510" v="7" actId="20577"/>
          <ac:spMkLst>
            <pc:docMk/>
            <pc:sldMk cId="1611023207" sldId="322"/>
            <ac:spMk id="2" creationId="{1A15C10A-5E37-45B8-976E-9206B0ECC441}"/>
          </ac:spMkLst>
        </pc:spChg>
        <pc:spChg chg="mod">
          <ac:chgData name="Havia Anni" userId="10032000d66c62be" providerId="None" clId="Web-{BEC9E93F-08D8-4AEE-94CC-23AFB7ED7AEA}" dt="2020-08-24T14:06:41.875" v="504" actId="20577"/>
          <ac:spMkLst>
            <pc:docMk/>
            <pc:sldMk cId="1611023207" sldId="322"/>
            <ac:spMk id="3" creationId="{6F9BB5B5-BF52-408D-A2F1-CBEA7CCB4A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pori/ops-2016/oppimisen-arviointi/oi3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Hyvän osaamisen tavoitteet / kriteerit </a:t>
            </a:r>
            <a:br>
              <a:rPr lang="fi-FI" dirty="0"/>
            </a:br>
            <a:r>
              <a:rPr lang="fi-FI" dirty="0"/>
              <a:t>1.-2. lk.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34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Matematiikka 2. lk.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400" dirty="0"/>
              <a:t>Osaan laskea luvuilla 0-100 yhteen- ja vähennyslaskuja.</a:t>
            </a:r>
          </a:p>
          <a:p>
            <a:r>
              <a:rPr lang="fi-FI" sz="2400" dirty="0"/>
              <a:t>Osaan ratkaista sanallisia tehtäviä.</a:t>
            </a:r>
          </a:p>
          <a:p>
            <a:r>
              <a:rPr lang="fi-FI" sz="2400" dirty="0"/>
              <a:t>Ymmärrän yhteen- ja vähennyslaskun yhteyden, ja osaan käyttää sitä päässälaskuissa.</a:t>
            </a:r>
          </a:p>
          <a:p>
            <a:r>
              <a:rPr lang="fi-FI" sz="2400" dirty="0"/>
              <a:t>Osaan kertotaulut 2-5 ja 10 sujuvasti.</a:t>
            </a:r>
          </a:p>
          <a:p>
            <a:r>
              <a:rPr lang="fi-FI" sz="2400" dirty="0"/>
              <a:t>Hajotan luvut ykkösiksi ja kymmeniksi.</a:t>
            </a:r>
          </a:p>
          <a:p>
            <a:r>
              <a:rPr lang="fi-FI" sz="2400" dirty="0"/>
              <a:t>Tunnistan tutut tasokuviot.</a:t>
            </a:r>
          </a:p>
          <a:p>
            <a:r>
              <a:rPr lang="fi-FI" sz="2400" dirty="0"/>
              <a:t>Mittaan, vertaan ja arvioin pituutta, massaa ja tilavuutta.</a:t>
            </a:r>
          </a:p>
        </p:txBody>
      </p:sp>
    </p:spTree>
    <p:extLst>
      <p:ext uri="{BB962C8B-B14F-4D97-AF65-F5344CB8AC3E}">
        <p14:creationId xmlns:p14="http://schemas.microsoft.com/office/powerpoint/2010/main" val="4073192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Ympäristöoppi 1.-2. </a:t>
            </a:r>
            <a:r>
              <a:rPr lang="fi-FI" b="1" dirty="0" err="1"/>
              <a:t>Ik</a:t>
            </a:r>
            <a:r>
              <a:rPr lang="fi-FI" b="1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Olen kiinnostunut ympäristöstäni.</a:t>
            </a:r>
          </a:p>
          <a:p>
            <a:r>
              <a:rPr lang="fi-FI" sz="2400" dirty="0"/>
              <a:t>Osaan toimia annettujen ohjeiden mukaan.</a:t>
            </a:r>
          </a:p>
          <a:p>
            <a:r>
              <a:rPr lang="fi-FI" sz="2400" dirty="0"/>
              <a:t>Osaan toimia turvallisesti.</a:t>
            </a:r>
          </a:p>
          <a:p>
            <a:r>
              <a:rPr lang="fi-FI" sz="2400" dirty="0"/>
              <a:t>Osaan luokitella monipuolisesti ympäristön asioita (lintuja, kaloja, viljakasveja, hedelmiä, sääntöjä, hyviä tapoja </a:t>
            </a:r>
            <a:r>
              <a:rPr lang="fi-FI" sz="2400" dirty="0" err="1"/>
              <a:t>jne</a:t>
            </a:r>
            <a:r>
              <a:rPr lang="fi-FI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5456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Uskonto 1.-2. </a:t>
            </a:r>
            <a:r>
              <a:rPr lang="fi-FI" b="1" dirty="0" err="1"/>
              <a:t>Ik</a:t>
            </a:r>
            <a:r>
              <a:rPr lang="fi-FI" b="1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Tunnistan toisten tunteita.</a:t>
            </a:r>
          </a:p>
          <a:p>
            <a:r>
              <a:rPr lang="fi-FI" sz="2400" dirty="0"/>
              <a:t>Osallistun koko luokan yhteiseen keskusteluun.</a:t>
            </a:r>
          </a:p>
          <a:p>
            <a:r>
              <a:rPr lang="fi-FI" sz="2400" dirty="0"/>
              <a:t>Tuon esille havaintoja ihmisten erilaisuudesta ja samanlaisuudesta.</a:t>
            </a:r>
          </a:p>
          <a:p>
            <a:r>
              <a:rPr lang="fi-FI" sz="2400" dirty="0"/>
              <a:t>Kerron omin sanoin joitakin opiskellun uskonnon kertomuksia.</a:t>
            </a:r>
          </a:p>
          <a:p>
            <a:r>
              <a:rPr lang="fi-FI" sz="2400" dirty="0"/>
              <a:t>Osaan kertoa opiskeltavan uskonnon juhlista ja tavoista.</a:t>
            </a:r>
          </a:p>
        </p:txBody>
      </p:sp>
    </p:spTree>
    <p:extLst>
      <p:ext uri="{BB962C8B-B14F-4D97-AF65-F5344CB8AC3E}">
        <p14:creationId xmlns:p14="http://schemas.microsoft.com/office/powerpoint/2010/main" val="3770313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C10A-5E37-45B8-976E-9206B0ECC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Englanti</a:t>
            </a:r>
            <a:r>
              <a:rPr lang="en-US" dirty="0"/>
              <a:t> 1. </a:t>
            </a:r>
            <a:r>
              <a:rPr lang="en-US" dirty="0" err="1"/>
              <a:t>lk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B5B5-BF52-408D-A2F1-CBEA7CCB4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Oppii</a:t>
            </a:r>
            <a:r>
              <a:rPr lang="en-US" dirty="0"/>
              <a:t> </a:t>
            </a:r>
            <a:r>
              <a:rPr lang="en-US" dirty="0" err="1"/>
              <a:t>ymmärtämään</a:t>
            </a:r>
            <a:r>
              <a:rPr lang="en-US" dirty="0"/>
              <a:t> </a:t>
            </a:r>
            <a:r>
              <a:rPr lang="en-US" dirty="0" err="1"/>
              <a:t>muutamia</a:t>
            </a:r>
            <a:r>
              <a:rPr lang="en-US" dirty="0"/>
              <a:t> </a:t>
            </a:r>
            <a:r>
              <a:rPr lang="en-US" dirty="0" err="1"/>
              <a:t>kuulemiaan</a:t>
            </a:r>
            <a:r>
              <a:rPr lang="en-US" dirty="0"/>
              <a:t> ja </a:t>
            </a:r>
            <a:r>
              <a:rPr lang="en-US" dirty="0" err="1"/>
              <a:t>näkemiään</a:t>
            </a:r>
            <a:r>
              <a:rPr lang="en-US" dirty="0"/>
              <a:t> </a:t>
            </a:r>
            <a:r>
              <a:rPr lang="en-US" dirty="0" err="1"/>
              <a:t>sanoja</a:t>
            </a:r>
            <a:r>
              <a:rPr lang="en-US" dirty="0"/>
              <a:t> ja </a:t>
            </a:r>
            <a:r>
              <a:rPr lang="en-US" dirty="0" err="1"/>
              <a:t>ilmauksia</a:t>
            </a:r>
            <a:endParaRPr lang="en-US" dirty="0"/>
          </a:p>
          <a:p>
            <a:r>
              <a:rPr lang="en-US" dirty="0" err="1"/>
              <a:t>Oppii</a:t>
            </a:r>
            <a:r>
              <a:rPr lang="en-US" dirty="0"/>
              <a:t> </a:t>
            </a:r>
            <a:r>
              <a:rPr lang="en-US" dirty="0" err="1"/>
              <a:t>käyttämään</a:t>
            </a:r>
            <a:r>
              <a:rPr lang="en-US" dirty="0"/>
              <a:t> </a:t>
            </a:r>
            <a:r>
              <a:rPr lang="en-US" dirty="0" err="1"/>
              <a:t>tavallisimpia</a:t>
            </a:r>
            <a:r>
              <a:rPr lang="en-US" dirty="0"/>
              <a:t> </a:t>
            </a:r>
            <a:r>
              <a:rPr lang="en-US" dirty="0" err="1"/>
              <a:t>sanoja</a:t>
            </a:r>
            <a:r>
              <a:rPr lang="en-US" dirty="0"/>
              <a:t> ja </a:t>
            </a:r>
            <a:r>
              <a:rPr lang="en-US" dirty="0" err="1"/>
              <a:t>ilmauksia</a:t>
            </a:r>
            <a:r>
              <a:rPr lang="en-US" dirty="0"/>
              <a:t> </a:t>
            </a:r>
            <a:r>
              <a:rPr lang="en-US" dirty="0" err="1"/>
              <a:t>puheessa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ääntämään</a:t>
            </a:r>
            <a:r>
              <a:rPr lang="en-US" dirty="0"/>
              <a:t> </a:t>
            </a:r>
            <a:r>
              <a:rPr lang="en-US" dirty="0" err="1"/>
              <a:t>niitä</a:t>
            </a:r>
            <a:r>
              <a:rPr lang="en-US" dirty="0"/>
              <a:t> </a:t>
            </a:r>
            <a:r>
              <a:rPr lang="en-US" dirty="0" err="1"/>
              <a:t>ymmärrettävästi</a:t>
            </a:r>
          </a:p>
          <a:p>
            <a:r>
              <a:rPr lang="en-US" dirty="0" err="1"/>
              <a:t>Oppii</a:t>
            </a:r>
            <a:r>
              <a:rPr lang="en-US" dirty="0"/>
              <a:t> </a:t>
            </a:r>
            <a:r>
              <a:rPr lang="en-US" dirty="0" err="1"/>
              <a:t>käyttämään</a:t>
            </a:r>
            <a:r>
              <a:rPr lang="en-US" dirty="0"/>
              <a:t> </a:t>
            </a:r>
            <a:r>
              <a:rPr lang="en-US" dirty="0" err="1"/>
              <a:t>joitakin</a:t>
            </a:r>
            <a:r>
              <a:rPr lang="en-US" dirty="0"/>
              <a:t> </a:t>
            </a:r>
            <a:r>
              <a:rPr lang="en-US" dirty="0" err="1"/>
              <a:t>kielelle</a:t>
            </a:r>
            <a:r>
              <a:rPr lang="en-US" dirty="0"/>
              <a:t> </a:t>
            </a:r>
            <a:r>
              <a:rPr lang="en-US" dirty="0" err="1"/>
              <a:t>tyypillisiä</a:t>
            </a:r>
            <a:r>
              <a:rPr lang="en-US" dirty="0"/>
              <a:t> </a:t>
            </a:r>
            <a:r>
              <a:rPr lang="en-US" dirty="0" err="1"/>
              <a:t>kohteliaisuuden</a:t>
            </a:r>
            <a:r>
              <a:rPr lang="en-US" dirty="0"/>
              <a:t> </a:t>
            </a:r>
            <a:r>
              <a:rPr lang="en-US" dirty="0" err="1"/>
              <a:t>ilmauksia</a:t>
            </a:r>
          </a:p>
          <a:p>
            <a:r>
              <a:rPr lang="en-US" dirty="0" err="1"/>
              <a:t>Osallistuu</a:t>
            </a:r>
            <a:r>
              <a:rPr lang="en-US" dirty="0"/>
              <a:t> </a:t>
            </a:r>
            <a:r>
              <a:rPr lang="en-US" dirty="0" err="1"/>
              <a:t>mielellään</a:t>
            </a:r>
            <a:r>
              <a:rPr lang="en-US" dirty="0"/>
              <a:t> </a:t>
            </a:r>
            <a:r>
              <a:rPr lang="en-US" dirty="0" err="1"/>
              <a:t>leikin</a:t>
            </a:r>
            <a:r>
              <a:rPr lang="en-US" dirty="0"/>
              <a:t>- ja </a:t>
            </a:r>
            <a:r>
              <a:rPr lang="en-US" dirty="0" err="1"/>
              <a:t>pelinomaisiin</a:t>
            </a:r>
            <a:r>
              <a:rPr lang="en-US" dirty="0"/>
              <a:t> </a:t>
            </a:r>
            <a:r>
              <a:rPr lang="en-US" dirty="0" err="1"/>
              <a:t>tehtäviin</a:t>
            </a:r>
            <a:r>
              <a:rPr lang="en-US" dirty="0"/>
              <a:t> ja </a:t>
            </a:r>
            <a:r>
              <a:rPr lang="en-US" dirty="0" err="1"/>
              <a:t>harjoituksiin</a:t>
            </a:r>
            <a:endParaRPr lang="en-US" dirty="0"/>
          </a:p>
          <a:p>
            <a:r>
              <a:rPr lang="en-US" dirty="0" err="1"/>
              <a:t>Harjoittelee</a:t>
            </a:r>
            <a:r>
              <a:rPr lang="en-US" dirty="0"/>
              <a:t> </a:t>
            </a:r>
            <a:r>
              <a:rPr lang="en-US" dirty="0" err="1"/>
              <a:t>erilaisia</a:t>
            </a:r>
            <a:r>
              <a:rPr lang="en-US" dirty="0"/>
              <a:t> </a:t>
            </a:r>
            <a:r>
              <a:rPr lang="en-US" dirty="0" err="1"/>
              <a:t>kielenopiskelutapoja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23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Englanti 2. lk.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5069160"/>
          </a:xfrm>
        </p:spPr>
        <p:txBody>
          <a:bodyPr>
            <a:normAutofit/>
          </a:bodyPr>
          <a:lstStyle/>
          <a:p>
            <a:r>
              <a:rPr lang="fi-FI" sz="2400" dirty="0"/>
              <a:t>Ymmärtää pääpiirteissään lukemansa ja kuulemansa lauseet / tekstit tutuista ja harjoitelluista asioista.</a:t>
            </a:r>
          </a:p>
          <a:p>
            <a:r>
              <a:rPr lang="fi-FI" sz="2400" dirty="0"/>
              <a:t>Osallistuu mielellään puhe‐, kirjoitus‐ ja lukemisharjoituksiin.</a:t>
            </a:r>
          </a:p>
          <a:p>
            <a:r>
              <a:rPr lang="fi-FI" sz="2400" dirty="0"/>
              <a:t>Osaa nimetä ja kuvailla ympäristöä tutulla sanastolla ja ilmauksilla.</a:t>
            </a:r>
          </a:p>
          <a:p>
            <a:r>
              <a:rPr lang="fi-FI" sz="2400" dirty="0"/>
              <a:t>Sisältöjä mm.: itsensä esitteleminen, numerot 1-10, värejä, harrastuksia, vaate- ja ruokasanoja </a:t>
            </a:r>
          </a:p>
        </p:txBody>
      </p:sp>
    </p:spTree>
    <p:extLst>
      <p:ext uri="{BB962C8B-B14F-4D97-AF65-F5344CB8AC3E}">
        <p14:creationId xmlns:p14="http://schemas.microsoft.com/office/powerpoint/2010/main" val="1080233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Musiikki 1. </a:t>
            </a:r>
            <a:r>
              <a:rPr lang="fi-FI" b="1" dirty="0" err="1"/>
              <a:t>Ik</a:t>
            </a:r>
            <a:r>
              <a:rPr lang="fi-FI" b="1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Osallistun lauluun ja soittoon ryhmän jäsenenä.</a:t>
            </a:r>
          </a:p>
          <a:p>
            <a:r>
              <a:rPr lang="fi-FI" sz="2400" dirty="0"/>
              <a:t>Osaan nimetä yksinkertaisia musiikkiasioita (soittimia, rytmejä, duuri, molli </a:t>
            </a:r>
            <a:r>
              <a:rPr lang="fi-FI" sz="2400" dirty="0" err="1"/>
              <a:t>yms</a:t>
            </a:r>
            <a:r>
              <a:rPr lang="fi-FI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5294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Musiikki 2. </a:t>
            </a:r>
            <a:r>
              <a:rPr lang="fi-FI" b="1" dirty="0" err="1"/>
              <a:t>Ik</a:t>
            </a:r>
            <a:r>
              <a:rPr lang="fi-FI" b="1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Huolehdin yhteismusisoinnissa omasta osuudestani keskittyneesti.</a:t>
            </a:r>
          </a:p>
          <a:p>
            <a:r>
              <a:rPr lang="fi-FI" sz="2400" dirty="0"/>
              <a:t>Osaan ottaa musisoinnissa huomioon opittuja musiikkiasioita.</a:t>
            </a:r>
          </a:p>
          <a:p>
            <a:r>
              <a:rPr lang="fi-FI" sz="2400" dirty="0"/>
              <a:t>Tuon esille ideoitani.</a:t>
            </a:r>
          </a:p>
        </p:txBody>
      </p:sp>
    </p:spTree>
    <p:extLst>
      <p:ext uri="{BB962C8B-B14F-4D97-AF65-F5344CB8AC3E}">
        <p14:creationId xmlns:p14="http://schemas.microsoft.com/office/powerpoint/2010/main" val="2066696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Kuvataide 1. </a:t>
            </a:r>
            <a:r>
              <a:rPr lang="fi-FI" b="1" dirty="0" err="1"/>
              <a:t>Ik</a:t>
            </a:r>
            <a:r>
              <a:rPr lang="fi-FI" b="1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Osaan katsoa kuvaa niin, että huomaan, mitä kuva kertoo.</a:t>
            </a:r>
          </a:p>
          <a:p>
            <a:r>
              <a:rPr lang="fi-FI" sz="2400" dirty="0"/>
              <a:t>Teen yleensä työni loppuun.</a:t>
            </a:r>
          </a:p>
          <a:p>
            <a:r>
              <a:rPr lang="fi-FI" sz="2400" dirty="0"/>
              <a:t>Toimin ohjeiden mukaan.</a:t>
            </a:r>
          </a:p>
        </p:txBody>
      </p:sp>
    </p:spTree>
    <p:extLst>
      <p:ext uri="{BB962C8B-B14F-4D97-AF65-F5344CB8AC3E}">
        <p14:creationId xmlns:p14="http://schemas.microsoft.com/office/powerpoint/2010/main" val="2108658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Kuvataide 2. </a:t>
            </a:r>
            <a:r>
              <a:rPr lang="fi-FI" b="1" dirty="0" err="1"/>
              <a:t>Ik</a:t>
            </a:r>
            <a:r>
              <a:rPr lang="fi-FI" b="1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Osaan kertoa kuvista.</a:t>
            </a:r>
          </a:p>
          <a:p>
            <a:r>
              <a:rPr lang="fi-FI" sz="2400" dirty="0"/>
              <a:t>Suunnittelen ja viimeistelen työni ohjeen mukaan.</a:t>
            </a:r>
          </a:p>
          <a:p>
            <a:r>
              <a:rPr lang="fi-FI" sz="2400" dirty="0"/>
              <a:t>Suunnittelen ja viimeistelen työni myös omatoimisesti.</a:t>
            </a:r>
          </a:p>
        </p:txBody>
      </p:sp>
    </p:spTree>
    <p:extLst>
      <p:ext uri="{BB962C8B-B14F-4D97-AF65-F5344CB8AC3E}">
        <p14:creationId xmlns:p14="http://schemas.microsoft.com/office/powerpoint/2010/main" val="3225713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Käsityö 1.- 2. </a:t>
            </a:r>
            <a:r>
              <a:rPr lang="fi-FI" b="1" dirty="0" err="1"/>
              <a:t>Ik</a:t>
            </a:r>
            <a:r>
              <a:rPr lang="fi-FI" b="1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Osaan muovailla ja rakentaa suunnitelman ohjeen mukaan.</a:t>
            </a:r>
          </a:p>
          <a:p>
            <a:r>
              <a:rPr lang="fi-FI" sz="2400" dirty="0"/>
              <a:t>Kokeilen aktiivisesti erilaisia materiaaleja, välineitä ja tekniikoita.</a:t>
            </a:r>
          </a:p>
          <a:p>
            <a:r>
              <a:rPr lang="fi-FI" sz="2400" dirty="0"/>
              <a:t>Työskentelen turvallisuusohjeita noudattaen.</a:t>
            </a:r>
          </a:p>
          <a:p>
            <a:r>
              <a:rPr lang="fi-FI" sz="2400" dirty="0"/>
              <a:t>Arvioin omaa työtäni ja kannustan ja autan toisiakin.</a:t>
            </a:r>
          </a:p>
        </p:txBody>
      </p:sp>
    </p:spTree>
    <p:extLst>
      <p:ext uri="{BB962C8B-B14F-4D97-AF65-F5344CB8AC3E}">
        <p14:creationId xmlns:p14="http://schemas.microsoft.com/office/powerpoint/2010/main" val="27864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Käyttäytyminen 1.-2. lk.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Osaan työskennellä luokkatoverieni kanssa.</a:t>
            </a:r>
          </a:p>
          <a:p>
            <a:r>
              <a:rPr lang="fi-FI" sz="2400" dirty="0"/>
              <a:t>Palautan käyttämäni tarvikkeet omatoimisesti paikoilleen.</a:t>
            </a:r>
          </a:p>
          <a:p>
            <a:r>
              <a:rPr lang="fi-FI" sz="2400" dirty="0"/>
              <a:t>Noudatan koulun sääntöjä.</a:t>
            </a:r>
          </a:p>
          <a:p>
            <a:r>
              <a:rPr lang="fi-FI" sz="2400" dirty="0"/>
              <a:t>Osaan hyviä käytöstapoja.</a:t>
            </a:r>
          </a:p>
          <a:p>
            <a:r>
              <a:rPr lang="fi-FI" sz="2400" dirty="0"/>
              <a:t>Olen täsmällinen.</a:t>
            </a:r>
          </a:p>
        </p:txBody>
      </p:sp>
    </p:spTree>
    <p:extLst>
      <p:ext uri="{BB962C8B-B14F-4D97-AF65-F5344CB8AC3E}">
        <p14:creationId xmlns:p14="http://schemas.microsoft.com/office/powerpoint/2010/main" val="3208962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Liikunta 1. </a:t>
            </a:r>
            <a:r>
              <a:rPr lang="fi-FI" b="1" dirty="0" err="1"/>
              <a:t>Ik</a:t>
            </a:r>
            <a:r>
              <a:rPr lang="fi-FI" b="1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Perustaidot juoksemisessa, hyppäämisessä, kiipeämisessä, tasapainoilussa, heittämisessä, kiinniottamisessa, potkaisemisessa </a:t>
            </a:r>
            <a:r>
              <a:rPr lang="fi-FI" sz="2400" dirty="0" err="1"/>
              <a:t>jne</a:t>
            </a:r>
            <a:r>
              <a:rPr lang="fi-FI" sz="2400" dirty="0"/>
              <a:t> ovat hyvät.</a:t>
            </a:r>
          </a:p>
          <a:p>
            <a:r>
              <a:rPr lang="fi-FI" sz="2400" dirty="0"/>
              <a:t>Osallistun tuttuihin ja uusiin liikuntatehtäviin.</a:t>
            </a:r>
          </a:p>
          <a:p>
            <a:r>
              <a:rPr lang="fi-FI" sz="2400" dirty="0"/>
              <a:t>Noudatan sääntöjä.</a:t>
            </a:r>
          </a:p>
          <a:p>
            <a:r>
              <a:rPr lang="fi-FI" sz="2400" dirty="0"/>
              <a:t>Käyttäydyn asiallisesti sekä voiton että häviön jälkeen.</a:t>
            </a:r>
          </a:p>
        </p:txBody>
      </p:sp>
    </p:spTree>
    <p:extLst>
      <p:ext uri="{BB962C8B-B14F-4D97-AF65-F5344CB8AC3E}">
        <p14:creationId xmlns:p14="http://schemas.microsoft.com/office/powerpoint/2010/main" val="3779274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Liikunta 2. </a:t>
            </a:r>
            <a:r>
              <a:rPr lang="fi-FI" b="1" dirty="0" err="1"/>
              <a:t>Ik</a:t>
            </a:r>
            <a:r>
              <a:rPr lang="fi-FI" b="1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Perustaidot juoksemisessa, hyppäämisessä, tasapainoilussa, heittämisessä, kiinniottamisessa, potkaisemisessa, mailan käsittelyssä </a:t>
            </a:r>
            <a:r>
              <a:rPr lang="fi-FI" sz="2400" dirty="0" err="1"/>
              <a:t>jne</a:t>
            </a:r>
            <a:r>
              <a:rPr lang="fi-FI" sz="2400" dirty="0"/>
              <a:t> ovat hyvät.</a:t>
            </a:r>
          </a:p>
          <a:p>
            <a:r>
              <a:rPr lang="fi-FI" sz="2400" dirty="0"/>
              <a:t>Osaan uida 10m ja x-kellunnan.</a:t>
            </a:r>
          </a:p>
          <a:p>
            <a:r>
              <a:rPr lang="fi-FI" sz="2400" dirty="0"/>
              <a:t>Käyttäydyn asiallisesti voiton ja häviön jälkeen, ja tuen siinä toisiakin.</a:t>
            </a:r>
          </a:p>
        </p:txBody>
      </p:sp>
    </p:spTree>
    <p:extLst>
      <p:ext uri="{BB962C8B-B14F-4D97-AF65-F5344CB8AC3E}">
        <p14:creationId xmlns:p14="http://schemas.microsoft.com/office/powerpoint/2010/main" val="3839587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Hyvän osaamisen tavoitteet / kriteerit </a:t>
            </a:r>
            <a:br>
              <a:rPr lang="fi-FI" dirty="0"/>
            </a:br>
            <a:r>
              <a:rPr lang="fi-FI" dirty="0"/>
              <a:t>3.-4. lk.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619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Englanti 3. lk.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69160"/>
          </a:xfrm>
        </p:spPr>
        <p:txBody>
          <a:bodyPr>
            <a:noAutofit/>
          </a:bodyPr>
          <a:lstStyle/>
          <a:p>
            <a:r>
              <a:rPr lang="fi-FI" sz="2400" dirty="0"/>
              <a:t>Ymmärtää pääpiirteissään suomen ja englannin kielen aseman maailman muiden kielten joukossa. Osaa nimetä joitakin alueita, joissa englanti on valtakieli.</a:t>
            </a:r>
          </a:p>
          <a:p>
            <a:r>
              <a:rPr lang="fi-FI" sz="2400" dirty="0"/>
              <a:t>Ottaa vastuuta opiskelustaan ja harjaannuttaa aktiivisesti kielitaitoaan sekä oppimistaitojaan.</a:t>
            </a:r>
          </a:p>
          <a:p>
            <a:r>
              <a:rPr lang="fi-FI" sz="2400" dirty="0"/>
              <a:t>Harjoittelee vuorovaikutusta erilaisissa tilanteissa.</a:t>
            </a:r>
          </a:p>
          <a:p>
            <a:r>
              <a:rPr lang="fi-FI" sz="2400" dirty="0"/>
              <a:t>Ymmärtää lyhyitä suullisia ja kirjallisia viestejä erilaisista aiheista, mikäli sanasto on tuttu.</a:t>
            </a:r>
          </a:p>
          <a:p>
            <a:r>
              <a:rPr lang="fi-FI" sz="2400" dirty="0"/>
              <a:t>Pystyy tuottamaan lyhyitä, muutaman lauseen tekstejä tutuista aiheista.</a:t>
            </a:r>
          </a:p>
          <a:p>
            <a:r>
              <a:rPr lang="fi-FI" sz="2400" dirty="0"/>
              <a:t>Sisältöjä mm. värit, harrastukset, lukusanat 0-20, olla-verbi, yksikkö ja monikko, viikonpäivät</a:t>
            </a:r>
          </a:p>
        </p:txBody>
      </p:sp>
    </p:spTree>
    <p:extLst>
      <p:ext uri="{BB962C8B-B14F-4D97-AF65-F5344CB8AC3E}">
        <p14:creationId xmlns:p14="http://schemas.microsoft.com/office/powerpoint/2010/main" val="3007179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Englanti 4. lk.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686800" cy="5141168"/>
          </a:xfrm>
        </p:spPr>
        <p:txBody>
          <a:bodyPr>
            <a:normAutofit/>
          </a:bodyPr>
          <a:lstStyle/>
          <a:p>
            <a:r>
              <a:rPr lang="fi-FI" sz="2400" dirty="0"/>
              <a:t>Osaa verrata suomen kieltä englannin kieleen</a:t>
            </a:r>
          </a:p>
          <a:p>
            <a:r>
              <a:rPr lang="fi-FI" sz="2400" dirty="0"/>
              <a:t>Havaitsee omassa elämässään tilanteet, joissa englantia käytetään</a:t>
            </a:r>
          </a:p>
          <a:p>
            <a:r>
              <a:rPr lang="fi-FI" sz="2400" dirty="0"/>
              <a:t>Työskentelytaidot: osaa työskennellä ohjatusti parin kanssa, huolehtii pääsääntöisesti läksyistä ja tavaroista, pystyy arvioimaan osaamistaan</a:t>
            </a:r>
          </a:p>
          <a:p>
            <a:r>
              <a:rPr lang="fi-FI" sz="2400" dirty="0"/>
              <a:t>Ääntää lyhyet sanat tunnistettavasti ja sujuvasti</a:t>
            </a:r>
          </a:p>
          <a:p>
            <a:r>
              <a:rPr lang="fi-FI" sz="2400" dirty="0"/>
              <a:t>Osaa kertoa lyhyesti omaan elämäänsä liittyvistä asioista (esim. perhe, koulu, ruoka)</a:t>
            </a:r>
          </a:p>
          <a:p>
            <a:r>
              <a:rPr lang="fi-FI" sz="2400" dirty="0"/>
              <a:t>Kielioppi: olla‐ ja omistaa‐verbit, yksikkö ja monikko, adjektiivien vertailu, yleis- ja kestopreesens</a:t>
            </a:r>
          </a:p>
          <a:p>
            <a:endParaRPr 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789998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Uskonto 3.-4. </a:t>
            </a:r>
            <a:r>
              <a:rPr lang="fi-FI" b="1" dirty="0" err="1"/>
              <a:t>Ik</a:t>
            </a:r>
            <a:r>
              <a:rPr lang="fi-FI" b="1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7876"/>
          </a:xfrm>
        </p:spPr>
        <p:txBody>
          <a:bodyPr>
            <a:noAutofit/>
          </a:bodyPr>
          <a:lstStyle/>
          <a:p>
            <a:r>
              <a:rPr lang="fi-FI" sz="2400" dirty="0"/>
              <a:t>Osaan kertoa, keskustella ja kirjoittaa opetetuista Uuden Testamentin sisällöistä.</a:t>
            </a:r>
          </a:p>
          <a:p>
            <a:r>
              <a:rPr lang="fi-FI" sz="2400" dirty="0"/>
              <a:t>Osaan luetella opetettavasta uskontotiedosta uskontojen erityispiirteitä.</a:t>
            </a:r>
          </a:p>
          <a:p>
            <a:r>
              <a:rPr lang="fi-FI" sz="2400" dirty="0"/>
              <a:t>Osaan keskustella eri uskontojen välisistä eroista ja yhtäläisyyksistä.</a:t>
            </a:r>
          </a:p>
          <a:p>
            <a:r>
              <a:rPr lang="fi-FI" sz="2400" dirty="0"/>
              <a:t>Osaan esittää kysymyksiä, ja kuunnella toisten mielipiteitä ja kommentteja.</a:t>
            </a:r>
          </a:p>
          <a:p>
            <a:r>
              <a:rPr lang="fi-FI" sz="2400" dirty="0"/>
              <a:t>Osaan kuvailla kirkkovuoden aiheita joulu ja pääsiäinen.</a:t>
            </a:r>
          </a:p>
          <a:p>
            <a:r>
              <a:rPr lang="fi-FI" sz="2400" dirty="0"/>
              <a:t>Osallistun laulamalla virsiä ja lauluja.</a:t>
            </a:r>
          </a:p>
        </p:txBody>
      </p:sp>
    </p:spTree>
    <p:extLst>
      <p:ext uri="{BB962C8B-B14F-4D97-AF65-F5344CB8AC3E}">
        <p14:creationId xmlns:p14="http://schemas.microsoft.com/office/powerpoint/2010/main" val="2244410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Äidinkieli 3.-4. lk.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fi-FI" sz="2400" dirty="0"/>
              <a:t>Vuorovaikutus ja ilmaisu: havainnoi omia vuorovaikutustaitojaan, ymmärtää osin valintojensa merkityksen ryhmäviestinnässä, osaa ilmaista itseään monipuolisesti erilaisissa tilanteissa (myös koulun yhteisissä tilaisuuksissa).</a:t>
            </a:r>
          </a:p>
          <a:p>
            <a:r>
              <a:rPr lang="fi-FI" sz="2400" dirty="0"/>
              <a:t>Lukeminen: lukee erilaisia lyhyitä tekstejä ja osaa kertoa pääasiat omin sanoin. Osaa pohtia ohjatusti tiedon luotettavuutta.</a:t>
            </a:r>
          </a:p>
          <a:p>
            <a:r>
              <a:rPr lang="fi-FI" sz="2400" dirty="0"/>
              <a:t>Kirjoittaminen: Osaa ohjatusti kirjoittaa erilaisia tekstejä.</a:t>
            </a:r>
          </a:p>
          <a:p>
            <a:r>
              <a:rPr lang="fi-FI" sz="2400" dirty="0"/>
              <a:t>Kielitieto: Osaa luokitella sanoja. Lukee sovitut kirjat ja jakaa lukukokemuksensa sovitusti.</a:t>
            </a:r>
          </a:p>
        </p:txBody>
      </p:sp>
    </p:spTree>
    <p:extLst>
      <p:ext uri="{BB962C8B-B14F-4D97-AF65-F5344CB8AC3E}">
        <p14:creationId xmlns:p14="http://schemas.microsoft.com/office/powerpoint/2010/main" val="2310935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Matematiikka 3. lk.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323974"/>
            <a:ext cx="8363272" cy="5457825"/>
          </a:xfrm>
        </p:spPr>
        <p:txBody>
          <a:bodyPr>
            <a:noAutofit/>
          </a:bodyPr>
          <a:lstStyle/>
          <a:p>
            <a:r>
              <a:rPr lang="fi-FI" sz="2200" dirty="0"/>
              <a:t>Käytän sujuvasti matemaattisia käsitteitä ja merkintöjä.</a:t>
            </a:r>
          </a:p>
          <a:p>
            <a:r>
              <a:rPr lang="fi-FI" sz="2200" dirty="0"/>
              <a:t>Ymmärrän itsenäisesti ja osaan laskea sanallisen tehtävän  erilaisia laskutoimituksia.</a:t>
            </a:r>
          </a:p>
          <a:p>
            <a:r>
              <a:rPr lang="fi-FI" sz="2200" dirty="0"/>
              <a:t>Osaan kertotaulut 6-9 sujuvasti.</a:t>
            </a:r>
          </a:p>
          <a:p>
            <a:r>
              <a:rPr lang="fi-FI" sz="2200" dirty="0"/>
              <a:t>Osaan laittaa luonnolliset luvut suuruusjärjestykseen.</a:t>
            </a:r>
          </a:p>
          <a:p>
            <a:pPr>
              <a:lnSpc>
                <a:spcPct val="107000"/>
              </a:lnSpc>
            </a:pPr>
            <a:r>
              <a:rPr lang="fi-FI" sz="2200" dirty="0"/>
              <a:t>Teen havaintoja asioiden välisistä yhteyksistä ja esitän päätelmiäni.</a:t>
            </a:r>
          </a:p>
          <a:p>
            <a:pPr>
              <a:lnSpc>
                <a:spcPct val="107000"/>
              </a:lnSpc>
            </a:pPr>
            <a:r>
              <a:rPr lang="fi-FI" sz="2200" dirty="0"/>
              <a:t> Rakennan, piirrän ja luokittelen kappaleita ja kuvioita omatoimisesti.</a:t>
            </a:r>
          </a:p>
          <a:p>
            <a:pPr>
              <a:lnSpc>
                <a:spcPct val="107000"/>
              </a:lnSpc>
            </a:pPr>
            <a:r>
              <a:rPr lang="fi-FI" sz="2200" dirty="0"/>
              <a:t> Mittaan itsenäisesti annetuilla mittavälineellä ja käytän opittuja mittayksiköitä.  </a:t>
            </a:r>
          </a:p>
          <a:p>
            <a:pPr>
              <a:lnSpc>
                <a:spcPct val="107000"/>
              </a:lnSpc>
            </a:pPr>
            <a:r>
              <a:rPr lang="fi-FI" sz="2200" dirty="0"/>
              <a:t> Osaan arvioida ja vertailla mittaustuloksia.</a:t>
            </a:r>
          </a:p>
        </p:txBody>
      </p:sp>
    </p:spTree>
    <p:extLst>
      <p:ext uri="{BB962C8B-B14F-4D97-AF65-F5344CB8AC3E}">
        <p14:creationId xmlns:p14="http://schemas.microsoft.com/office/powerpoint/2010/main" val="11598265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Matematiikka 4. lk.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4925144"/>
          </a:xfrm>
        </p:spPr>
        <p:txBody>
          <a:bodyPr>
            <a:normAutofit/>
          </a:bodyPr>
          <a:lstStyle/>
          <a:p>
            <a:r>
              <a:rPr lang="fi-FI" sz="2400" dirty="0"/>
              <a:t>Työskentelytaidot: Tunnistaa ja osaa nimetä oppimiaan asioita. Perustelee ohjatusti päätelmiään havaintojensa pohjalta ja käyttää ongelmanratkaisustrategioita.</a:t>
            </a:r>
          </a:p>
          <a:p>
            <a:r>
              <a:rPr lang="fi-FI" sz="2400" dirty="0"/>
              <a:t>Nimeää negatiivisia kokonaislukuja ja osaa ohjatusti laskea murtolukujen peruslaskutoimituksia eri tilanteissa.</a:t>
            </a:r>
          </a:p>
          <a:p>
            <a:r>
              <a:rPr lang="fi-FI" sz="2400" dirty="0"/>
              <a:t>Osaa kertotaulut 1-10, osaa ohjatusti jakaa lukuyksiköittäin, laskujärjestys, </a:t>
            </a:r>
            <a:r>
              <a:rPr lang="fi-FI" sz="2400" dirty="0" err="1"/>
              <a:t>allekkainlasku</a:t>
            </a:r>
            <a:endParaRPr lang="fi-FI" sz="2400" dirty="0"/>
          </a:p>
          <a:p>
            <a:r>
              <a:rPr lang="fi-FI" sz="2400" dirty="0"/>
              <a:t>Luokittelee kappaleita ja tunnistaa joidenkin ominaisuuksia. Osaa mittayksikkömuunnosten perusteet.</a:t>
            </a:r>
          </a:p>
        </p:txBody>
      </p:sp>
    </p:spTree>
    <p:extLst>
      <p:ext uri="{BB962C8B-B14F-4D97-AF65-F5344CB8AC3E}">
        <p14:creationId xmlns:p14="http://schemas.microsoft.com/office/powerpoint/2010/main" val="2489992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Ympäristöoppi 3.-4. lk.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4997152"/>
          </a:xfrm>
        </p:spPr>
        <p:txBody>
          <a:bodyPr>
            <a:normAutofit/>
          </a:bodyPr>
          <a:lstStyle/>
          <a:p>
            <a:r>
              <a:rPr lang="fi-FI" sz="2400" dirty="0"/>
              <a:t>Terveelliset elämäntavat, mielen hyvinvointi (mm. itsetunto), sairauksien ennalta ehkäisy, ensiapu, rahankäyttö</a:t>
            </a:r>
          </a:p>
          <a:p>
            <a:r>
              <a:rPr lang="fi-FI" sz="2400" dirty="0"/>
              <a:t>Valo, peilit ja linssit, ääni, vipu ja jousi</a:t>
            </a:r>
          </a:p>
          <a:p>
            <a:r>
              <a:rPr lang="fi-FI" sz="2400" dirty="0"/>
              <a:t>Niitty, metsä ja suo elinympäristönä sekä niiden suojelu, viljelykasvit ja maatilan eläimet</a:t>
            </a:r>
          </a:p>
          <a:p>
            <a:r>
              <a:rPr lang="fi-FI" sz="2400" dirty="0"/>
              <a:t>Pohjoismaat ja Baltia, Itämeri</a:t>
            </a:r>
          </a:p>
          <a:p>
            <a:r>
              <a:rPr lang="fi-FI" sz="2400" dirty="0"/>
              <a:t>Ravinnontuotanto, ravintoketju, ruuan elinkaari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99535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Lukeminen 1. lk.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Osaan lukea sanoja ja lyhyitä lauseita.</a:t>
            </a:r>
          </a:p>
          <a:p>
            <a:r>
              <a:rPr lang="fi-FI" sz="2400" dirty="0"/>
              <a:t>Ymmärrän lukemani lyhyen ohjeen.</a:t>
            </a:r>
          </a:p>
        </p:txBody>
      </p:sp>
    </p:spTree>
    <p:extLst>
      <p:ext uri="{BB962C8B-B14F-4D97-AF65-F5344CB8AC3E}">
        <p14:creationId xmlns:p14="http://schemas.microsoft.com/office/powerpoint/2010/main" val="3498161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Musiikki 3.-4. </a:t>
            </a:r>
            <a:r>
              <a:rPr lang="fi-FI" b="1" dirty="0" err="1"/>
              <a:t>Ik</a:t>
            </a:r>
            <a:r>
              <a:rPr lang="fi-FI" b="1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400" dirty="0"/>
              <a:t>Osaan ottaa hyvän lauluasennon, ja säädellä ääneni voimakkuutta.</a:t>
            </a:r>
          </a:p>
          <a:p>
            <a:r>
              <a:rPr lang="fi-FI" sz="2400" dirty="0"/>
              <a:t>Osaan merkinnät </a:t>
            </a:r>
            <a:r>
              <a:rPr lang="fi-FI" sz="2400" dirty="0" err="1"/>
              <a:t>pp</a:t>
            </a:r>
            <a:r>
              <a:rPr lang="fi-FI" sz="2400" dirty="0"/>
              <a:t>, </a:t>
            </a:r>
            <a:r>
              <a:rPr lang="fi-FI" sz="2400" dirty="0" err="1"/>
              <a:t>mp</a:t>
            </a:r>
            <a:r>
              <a:rPr lang="fi-FI" sz="2400" dirty="0"/>
              <a:t>, </a:t>
            </a:r>
            <a:r>
              <a:rPr lang="fi-FI" sz="2400" dirty="0" err="1"/>
              <a:t>mf</a:t>
            </a:r>
            <a:r>
              <a:rPr lang="fi-FI" sz="2400" dirty="0"/>
              <a:t> ja ff.</a:t>
            </a:r>
          </a:p>
          <a:p>
            <a:r>
              <a:rPr lang="fi-FI" sz="2400" dirty="0"/>
              <a:t>Osaan soittaa nokkahuilulla c-duuriasteikon mukaisia sävelmiä.</a:t>
            </a:r>
          </a:p>
          <a:p>
            <a:r>
              <a:rPr lang="fi-FI" sz="2400" dirty="0"/>
              <a:t>Osaan kuunnella, ja esittää mielipiteitä eri tyylisuuntia edustavista musiikkikappaleista.</a:t>
            </a:r>
          </a:p>
          <a:p>
            <a:r>
              <a:rPr lang="fi-FI" sz="2400" dirty="0"/>
              <a:t>Osaan laulaa, ja tunnistan runsaasti melodioita Suomesta ja muista maista.</a:t>
            </a:r>
          </a:p>
        </p:txBody>
      </p:sp>
    </p:spTree>
    <p:extLst>
      <p:ext uri="{BB962C8B-B14F-4D97-AF65-F5344CB8AC3E}">
        <p14:creationId xmlns:p14="http://schemas.microsoft.com/office/powerpoint/2010/main" val="20649016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Liikunta 3.-4. lk.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97152"/>
          </a:xfrm>
        </p:spPr>
        <p:txBody>
          <a:bodyPr>
            <a:normAutofit lnSpcReduction="10000"/>
          </a:bodyPr>
          <a:lstStyle/>
          <a:p>
            <a:r>
              <a:rPr lang="fi-FI" sz="3000" dirty="0"/>
              <a:t>Fyysinen toimintakyky: </a:t>
            </a:r>
          </a:p>
          <a:p>
            <a:pPr lvl="1"/>
            <a:r>
              <a:rPr lang="fi-FI" sz="2000" dirty="0"/>
              <a:t>Oppilas osallistuu aktiivisesti liikuntatehtäviin muut huomioiden </a:t>
            </a:r>
          </a:p>
          <a:p>
            <a:pPr lvl="1"/>
            <a:r>
              <a:rPr lang="fi-FI" sz="2000" dirty="0"/>
              <a:t>4.lk: </a:t>
            </a:r>
            <a:r>
              <a:rPr lang="fi-FI" sz="2000" dirty="0" err="1"/>
              <a:t>alkeisuimataito</a:t>
            </a:r>
            <a:r>
              <a:rPr lang="fi-FI" sz="2000" dirty="0"/>
              <a:t> (osaa uida yhtäjaksoisesti 50m)</a:t>
            </a:r>
          </a:p>
          <a:p>
            <a:pPr lvl="1"/>
            <a:r>
              <a:rPr lang="fi-FI" sz="2000" dirty="0"/>
              <a:t>Tarkoituksenmukainen toiminta liikuntatilanteissa</a:t>
            </a:r>
          </a:p>
          <a:p>
            <a:pPr lvl="1"/>
            <a:r>
              <a:rPr lang="fi-FI" sz="2000" dirty="0"/>
              <a:t>Hyvät motoriset perustaidot</a:t>
            </a:r>
          </a:p>
          <a:p>
            <a:r>
              <a:rPr lang="fi-FI" dirty="0"/>
              <a:t>Oppilas toimii asiallisesti ja turvallisesti eri </a:t>
            </a:r>
            <a:r>
              <a:rPr lang="fi-FI" sz="3000" dirty="0"/>
              <a:t>tilanteissa. Oppilas huolehtii liikuntavarusteistaan</a:t>
            </a:r>
            <a:r>
              <a:rPr lang="fi-FI" dirty="0"/>
              <a:t>.</a:t>
            </a:r>
          </a:p>
          <a:p>
            <a:r>
              <a:rPr lang="fi-FI" sz="2000" dirty="0"/>
              <a:t>Sosiaalinen ja psyykkinen toimintakyky:</a:t>
            </a:r>
          </a:p>
          <a:p>
            <a:pPr lvl="1"/>
            <a:r>
              <a:rPr lang="fi-FI" sz="2000" dirty="0"/>
              <a:t>Hyvä ja kannustava käytös muita kohtaan</a:t>
            </a:r>
          </a:p>
          <a:p>
            <a:pPr lvl="1"/>
            <a:r>
              <a:rPr lang="fi-FI" sz="2000" dirty="0"/>
              <a:t>Häviön hyväksyminen </a:t>
            </a:r>
          </a:p>
          <a:p>
            <a:pPr lvl="1"/>
            <a:r>
              <a:rPr lang="fi-FI" sz="2000" dirty="0"/>
              <a:t>Reilun pelin periaatteiden mukainen toiminta</a:t>
            </a:r>
          </a:p>
        </p:txBody>
      </p:sp>
    </p:spTree>
    <p:extLst>
      <p:ext uri="{BB962C8B-B14F-4D97-AF65-F5344CB8AC3E}">
        <p14:creationId xmlns:p14="http://schemas.microsoft.com/office/powerpoint/2010/main" val="39625844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Käsityö 3.-4. lk.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5069160"/>
          </a:xfrm>
        </p:spPr>
        <p:txBody>
          <a:bodyPr>
            <a:normAutofit/>
          </a:bodyPr>
          <a:lstStyle/>
          <a:p>
            <a:r>
              <a:rPr lang="fi-FI" sz="2400" dirty="0"/>
              <a:t>Oppilas osoittaa kiinnostusta ja tekee toteutuskelpoisia suunnitelmia. Hän pystyy melkein aina pitkäjänteiseen työskentelyyn.</a:t>
            </a:r>
          </a:p>
          <a:p>
            <a:r>
              <a:rPr lang="fi-FI" sz="2400" dirty="0"/>
              <a:t>Oppilas tunnistaa työvälineet ja peruskäsitteistön. Hän myös huolehtii käyttämistään tavaroista.</a:t>
            </a:r>
          </a:p>
          <a:p>
            <a:r>
              <a:rPr lang="fi-FI" sz="2400" dirty="0"/>
              <a:t>Valmis tuote vastaa suunnitelmaa ja on käyttökelpoinen. </a:t>
            </a:r>
          </a:p>
          <a:p>
            <a:r>
              <a:rPr lang="fi-FI" sz="2400" dirty="0"/>
              <a:t>Oppilas osaa dokumentoida tuotetta eri vaiheissa ja kirjoittaa selkeästi työskentelystä. Lisäksi oppilas osaa sanoa, mikä asia ei sujunut.</a:t>
            </a:r>
          </a:p>
        </p:txBody>
      </p:sp>
    </p:spTree>
    <p:extLst>
      <p:ext uri="{BB962C8B-B14F-4D97-AF65-F5344CB8AC3E}">
        <p14:creationId xmlns:p14="http://schemas.microsoft.com/office/powerpoint/2010/main" val="7367720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Kuvataide 3.-4. lk.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fi-FI" sz="2400" dirty="0"/>
              <a:t>Osaa keskustella ohjatusti taiteesta sekä tarkastella teosta muutamista näkökulmista.</a:t>
            </a:r>
          </a:p>
          <a:p>
            <a:r>
              <a:rPr lang="fi-FI" sz="2400" dirty="0"/>
              <a:t>Tietää suomalaiselle taiteelle tyypillisiä aiheita ja tunnistaa joitakin tunnettuja suomalaisia teoksia.</a:t>
            </a:r>
          </a:p>
          <a:p>
            <a:r>
              <a:rPr lang="fi-FI" sz="2400" dirty="0"/>
              <a:t>Osaa käyttää hyvin joitakin piirtämisen ja maalaamisen eri tekniikoita omissa töissään. On tottunut käyttämään myös muovailua ja rakentelua ilmaisun välineenä.</a:t>
            </a:r>
          </a:p>
          <a:p>
            <a:r>
              <a:rPr lang="fi-FI" sz="2400" dirty="0"/>
              <a:t>Osaa sommittelun perusteet ja tietää mitä on grafiikka.</a:t>
            </a:r>
          </a:p>
        </p:txBody>
      </p:sp>
    </p:spTree>
    <p:extLst>
      <p:ext uri="{BB962C8B-B14F-4D97-AF65-F5344CB8AC3E}">
        <p14:creationId xmlns:p14="http://schemas.microsoft.com/office/powerpoint/2010/main" val="16200425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Valinnaisliikunta 4. lk.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Laajuus: 1h / </a:t>
            </a:r>
            <a:r>
              <a:rPr lang="fi-FI" sz="2400" dirty="0" err="1"/>
              <a:t>vko</a:t>
            </a:r>
            <a:endParaRPr lang="fi-FI" sz="2400" dirty="0"/>
          </a:p>
          <a:p>
            <a:r>
              <a:rPr lang="fi-FI" sz="2400" dirty="0"/>
              <a:t>Arviointi: Sanallinen arviointi (h)</a:t>
            </a:r>
          </a:p>
          <a:p>
            <a:r>
              <a:rPr lang="fi-FI" sz="2400" dirty="0"/>
              <a:t>Tavoitteita ja sisältöjä:</a:t>
            </a:r>
          </a:p>
          <a:p>
            <a:pPr lvl="1"/>
            <a:r>
              <a:rPr lang="fi-FI" sz="2400" dirty="0"/>
              <a:t>Tavoitteena tutustuttaa oppilaat uusiin ja erilaisiin liikuntamuotoihin ja syventää olemassa olevia liikunnallisia taitoja</a:t>
            </a:r>
          </a:p>
          <a:p>
            <a:pPr lvl="1"/>
            <a:r>
              <a:rPr lang="fi-FI" sz="2400" dirty="0"/>
              <a:t>Ryhmässä toimiminen ja sosiaaliset taidot</a:t>
            </a:r>
          </a:p>
        </p:txBody>
      </p:sp>
    </p:spTree>
    <p:extLst>
      <p:ext uri="{BB962C8B-B14F-4D97-AF65-F5344CB8AC3E}">
        <p14:creationId xmlns:p14="http://schemas.microsoft.com/office/powerpoint/2010/main" val="14019112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Hyvän osaamisen tavoitteet / kriteerit </a:t>
            </a:r>
            <a:br>
              <a:rPr lang="fi-FI" dirty="0"/>
            </a:br>
            <a:r>
              <a:rPr lang="fi-FI" dirty="0"/>
              <a:t>5.-6. lk.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258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5. lk. Englanti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1"/>
            <a:ext cx="8579296" cy="4866502"/>
          </a:xfrm>
        </p:spPr>
        <p:txBody>
          <a:bodyPr>
            <a:noAutofit/>
          </a:bodyPr>
          <a:lstStyle/>
          <a:p>
            <a:pPr lvl="0"/>
            <a:r>
              <a:rPr lang="fi-FI" sz="2200" dirty="0"/>
              <a:t>oppilas ottaa vastuun opiskelustaan ja harjaannuttaa kielitaitoaan rohkeasti ja monipuolisesti</a:t>
            </a:r>
          </a:p>
          <a:p>
            <a:pPr lvl="0"/>
            <a:r>
              <a:rPr lang="fi-FI" sz="2200" dirty="0"/>
              <a:t>oppilas pyrkii pitämään yllä viestintätilannetta, kun aihe on tuttu</a:t>
            </a:r>
          </a:p>
          <a:p>
            <a:pPr lvl="0"/>
            <a:r>
              <a:rPr lang="fi-FI" sz="2200" dirty="0"/>
              <a:t>oppilas osaa ohjatusti kuunnella, puhua, lukea ja kirjoittaa </a:t>
            </a:r>
            <a:r>
              <a:rPr lang="fi-FI" sz="2200" dirty="0" err="1"/>
              <a:t>itselleen</a:t>
            </a:r>
            <a:r>
              <a:rPr lang="fi-FI" sz="2200" dirty="0"/>
              <a:t> läheisistä aiheista </a:t>
            </a:r>
          </a:p>
          <a:p>
            <a:pPr lvl="0"/>
            <a:r>
              <a:rPr lang="fi-FI" sz="2200" dirty="0"/>
              <a:t>Oppilas tunnistaa useimmiten teksteistä adjektiivit ja niiden vertailumuodot</a:t>
            </a:r>
          </a:p>
          <a:p>
            <a:pPr lvl="0"/>
            <a:r>
              <a:rPr lang="fi-FI" sz="2200" dirty="0"/>
              <a:t>Oppilas tunnistaa </a:t>
            </a:r>
            <a:r>
              <a:rPr lang="fi-FI" sz="2200" dirty="0" err="1"/>
              <a:t>yleis</a:t>
            </a:r>
            <a:r>
              <a:rPr lang="fi-FI" sz="2200" dirty="0"/>
              <a:t>- ja kestopreesensin sekä menneen aikamuodon ilmauksia, ja osaa</a:t>
            </a:r>
          </a:p>
          <a:p>
            <a:r>
              <a:rPr lang="fi-FI" sz="2200" dirty="0"/>
              <a:t>käyttää niitä yksinkertaisissa lauseissa</a:t>
            </a:r>
          </a:p>
          <a:p>
            <a:pPr lvl="0"/>
            <a:r>
              <a:rPr lang="fi-FI" sz="2200" dirty="0"/>
              <a:t>Oppilas osaa hyödyntää tieto- ja viestintätekniikkaa  </a:t>
            </a:r>
          </a:p>
        </p:txBody>
      </p:sp>
    </p:spTree>
    <p:extLst>
      <p:ext uri="{BB962C8B-B14F-4D97-AF65-F5344CB8AC3E}">
        <p14:creationId xmlns:p14="http://schemas.microsoft.com/office/powerpoint/2010/main" val="34790871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6. lk. Englanti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pPr lvl="0"/>
            <a:r>
              <a:rPr lang="fi-FI" sz="2400" dirty="0"/>
              <a:t>Oppilas osaa kuvata pääpiirteissään, millaisia kieliä on hänen lähiympäristössään, ja miten laajalti levinnyt englannin kieli on</a:t>
            </a:r>
          </a:p>
          <a:p>
            <a:pPr lvl="0"/>
            <a:r>
              <a:rPr lang="fi-FI" sz="2400" dirty="0"/>
              <a:t>Oppilas osaa kuvata opiskelun tavoitteita ja osallistuu ryhmän yhteisten tehtävien tekoon</a:t>
            </a:r>
          </a:p>
          <a:p>
            <a:pPr lvl="0"/>
            <a:r>
              <a:rPr lang="fi-FI" sz="2400" dirty="0"/>
              <a:t>Oppilas osaa asettaa tavoitteita kielenopiskelulleen</a:t>
            </a:r>
          </a:p>
          <a:p>
            <a:pPr lvl="0"/>
            <a:r>
              <a:rPr lang="fi-FI" sz="2400" dirty="0"/>
              <a:t>Oppilas osaa käyttää tieto- ja viestintäteknologiaa</a:t>
            </a:r>
          </a:p>
          <a:p>
            <a:pPr lvl="0"/>
            <a:r>
              <a:rPr lang="fi-FI" sz="2400" dirty="0"/>
              <a:t>Oppilas pystyy vaihtamaan ajatuksia tai tietoja tutuissa ja jokapäiväisissä tilanteissa sekä toisinaan ylläpitämään viestintätilannetta</a:t>
            </a:r>
          </a:p>
          <a:p>
            <a:pPr lvl="0"/>
            <a:r>
              <a:rPr lang="fi-FI" sz="2400" dirty="0"/>
              <a:t>Oppilas osallistuu enenevässä määrin viestintään</a:t>
            </a:r>
          </a:p>
        </p:txBody>
      </p:sp>
    </p:spTree>
    <p:extLst>
      <p:ext uri="{BB962C8B-B14F-4D97-AF65-F5344CB8AC3E}">
        <p14:creationId xmlns:p14="http://schemas.microsoft.com/office/powerpoint/2010/main" val="3368472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6. lk. Englanti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pPr lvl="0"/>
            <a:r>
              <a:rPr lang="fi-FI" sz="2000" dirty="0"/>
              <a:t>Oppilas selviytyy lyhyistä sosiaalisista tilanteista ja osaa käyttää kohteliaita tervehdyksiä  ja  puhuttelumuotoja sekä esittämään kohteliaasti pyyntöjä, kutsuja ehdotuksia ja anteeksipyyntöjä  sekä vastata sellaisiin</a:t>
            </a:r>
          </a:p>
          <a:p>
            <a:pPr lvl="0"/>
            <a:r>
              <a:rPr lang="fi-FI" sz="2000" dirty="0"/>
              <a:t>Oppilas ymmärtää helppoja, tuttua sanastoa ja ilmaisuja sekä selkeää puhetta sisältäviä tekstejä</a:t>
            </a:r>
          </a:p>
          <a:p>
            <a:pPr lvl="0"/>
            <a:r>
              <a:rPr lang="fi-FI" sz="2000" dirty="0"/>
              <a:t>Oppilas ymmärtää lyhyiden, yksinkertaisten, itseään kiinnostavien viestien ydinsisällön ja tekstin pääajatukset tuttua sanastoa sisältävästä tekstistä</a:t>
            </a:r>
          </a:p>
          <a:p>
            <a:pPr lvl="0"/>
            <a:r>
              <a:rPr lang="fi-FI" sz="2000" dirty="0"/>
              <a:t>Oppilas pystyy kertomaan jokapäiväisistä ja konkreettisista asioista käyttäen yksinkertaisia lauseita ja konkreettista sanastoa.</a:t>
            </a:r>
          </a:p>
          <a:p>
            <a:pPr lvl="0"/>
            <a:r>
              <a:rPr lang="fi-FI" sz="2000" dirty="0"/>
              <a:t>Oppilas osaa soveltaa joitakin ääntämisen perussääntöjä muissakin kuin harjoitelluissa ilmauksissa</a:t>
            </a:r>
          </a:p>
        </p:txBody>
      </p:sp>
    </p:spTree>
    <p:extLst>
      <p:ext uri="{BB962C8B-B14F-4D97-AF65-F5344CB8AC3E}">
        <p14:creationId xmlns:p14="http://schemas.microsoft.com/office/powerpoint/2010/main" val="42023063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6. lk. Ruotsi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pPr lvl="0"/>
            <a:r>
              <a:rPr lang="fi-FI" sz="2400" dirty="0"/>
              <a:t>Oppilas tutustuu ruotsin kieleen</a:t>
            </a:r>
          </a:p>
          <a:p>
            <a:pPr lvl="0"/>
            <a:r>
              <a:rPr lang="fi-FI" sz="2400" dirty="0"/>
              <a:t>Oppilas tutustuu koulusanastoon</a:t>
            </a:r>
          </a:p>
          <a:p>
            <a:pPr lvl="0"/>
            <a:r>
              <a:rPr lang="fi-FI" sz="2400" dirty="0"/>
              <a:t>Oppilas oppii aakkoset ja numerot 0-100</a:t>
            </a:r>
          </a:p>
          <a:p>
            <a:pPr lvl="0"/>
            <a:r>
              <a:rPr lang="fi-FI" sz="2400" dirty="0"/>
              <a:t>Oppilas oppii viikonpäivät ja kellonajat</a:t>
            </a:r>
          </a:p>
          <a:p>
            <a:pPr lvl="0"/>
            <a:r>
              <a:rPr lang="fi-FI" sz="2400" dirty="0"/>
              <a:t>Oppilas osaa käyttää yleisimpiä tervehdyksiä ja kertoa kuulumisia</a:t>
            </a:r>
          </a:p>
          <a:p>
            <a:pPr lvl="0"/>
            <a:r>
              <a:rPr lang="fi-FI" sz="2400" dirty="0"/>
              <a:t>Oppilas osaa kertoa lyhyesti vapaa-ajasta ja harrastuksista</a:t>
            </a:r>
          </a:p>
          <a:p>
            <a:pPr lvl="0"/>
            <a:r>
              <a:rPr lang="fi-FI" sz="2400" dirty="0"/>
              <a:t>Oppilas osaa kertoa säästä ja vaatetuksesta</a:t>
            </a:r>
          </a:p>
          <a:p>
            <a:pPr lvl="0"/>
            <a:r>
              <a:rPr lang="fi-FI" sz="2400" dirty="0"/>
              <a:t>Oppilas osaa värit</a:t>
            </a:r>
          </a:p>
        </p:txBody>
      </p:sp>
    </p:spTree>
    <p:extLst>
      <p:ext uri="{BB962C8B-B14F-4D97-AF65-F5344CB8AC3E}">
        <p14:creationId xmlns:p14="http://schemas.microsoft.com/office/powerpoint/2010/main" val="159259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Kirjoittaminen 1. lk.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Osaan kirjoittaa sanoja oikein.</a:t>
            </a:r>
          </a:p>
          <a:p>
            <a:r>
              <a:rPr lang="fi-FI" sz="2400" dirty="0"/>
              <a:t>Osaan kirjoittaa lyhyen virkkeen.</a:t>
            </a:r>
          </a:p>
          <a:p>
            <a:r>
              <a:rPr lang="fi-FI" sz="2400" dirty="0"/>
              <a:t>Osaan kuvien avulla kirjoittaa lyhyen tarinan.</a:t>
            </a:r>
          </a:p>
        </p:txBody>
      </p:sp>
    </p:spTree>
    <p:extLst>
      <p:ext uri="{BB962C8B-B14F-4D97-AF65-F5344CB8AC3E}">
        <p14:creationId xmlns:p14="http://schemas.microsoft.com/office/powerpoint/2010/main" val="9827646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6. lk. Ruotsi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pPr lvl="0"/>
            <a:r>
              <a:rPr lang="fi-FI" sz="2400" dirty="0"/>
              <a:t>Oppilas pystyy perussanastoa käyttäen asioimaan kioskilla, kaupassa ja ostoksilla</a:t>
            </a:r>
          </a:p>
          <a:p>
            <a:pPr lvl="0"/>
            <a:r>
              <a:rPr lang="fi-FI" sz="2400" dirty="0"/>
              <a:t>Oppilas osaa neuvoa tietä</a:t>
            </a:r>
          </a:p>
          <a:p>
            <a:pPr lvl="0"/>
            <a:r>
              <a:rPr lang="fi-FI" sz="2400" dirty="0"/>
              <a:t>Oppilas oppii tunnistamaan persoonapronominit ja kysymyslauseet </a:t>
            </a:r>
          </a:p>
          <a:p>
            <a:pPr lvl="0"/>
            <a:r>
              <a:rPr lang="fi-FI" sz="2400" dirty="0"/>
              <a:t>Oppilas tutustuu substantiivien en- ja ett-sukuun, yksikköön ja monikkoon</a:t>
            </a:r>
          </a:p>
          <a:p>
            <a:pPr lvl="0"/>
            <a:r>
              <a:rPr lang="fi-FI" sz="2400" dirty="0"/>
              <a:t>Oppilas tutustuu adjektiivin eri muotoihin</a:t>
            </a:r>
          </a:p>
          <a:p>
            <a:pPr lvl="0"/>
            <a:r>
              <a:rPr lang="fi-FI" sz="2400" dirty="0"/>
              <a:t>Oppilas tunnistaa adjektiivin ja substantiivin </a:t>
            </a:r>
          </a:p>
          <a:p>
            <a:pPr lvl="0"/>
            <a:r>
              <a:rPr lang="fi-FI" sz="2400" dirty="0"/>
              <a:t>Oppilas tutustuu </a:t>
            </a:r>
            <a:r>
              <a:rPr lang="fi-FI" sz="2400" dirty="0" err="1"/>
              <a:t>den</a:t>
            </a:r>
            <a:r>
              <a:rPr lang="fi-FI" sz="2400" dirty="0"/>
              <a:t>/</a:t>
            </a:r>
            <a:r>
              <a:rPr lang="fi-FI" sz="2400" dirty="0" err="1"/>
              <a:t>det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6107657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5. lk. Äidinkieli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r>
              <a:rPr lang="fi-FI" sz="2400" dirty="0"/>
              <a:t>Ilmaisee perustellun mielipiteensä, kuuntelee muita näkökulmia.</a:t>
            </a:r>
          </a:p>
          <a:p>
            <a:r>
              <a:rPr lang="fi-FI" sz="2400" dirty="0"/>
              <a:t>Pitää lyhyitä valmisteltuja esityksiä, puheenvuoron pitämistä.</a:t>
            </a:r>
          </a:p>
          <a:p>
            <a:r>
              <a:rPr lang="fi-FI" sz="2400" dirty="0"/>
              <a:t>Lukee sujuvasti erilaisia tekstejä ja löytää tarvitsemansa tiedon.</a:t>
            </a:r>
          </a:p>
          <a:p>
            <a:r>
              <a:rPr lang="fi-FI" sz="2400" dirty="0"/>
              <a:t>Erottaa virkkeen lauseet toisistaan pilkulla tai konjunktiolla. Osaa ohjatusti suunnitella, tuottaa ja muokata omaa tekstiä ( sisältö, ilmaisu ja sanavalinnat)</a:t>
            </a:r>
          </a:p>
          <a:p>
            <a:r>
              <a:rPr lang="fi-FI" sz="2400" dirty="0"/>
              <a:t>Lukee ja esittelee sovitut kirjat.</a:t>
            </a:r>
          </a:p>
        </p:txBody>
      </p:sp>
    </p:spTree>
    <p:extLst>
      <p:ext uri="{BB962C8B-B14F-4D97-AF65-F5344CB8AC3E}">
        <p14:creationId xmlns:p14="http://schemas.microsoft.com/office/powerpoint/2010/main" val="437906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6. lk. Äidinkieli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r>
              <a:rPr lang="fi-FI" sz="2400" dirty="0"/>
              <a:t>Ilmaisee perustellun mielipiteensä, kuuntelee muita näkökulmia.</a:t>
            </a:r>
          </a:p>
          <a:p>
            <a:r>
              <a:rPr lang="fi-FI" sz="2400" dirty="0"/>
              <a:t>Osaa muunnella viestintätapaansa tilanteen mukaan ja pyrkii ottamaan muiden näkökulmat huomioon.</a:t>
            </a:r>
          </a:p>
          <a:p>
            <a:r>
              <a:rPr lang="fi-FI" sz="2400" dirty="0"/>
              <a:t>Osaa pitää lyhyen valmistellun puheenvuoron tai esityksen sekä osallistuu draamatoimintaan.</a:t>
            </a:r>
          </a:p>
          <a:p>
            <a:r>
              <a:rPr lang="fi-FI" sz="2400" dirty="0"/>
              <a:t>Oppilas ottaa vastaan palautetta omasta toiminnastaan ja antaa palautetta muille. </a:t>
            </a:r>
          </a:p>
          <a:p>
            <a:r>
              <a:rPr lang="fi-FI" sz="2400" dirty="0"/>
              <a:t>Lukee sujuvasti monimuotoisia tekstejä ja osaa arvioida omaa lukemistaan.</a:t>
            </a:r>
          </a:p>
        </p:txBody>
      </p:sp>
    </p:spTree>
    <p:extLst>
      <p:ext uri="{BB962C8B-B14F-4D97-AF65-F5344CB8AC3E}">
        <p14:creationId xmlns:p14="http://schemas.microsoft.com/office/powerpoint/2010/main" val="2798663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6. lk. Äidinkieli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r>
              <a:rPr lang="fi-FI" sz="2400" dirty="0"/>
              <a:t>Osaa jossain määrin arvioida tietolähteiden luotettavuutta.</a:t>
            </a:r>
          </a:p>
          <a:p>
            <a:r>
              <a:rPr lang="fi-FI" sz="2400" dirty="0"/>
              <a:t>Oppilas tuntee jonkin verran lapsille ja nuorille suunnattua kirjallisuutta.</a:t>
            </a:r>
          </a:p>
          <a:p>
            <a:r>
              <a:rPr lang="fi-FI" sz="2400" dirty="0"/>
              <a:t>Oppilas osaa otsikoida tekstinsä, jakaa sen kappaleisiin ja kiinnittää huomiota sananvalintoihin.</a:t>
            </a:r>
          </a:p>
          <a:p>
            <a:r>
              <a:rPr lang="fi-FI" sz="2400" dirty="0"/>
              <a:t>Oppilas kirjoittaa sujuvasti</a:t>
            </a:r>
            <a:r>
              <a:rPr lang="or-IN" sz="2400" dirty="0"/>
              <a:t> </a:t>
            </a:r>
            <a:r>
              <a:rPr lang="fi-FI" sz="2400" dirty="0"/>
              <a:t>ja selkeästi käsin ja on omaksunut tarvittavia näppäintaitoja. </a:t>
            </a:r>
          </a:p>
        </p:txBody>
      </p:sp>
    </p:spTree>
    <p:extLst>
      <p:ext uri="{BB962C8B-B14F-4D97-AF65-F5344CB8AC3E}">
        <p14:creationId xmlns:p14="http://schemas.microsoft.com/office/powerpoint/2010/main" val="2170142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6. lk. Äidinkieli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r>
              <a:rPr lang="fi-FI" sz="2400" dirty="0"/>
              <a:t>Oppilas tuntee kirjoitetun kielen perusrakenteita ja oikeinkirjoituksen perusasioita ja käyttää niitä oman tekstinsä tuottamisessa. </a:t>
            </a:r>
          </a:p>
          <a:p>
            <a:r>
              <a:rPr lang="fi-FI" sz="2400" dirty="0"/>
              <a:t>Osaa arvioida omia tekstejään. </a:t>
            </a:r>
          </a:p>
          <a:p>
            <a:r>
              <a:rPr lang="fi-FI" sz="2400" dirty="0"/>
              <a:t>Osaa antaa ja vastaanottaa palautetta. </a:t>
            </a:r>
          </a:p>
          <a:p>
            <a:r>
              <a:rPr lang="fi-FI" sz="2400" dirty="0"/>
              <a:t>Oppilas osaa merkitä lähteet.</a:t>
            </a:r>
          </a:p>
          <a:p>
            <a:r>
              <a:rPr lang="fi-FI" sz="2400" dirty="0"/>
              <a:t>Oppilas lukee sovitut lapsille ja nuorille suunnatut kirjat, keskustelee ja jakaa kokemuksiaan lukemistaan kirjoista.</a:t>
            </a:r>
          </a:p>
          <a:p>
            <a:r>
              <a:rPr lang="fi-FI" sz="2400" dirty="0"/>
              <a:t>Oppilas osallistuu omien esitysten suunnitteluun ja esittämiseen.</a:t>
            </a:r>
          </a:p>
        </p:txBody>
      </p:sp>
    </p:spTree>
    <p:extLst>
      <p:ext uri="{BB962C8B-B14F-4D97-AF65-F5344CB8AC3E}">
        <p14:creationId xmlns:p14="http://schemas.microsoft.com/office/powerpoint/2010/main" val="10375236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5. lk. Matematiikka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r>
              <a:rPr lang="fi-FI" sz="2400" dirty="0"/>
              <a:t>Tekee perusteltuja päätelmiä ja arvioi vastauksen järkevyyttä.</a:t>
            </a:r>
          </a:p>
          <a:p>
            <a:r>
              <a:rPr lang="fi-FI" sz="2400" dirty="0"/>
              <a:t>Tunnistaa ja osaa käyttää ainakin yhtä ongelmanratkaisustrategiaa ( piirtäminen, ongelman osittaminen, eri vaihtoehtojen kokeileminen).</a:t>
            </a:r>
          </a:p>
          <a:p>
            <a:r>
              <a:rPr lang="fi-FI" sz="2400" dirty="0"/>
              <a:t>Osaa käyttää desimaalilukuja osana kymmenjärjestelmää.</a:t>
            </a:r>
          </a:p>
          <a:p>
            <a:r>
              <a:rPr lang="fi-FI" sz="2400" dirty="0"/>
              <a:t>Osaa laskea peruslaskutoimituksia desimaaliluvuilla.</a:t>
            </a:r>
          </a:p>
          <a:p>
            <a:r>
              <a:rPr lang="fi-FI" sz="2400" dirty="0"/>
              <a:t>Osaa ohjatusti laatia taulukon ja diagrammin annetusta aiheesta.</a:t>
            </a:r>
          </a:p>
        </p:txBody>
      </p:sp>
    </p:spTree>
    <p:extLst>
      <p:ext uri="{BB962C8B-B14F-4D97-AF65-F5344CB8AC3E}">
        <p14:creationId xmlns:p14="http://schemas.microsoft.com/office/powerpoint/2010/main" val="20461493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6. lk. Matematiikka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r>
              <a:rPr lang="fi-FI" sz="2400" dirty="0"/>
              <a:t>Oppilas tunnistaa ja antaa esimerkkejä oppimiensa asioiden välisistä yhteyksistä.</a:t>
            </a:r>
          </a:p>
          <a:p>
            <a:r>
              <a:rPr lang="fi-FI" sz="2400" dirty="0"/>
              <a:t>Oppilas osaa esittää matematiikan kannalta mielekkäitä kysymyksiä ja päätelmiä.</a:t>
            </a:r>
          </a:p>
          <a:p>
            <a:r>
              <a:rPr lang="fi-FI" sz="2400" dirty="0"/>
              <a:t>Oppilas käyttää ongelmanratkaisussaan erilaisia strategioita.</a:t>
            </a:r>
          </a:p>
          <a:p>
            <a:r>
              <a:rPr lang="fi-FI" sz="2400" dirty="0"/>
              <a:t>Oppilas osaa pääsääntöisesti arvioida ratkaisun järkevyyttä ja tuloksen mielekkyyttä.</a:t>
            </a:r>
          </a:p>
          <a:p>
            <a:r>
              <a:rPr lang="fi-FI" sz="2400" dirty="0"/>
              <a:t>Oppilas hallitsee kymmenjärjestelmän periaatteen, myös desimaalilukujen osalta.</a:t>
            </a:r>
          </a:p>
        </p:txBody>
      </p:sp>
    </p:spTree>
    <p:extLst>
      <p:ext uri="{BB962C8B-B14F-4D97-AF65-F5344CB8AC3E}">
        <p14:creationId xmlns:p14="http://schemas.microsoft.com/office/powerpoint/2010/main" val="16340738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6. lk. Matematiikka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r>
              <a:rPr lang="fi-FI" sz="2400" dirty="0"/>
              <a:t>Oppilas osaa käyttää positiivisia rationaalilukuja ja negatiivisia kokonaislukuja.</a:t>
            </a:r>
          </a:p>
          <a:p>
            <a:r>
              <a:rPr lang="fi-FI" sz="2400" dirty="0"/>
              <a:t>Oppilas käyttää pääsääntöisesti oikeita käsitteitä ja merkintöjä.</a:t>
            </a:r>
          </a:p>
          <a:p>
            <a:r>
              <a:rPr lang="fi-FI" sz="2400" dirty="0"/>
              <a:t>Oppilas osaa luokitella ja tunnistaa kappaleita ja kuvioita. </a:t>
            </a:r>
          </a:p>
          <a:p>
            <a:r>
              <a:rPr lang="fi-FI" sz="2400" dirty="0"/>
              <a:t>Oppilas osaa käyttää mittakaavaa sekä tunnistaa suoran ja pisteen suhteen symmetrisiä kuvioita.</a:t>
            </a:r>
          </a:p>
          <a:p>
            <a:r>
              <a:rPr lang="fi-FI" sz="2400" dirty="0"/>
              <a:t>Oppilas osaa valita sopivan mittavälineen, mitata ja arvioida mittaustuloksen järkevyyttä.</a:t>
            </a:r>
          </a:p>
        </p:txBody>
      </p:sp>
    </p:spTree>
    <p:extLst>
      <p:ext uri="{BB962C8B-B14F-4D97-AF65-F5344CB8AC3E}">
        <p14:creationId xmlns:p14="http://schemas.microsoft.com/office/powerpoint/2010/main" val="4936059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6. lk. Matematiikka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r>
              <a:rPr lang="fi-FI" sz="2400" dirty="0"/>
              <a:t>Osaa laskea pinta‐aloja ja tilavuuksia.</a:t>
            </a:r>
          </a:p>
          <a:p>
            <a:r>
              <a:rPr lang="fi-FI" sz="2400" dirty="0"/>
              <a:t>Hän hallitsee yleisimmät mittayksikkömuunnokset.</a:t>
            </a:r>
          </a:p>
          <a:p>
            <a:r>
              <a:rPr lang="fi-FI" sz="2400" dirty="0"/>
              <a:t>Oppilas osaa laatia taulukon annetusta aineistosta sekä tulkita taulukoita ja diagrammeja. </a:t>
            </a:r>
          </a:p>
          <a:p>
            <a:r>
              <a:rPr lang="fi-FI" sz="2400" dirty="0"/>
              <a:t>Oppilas osaa laskea keskiarvon ja määrittää tyyppiarvon.</a:t>
            </a:r>
          </a:p>
        </p:txBody>
      </p:sp>
    </p:spTree>
    <p:extLst>
      <p:ext uri="{BB962C8B-B14F-4D97-AF65-F5344CB8AC3E}">
        <p14:creationId xmlns:p14="http://schemas.microsoft.com/office/powerpoint/2010/main" val="6375146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5.-6. lk. Historia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r>
              <a:rPr lang="fi-FI" sz="2400" dirty="0"/>
              <a:t>Oppilas osaa erottaa toisistaan faktan ja tulkinnan.</a:t>
            </a:r>
          </a:p>
          <a:p>
            <a:r>
              <a:rPr lang="fi-FI" sz="2400" dirty="0"/>
              <a:t>Oppilas pystyy eläytymään menneen ajan ihmisen asemaan ja nimeämään tämän toiminnan motiiveja.</a:t>
            </a:r>
          </a:p>
          <a:p>
            <a:r>
              <a:rPr lang="fi-FI" sz="2400" dirty="0"/>
              <a:t>Oppilas tunnistaa ja osaa antaa esimerkkejä historian ilmiöiden syy- ja seuraussuhteista.</a:t>
            </a:r>
          </a:p>
          <a:p>
            <a:r>
              <a:rPr lang="fi-FI" sz="2400" dirty="0"/>
              <a:t>Oppilas osaa kuvata muutoksia ja kertoa, miksi muutos ei ole sama kuin edistys.</a:t>
            </a:r>
          </a:p>
          <a:p>
            <a:r>
              <a:rPr lang="fi-FI" sz="2400" dirty="0"/>
              <a:t>Oppilas osaa selittää joidenkin esimerkkien avulla, miksi sama tapahtuma tai ilmiö voidaan tulkita eri tavoin.</a:t>
            </a:r>
          </a:p>
          <a:p>
            <a:r>
              <a:rPr lang="fi-FI" sz="2400" dirty="0"/>
              <a:t>Oppilas osaa esittää käsiteltävästä asiasta kertomuksen siten, että hän selittää tapahtuman tai ilmiön eri toimijoiden kannalta.</a:t>
            </a:r>
          </a:p>
        </p:txBody>
      </p:sp>
    </p:spTree>
    <p:extLst>
      <p:ext uri="{BB962C8B-B14F-4D97-AF65-F5344CB8AC3E}">
        <p14:creationId xmlns:p14="http://schemas.microsoft.com/office/powerpoint/2010/main" val="90273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Vuorovaikutus- ja ilmaisutaidot 1. lk.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Osaan kysyä, vastata ja kertoa tutuista asioista.</a:t>
            </a:r>
          </a:p>
          <a:p>
            <a:r>
              <a:rPr lang="fi-FI" sz="2400" dirty="0"/>
              <a:t>Osaan työskennellä parin kanssa ohjeen mukaan.</a:t>
            </a:r>
          </a:p>
        </p:txBody>
      </p:sp>
    </p:spTree>
    <p:extLst>
      <p:ext uri="{BB962C8B-B14F-4D97-AF65-F5344CB8AC3E}">
        <p14:creationId xmlns:p14="http://schemas.microsoft.com/office/powerpoint/2010/main" val="33651019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5.-6. lk. Yhteiskuntaoppi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r>
              <a:rPr lang="fi-FI" dirty="0"/>
              <a:t>Oppilas osaa selittää yhteisten sääntöjen merkityksen ja toimia niiden mukaisesti.</a:t>
            </a:r>
          </a:p>
          <a:p>
            <a:r>
              <a:rPr lang="fi-FI" dirty="0"/>
              <a:t>Oppilas osaa perustella, miksi ihmisoikeudet ovat tärkeitä ja mihin oikeusjärjestelmää tarvitaan. </a:t>
            </a:r>
          </a:p>
          <a:p>
            <a:r>
              <a:rPr lang="fi-FI" dirty="0"/>
              <a:t>Oppilas osaa kuvailla, millainen merkitys medialla on hänen omassa elämässään ja miten erilaisia medioita voidaan käyttää vaikuttamisen välineenä.</a:t>
            </a:r>
          </a:p>
          <a:p>
            <a:r>
              <a:rPr lang="fi-FI" dirty="0"/>
              <a:t>Oppilas osaa antaa esimerkkejä työnteon ja yrittäjyyden merkityksestä perheen toimeentulon lähteenä ja yhteiskunnan toimivuuden perustana.</a:t>
            </a:r>
          </a:p>
          <a:p>
            <a:r>
              <a:rPr lang="fi-FI" dirty="0"/>
              <a:t>Oppilas osaa soveltaa demokraattisessa yhteisössä toimimisen periaatteita ja taitoja.</a:t>
            </a:r>
          </a:p>
          <a:p>
            <a:r>
              <a:rPr lang="fi-FI" dirty="0"/>
              <a:t>Oppilas osaa perustella omaan rahankäyttöönsä sekä kuluttamiseen liittyviä ratkaisuja.</a:t>
            </a:r>
          </a:p>
          <a:p>
            <a:r>
              <a:rPr lang="fi-FI" dirty="0"/>
              <a:t>Oppilas osaa käyttää mediaa yhteiskunnallisen ajattelun ja toiminnan välineenä sekä pohtia sen käyttämiseen liittyviä turvallisuusnäkökulmia.</a:t>
            </a:r>
          </a:p>
        </p:txBody>
      </p:sp>
    </p:spTree>
    <p:extLst>
      <p:ext uri="{BB962C8B-B14F-4D97-AF65-F5344CB8AC3E}">
        <p14:creationId xmlns:p14="http://schemas.microsoft.com/office/powerpoint/2010/main" val="29332006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5.-6. lk. Ympäristöoppi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r>
              <a:rPr lang="fi-FI" dirty="0"/>
              <a:t>Oppilas osaa kuvata esimerkkien avulla kestävän tulevaisuuden rakentamista tukevia ja uhkaavia tekijöitä. </a:t>
            </a:r>
          </a:p>
          <a:p>
            <a:r>
              <a:rPr lang="fi-FI" dirty="0"/>
              <a:t>Oppilas osaa kuvata erilaisia keinoja lähiympäristön ja -yhteisöjen vaalimiseen, kehittämiseen.</a:t>
            </a:r>
          </a:p>
          <a:p>
            <a:r>
              <a:rPr lang="fi-FI" dirty="0"/>
              <a:t>Oppilas osaa suunnitella pieniä tutkimuksia yksin tai yhdessä muiden kanssa.</a:t>
            </a:r>
          </a:p>
          <a:p>
            <a:r>
              <a:rPr lang="fi-FI" dirty="0"/>
              <a:t>Oppilas osaa kuvata joidenkin arjen teknologisten sovellusten toimintaperiaatteita ja antaa esimerkkejä niiden merkityksestä.</a:t>
            </a:r>
          </a:p>
          <a:p>
            <a:r>
              <a:rPr lang="fi-FI" dirty="0"/>
              <a:t>Oppilas osaa esitellä keskeisiä hyvinvointiin ja turvallisuuteen liittyviä tekijöitä esimerkkien avulla.</a:t>
            </a:r>
          </a:p>
          <a:p>
            <a:r>
              <a:rPr lang="fi-FI" dirty="0"/>
              <a:t>Oppilas osaa kuvata turvallisuusohjeita ja toimintatapoja erilaisissa vaara- ja ensiaputilanteissa.</a:t>
            </a:r>
          </a:p>
          <a:p>
            <a:r>
              <a:rPr lang="fi-FI" dirty="0"/>
              <a:t>Oppilas osaa toimia, liikkua ja retkeillä luonnossa ja rakennetussa ympäristössä ohjeiden mukaisesti.</a:t>
            </a:r>
          </a:p>
          <a:p>
            <a:r>
              <a:rPr lang="fi-FI" dirty="0"/>
              <a:t>Oppilas osaa tehdä tutkimuksia ympäristössä ohjatusti sekä yksin että ryhmän jäsenenä.</a:t>
            </a:r>
          </a:p>
        </p:txBody>
      </p:sp>
    </p:spTree>
    <p:extLst>
      <p:ext uri="{BB962C8B-B14F-4D97-AF65-F5344CB8AC3E}">
        <p14:creationId xmlns:p14="http://schemas.microsoft.com/office/powerpoint/2010/main" val="39796045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5.-6. lk. Ympäristöoppi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r>
              <a:rPr lang="fi-FI" dirty="0"/>
              <a:t>Oppilas osaa yhdistää käsitteitä loogisesti toisiinsa.</a:t>
            </a:r>
          </a:p>
          <a:p>
            <a:r>
              <a:rPr lang="fi-FI" dirty="0"/>
              <a:t>Oppilas osaa hakea tietoa erilaisista tietolähteistä ja valita joitakin luotettavia tietolähteitä.</a:t>
            </a:r>
          </a:p>
          <a:p>
            <a:r>
              <a:rPr lang="fi-FI" dirty="0"/>
              <a:t>Oppilas osaa havainnoida luontoa, tunnistaa yleisimpiä kasvilajeja ja niiden tunnusomaisia elinympäristöjä.</a:t>
            </a:r>
          </a:p>
          <a:p>
            <a:r>
              <a:rPr lang="fi-FI" dirty="0"/>
              <a:t>Oppilas laatii ohjatusti pienen kasvion.</a:t>
            </a:r>
          </a:p>
          <a:p>
            <a:r>
              <a:rPr lang="fi-FI" dirty="0"/>
              <a:t>Osaa pääpiirteittäin kuvata ihmisen rakenteen, elintoiminnat ja kehityksen.</a:t>
            </a:r>
          </a:p>
          <a:p>
            <a:r>
              <a:rPr lang="fi-FI" dirty="0"/>
              <a:t>Oppilas osaa käyttää karttoja ja muita </a:t>
            </a:r>
            <a:r>
              <a:rPr lang="fi-FI" dirty="0" err="1"/>
              <a:t>geomedialähteitä</a:t>
            </a:r>
            <a:r>
              <a:rPr lang="fi-FI" dirty="0"/>
              <a:t> tiedonhaussa ja esittämisessä.</a:t>
            </a:r>
          </a:p>
          <a:p>
            <a:r>
              <a:rPr lang="fi-FI" dirty="0"/>
              <a:t>Oppilas osaa havainnoida ja kuvata yksinkertaisia fysikaalisia ilmiöitä arjessa, luonnossa ja teknologiassa sekä harjoittelee niihin liittyviä selityksiä.</a:t>
            </a:r>
          </a:p>
          <a:p>
            <a:r>
              <a:rPr lang="fi-FI" dirty="0"/>
              <a:t>Oppilas osaa käyttää energia-, voima- ja liikekäsitteitä arkisissa tilanteissa ja osaa antaa esimerkkejä energian säilymisen periaatteesta.</a:t>
            </a:r>
          </a:p>
          <a:p>
            <a:r>
              <a:rPr lang="fi-FI" dirty="0"/>
              <a:t>Oppilas osaa kuvata terveyden osa-alueita.</a:t>
            </a:r>
          </a:p>
        </p:txBody>
      </p:sp>
    </p:spTree>
    <p:extLst>
      <p:ext uri="{BB962C8B-B14F-4D97-AF65-F5344CB8AC3E}">
        <p14:creationId xmlns:p14="http://schemas.microsoft.com/office/powerpoint/2010/main" val="8287330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5.-6. lk. Uskonto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r>
              <a:rPr lang="fi-FI" sz="2000" dirty="0"/>
              <a:t>Oppilas osaa nimetä opiskeltavan uskonnon lähteitä ja tekstejä.</a:t>
            </a:r>
          </a:p>
          <a:p>
            <a:r>
              <a:rPr lang="fi-FI" sz="2000" dirty="0"/>
              <a:t>Oppilas osaa kertoa esimerkkien avulla opiskeltavan uskonnon keskeisistä rituaaleista, tavoista ja pyhistä paikoista.</a:t>
            </a:r>
          </a:p>
          <a:p>
            <a:r>
              <a:rPr lang="fi-FI" sz="2000" dirty="0"/>
              <a:t>Oppilas osaa antaa esimerkkejä uskonnollisesta kielestä ja sen vertauskuvallisuudesta.</a:t>
            </a:r>
          </a:p>
          <a:p>
            <a:r>
              <a:rPr lang="fi-FI" sz="2000" dirty="0"/>
              <a:t>Oppilas tunnistaa uskontojen merkityksiä yhteiskuntien kehityksessä, kulttuurissa ja mediassa ja osaa antaa niistä esimerkkejä. </a:t>
            </a:r>
          </a:p>
          <a:p>
            <a:r>
              <a:rPr lang="fi-FI" sz="2000" dirty="0"/>
              <a:t>Hän osaa kuvata suomalaisen ja eurooppalaisen uskonnollisuuden juuria pääpiirteissään.</a:t>
            </a:r>
          </a:p>
          <a:p>
            <a:r>
              <a:rPr lang="fi-FI" sz="2000" dirty="0"/>
              <a:t>Oppilas osaa kuvata juutalaisuuden, kristinuskon ja islamin pääpiirteet sekä niiden keskinäiset suhteet.</a:t>
            </a:r>
          </a:p>
          <a:p>
            <a:r>
              <a:rPr lang="fi-FI" sz="2000" dirty="0"/>
              <a:t>Oppilas tietää, miten toimitaan ja pyrkii toimimaan asianmukaisesti ja kunnioittavasti erilaisissa uskonnollisissa tilanteissa ja paikoissa.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4800718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5.-6. lk. Uskonto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r>
              <a:rPr lang="fi-FI" sz="2000" dirty="0"/>
              <a:t>Oppilas tunnistaa ja osaa nimetä opiskeltavan uskonnon eettisiä opetuksia sekä uskontoja ja katsomuksia yhdistäviä eettisiä periaatteita.</a:t>
            </a:r>
          </a:p>
          <a:p>
            <a:r>
              <a:rPr lang="fi-FI" sz="2000" dirty="0"/>
              <a:t>Oppilas tietää YK:n Lapsen oikeuksien sopimuksen keskeisen sisällön ja osaa kertoa esimerkkejä ihmisoikeuksista.</a:t>
            </a:r>
          </a:p>
          <a:p>
            <a:r>
              <a:rPr lang="fi-FI" sz="2000" dirty="0"/>
              <a:t>Oppilas osallistuu yhteiseen keskusteluun, osaa kuunnella toisia ja ilmaista itseään.</a:t>
            </a:r>
          </a:p>
        </p:txBody>
      </p:sp>
    </p:spTree>
    <p:extLst>
      <p:ext uri="{BB962C8B-B14F-4D97-AF65-F5344CB8AC3E}">
        <p14:creationId xmlns:p14="http://schemas.microsoft.com/office/powerpoint/2010/main" val="40566587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5.-6. lk. Käsityö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4925144"/>
          </a:xfrm>
        </p:spPr>
        <p:txBody>
          <a:bodyPr>
            <a:noAutofit/>
          </a:bodyPr>
          <a:lstStyle/>
          <a:p>
            <a:r>
              <a:rPr lang="fi-FI" sz="2000" dirty="0"/>
              <a:t>Oppilas osaa toteuttaa kokonaisen käsityöprosessin ja tehdä dokumentointia prosessista.</a:t>
            </a:r>
          </a:p>
          <a:p>
            <a:r>
              <a:rPr lang="fi-FI" sz="2000" dirty="0"/>
              <a:t>Oppilas osaa valmistaa omaan tai yhteiseen suunnitelmaan perustuvan tuotteen tai teoksen, jossa on huomioitu jotenkin esteettisyys ja toimivuus.</a:t>
            </a:r>
          </a:p>
          <a:p>
            <a:r>
              <a:rPr lang="fi-FI" sz="2000" dirty="0"/>
              <a:t>Oppilas ottaa vastuuta omasta työstään ja toimii tavoitteellisesti.</a:t>
            </a:r>
          </a:p>
          <a:p>
            <a:r>
              <a:rPr lang="fi-FI" sz="2000" dirty="0"/>
              <a:t>Oppilas osaa käyttää asianmukaisia työvälineitä ja laitteita oikein ja turvallisesi.</a:t>
            </a:r>
          </a:p>
          <a:p>
            <a:r>
              <a:rPr lang="fi-FI" sz="2000" dirty="0"/>
              <a:t>Oppilas osaa käyttää tieto- ja viestintäteknologiaa ohjatusti käsityön suunnittelussa, valmistuksessa ja käsityöprosessin dokumentoinnissa.</a:t>
            </a:r>
          </a:p>
          <a:p>
            <a:r>
              <a:rPr lang="fi-FI" sz="2000" dirty="0"/>
              <a:t>Oppilas osallistuu oman ja toisten työn ja työskentelyn arviointiin ja vertaispalautteen antamiseen.</a:t>
            </a:r>
          </a:p>
        </p:txBody>
      </p:sp>
    </p:spTree>
    <p:extLst>
      <p:ext uri="{BB962C8B-B14F-4D97-AF65-F5344CB8AC3E}">
        <p14:creationId xmlns:p14="http://schemas.microsoft.com/office/powerpoint/2010/main" val="18428729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5.-6. lk. Kuvataide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1"/>
            <a:ext cx="8579296" cy="4525963"/>
          </a:xfrm>
        </p:spPr>
        <p:txBody>
          <a:bodyPr>
            <a:noAutofit/>
          </a:bodyPr>
          <a:lstStyle/>
          <a:p>
            <a:r>
              <a:rPr lang="fi-FI" sz="2400" dirty="0"/>
              <a:t>Oppilas osaa tehdä monipuolisia havaintoja ympäristöstä ja sen kuvista käyttämällä kuvallisia välineitä.</a:t>
            </a:r>
          </a:p>
          <a:p>
            <a:r>
              <a:rPr lang="fi-FI" sz="2400" dirty="0"/>
              <a:t>Oppilas osaa kuvailla taiteeseen, ympäristöön ja muuhun visuaaliseen kulttuuriin liittyviä havaintojaan ja perustella ajatuksiaan sanallisesti.</a:t>
            </a:r>
          </a:p>
          <a:p>
            <a:r>
              <a:rPr lang="fi-FI" sz="2400" dirty="0"/>
              <a:t>Oppilas osaa soveltaa erilaisia materiaaleja, tekniikoita ja ilmaisukeinoja kuvallisessa tuottamisessaan.</a:t>
            </a:r>
          </a:p>
          <a:p>
            <a:r>
              <a:rPr lang="fi-FI" sz="2400" dirty="0"/>
              <a:t>Oppilas osaa tulkita kuvia teoksen, tekijän ja katsojan näkökulmista</a:t>
            </a:r>
          </a:p>
          <a:p>
            <a:r>
              <a:rPr lang="fi-FI" sz="2400" dirty="0"/>
              <a:t>Oppilas osaa hyödyntää erilaisia kuvailmaisun tapoja tehdessään omia kuvia.</a:t>
            </a:r>
          </a:p>
        </p:txBody>
      </p:sp>
    </p:spTree>
    <p:extLst>
      <p:ext uri="{BB962C8B-B14F-4D97-AF65-F5344CB8AC3E}">
        <p14:creationId xmlns:p14="http://schemas.microsoft.com/office/powerpoint/2010/main" val="16770651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Liikunta 5.-6. lk.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1"/>
            <a:ext cx="8579296" cy="4525963"/>
          </a:xfrm>
        </p:spPr>
        <p:txBody>
          <a:bodyPr>
            <a:normAutofit lnSpcReduction="10000"/>
          </a:bodyPr>
          <a:lstStyle/>
          <a:p>
            <a:r>
              <a:rPr lang="fi-FI" sz="2400" dirty="0"/>
              <a:t>Oppilas osallistuu liikuntatuntien toimintaan yleensä aktiivisesti kokeillen ja harjoitellen</a:t>
            </a:r>
          </a:p>
          <a:p>
            <a:r>
              <a:rPr lang="fi-FI" sz="2400" dirty="0"/>
              <a:t>Oppilas osaa liikkua, tasapainoilla ja käsitellä erilaisia liikuntavälineitä erilaisissa ympäristöissä</a:t>
            </a:r>
          </a:p>
          <a:p>
            <a:r>
              <a:rPr lang="fi-FI" sz="2400" dirty="0"/>
              <a:t>Oppilas on alkeisuimataitoinen (5.lk.: 50 m) / perusuimataitoinen (6.lk: Osaa uida 50 metriä kahta uintitapaa käyttäen ja sukeltaa 5 metriä pinnan alla.)</a:t>
            </a:r>
          </a:p>
          <a:p>
            <a:r>
              <a:rPr lang="fi-FI" sz="2400" dirty="0"/>
              <a:t>Oppilas osaa arvioida omaa osaamistaan ja kehittää sitä</a:t>
            </a:r>
          </a:p>
          <a:p>
            <a:r>
              <a:rPr lang="fi-FI" sz="2400" dirty="0"/>
              <a:t>Turvallinen ja vastuullinen toiminta tunneilla</a:t>
            </a:r>
          </a:p>
          <a:p>
            <a:r>
              <a:rPr lang="fi-FI" sz="2400" dirty="0"/>
              <a:t>Reilun pelin periaatteiden mukainen toimiminen</a:t>
            </a:r>
          </a:p>
          <a:p>
            <a:r>
              <a:rPr lang="fi-FI" sz="2400" dirty="0"/>
              <a:t>Oppilas osaa toimia eri liikuntatilanteissa sovitulla tavalla.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07734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5. lk. Musiikki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1"/>
            <a:ext cx="8579296" cy="4525963"/>
          </a:xfrm>
        </p:spPr>
        <p:txBody>
          <a:bodyPr>
            <a:normAutofit/>
          </a:bodyPr>
          <a:lstStyle/>
          <a:p>
            <a:pPr lvl="0"/>
            <a:r>
              <a:rPr lang="fi-FI" sz="2400" dirty="0"/>
              <a:t>Oppilas osallistuu yhteislauluun ja –soittoon </a:t>
            </a:r>
          </a:p>
          <a:p>
            <a:pPr lvl="0"/>
            <a:r>
              <a:rPr lang="fi-FI" sz="2400" dirty="0"/>
              <a:t>Oppilas kuuntelee musiikkia ja osaa kertoa kuulemastaan</a:t>
            </a:r>
          </a:p>
          <a:p>
            <a:pPr lvl="0"/>
            <a:r>
              <a:rPr lang="fi-FI" sz="2400" dirty="0"/>
              <a:t>Oppilas osallistuu yhteismusisointiin</a:t>
            </a:r>
          </a:p>
          <a:p>
            <a:r>
              <a:rPr lang="fi-FI" sz="2400" dirty="0"/>
              <a:t>Oppilas ymmärtää, mitä opitut musiikin peruskäsitteet ovat</a:t>
            </a:r>
          </a:p>
          <a:p>
            <a:pPr lvl="0"/>
            <a:r>
              <a:rPr lang="fi-FI" sz="2400" dirty="0"/>
              <a:t>Oppilas  tuntee musiikin merkintätapoja ja osaa noudattaa niitä</a:t>
            </a:r>
          </a:p>
        </p:txBody>
      </p:sp>
    </p:spTree>
    <p:extLst>
      <p:ext uri="{BB962C8B-B14F-4D97-AF65-F5344CB8AC3E}">
        <p14:creationId xmlns:p14="http://schemas.microsoft.com/office/powerpoint/2010/main" val="319789037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6. lk. Musiikki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600201"/>
            <a:ext cx="8579296" cy="4525963"/>
          </a:xfrm>
        </p:spPr>
        <p:txBody>
          <a:bodyPr>
            <a:normAutofit/>
          </a:bodyPr>
          <a:lstStyle/>
          <a:p>
            <a:pPr lvl="0"/>
            <a:r>
              <a:rPr lang="fi-FI" sz="2400" dirty="0"/>
              <a:t>Oppilas ottaa huomioon ryhmän muut jäsenet yhteismusisoinnissa</a:t>
            </a:r>
          </a:p>
          <a:p>
            <a:pPr lvl="0"/>
            <a:r>
              <a:rPr lang="fi-FI" sz="2400" dirty="0"/>
              <a:t>oppilas osallistuu yhteislauluun ja –soittoon  pyrkien sovittamaan osuutensa osaksi musiikillista kokonaisuutta</a:t>
            </a:r>
          </a:p>
          <a:p>
            <a:pPr lvl="0"/>
            <a:r>
              <a:rPr lang="fi-FI" sz="2400" dirty="0"/>
              <a:t>Oppilas kuuntelee keskittyneesti musiikkia ja esittää omia näkemyksiä kuulemastaan</a:t>
            </a:r>
          </a:p>
          <a:p>
            <a:pPr lvl="0"/>
            <a:r>
              <a:rPr lang="fi-FI" sz="2400" dirty="0"/>
              <a:t>Oppilas toimii opiskeltujen musiikillisten merkintöjen mukaisesti musisoinnin yhteydessä</a:t>
            </a:r>
          </a:p>
          <a:p>
            <a:pPr lvl="0"/>
            <a:r>
              <a:rPr lang="fi-FI" sz="2400" dirty="0"/>
              <a:t>oppilas asettaa tavoitteita musiikillisen osaamisensa kehittämiseksi ja toimii tavoitteen mukaisesti</a:t>
            </a:r>
          </a:p>
        </p:txBody>
      </p:sp>
    </p:spTree>
    <p:extLst>
      <p:ext uri="{BB962C8B-B14F-4D97-AF65-F5344CB8AC3E}">
        <p14:creationId xmlns:p14="http://schemas.microsoft.com/office/powerpoint/2010/main" val="7434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Lukeminen 2. lk.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Osaan lukea lyhyen tarinan.</a:t>
            </a:r>
          </a:p>
          <a:p>
            <a:r>
              <a:rPr lang="fi-FI" sz="2400" dirty="0"/>
              <a:t>Ymmärrän lähes kaiken lukemani, ja pystyn kertomaan siitä jotakin.</a:t>
            </a:r>
          </a:p>
        </p:txBody>
      </p:sp>
    </p:spTree>
    <p:extLst>
      <p:ext uri="{BB962C8B-B14F-4D97-AF65-F5344CB8AC3E}">
        <p14:creationId xmlns:p14="http://schemas.microsoft.com/office/powerpoint/2010/main" val="32998919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Valinnaisaine 5. lk. ja 6. lk.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Laajuus: 1h / </a:t>
            </a:r>
            <a:r>
              <a:rPr lang="fi-FI" sz="2400" dirty="0" err="1"/>
              <a:t>vko</a:t>
            </a:r>
            <a:endParaRPr lang="fi-FI" sz="2400" dirty="0"/>
          </a:p>
          <a:p>
            <a:r>
              <a:rPr lang="fi-FI" sz="2400" dirty="0"/>
              <a:t>Arviointi: Sanallinen arviointi (h)</a:t>
            </a:r>
          </a:p>
          <a:p>
            <a:r>
              <a:rPr lang="fi-FI" sz="2400" dirty="0"/>
              <a:t>Tavoitteita ja sisältöjä:</a:t>
            </a:r>
          </a:p>
          <a:p>
            <a:pPr lvl="1"/>
            <a:r>
              <a:rPr lang="fi-FI" sz="2400" dirty="0"/>
              <a:t>Tavoitteena syventää ja laajentaa olemassa olevia liikunnallisia taitoja.</a:t>
            </a:r>
          </a:p>
          <a:p>
            <a:pPr lvl="1"/>
            <a:r>
              <a:rPr lang="fi-FI" sz="2400" dirty="0"/>
              <a:t>Liikuntatuokioiden suunnittelu ja vetäminen ryhmässä </a:t>
            </a:r>
          </a:p>
        </p:txBody>
      </p:sp>
    </p:spTree>
    <p:extLst>
      <p:ext uri="{BB962C8B-B14F-4D97-AF65-F5344CB8AC3E}">
        <p14:creationId xmlns:p14="http://schemas.microsoft.com/office/powerpoint/2010/main" val="33297719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7369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hlinkClick r:id="rId2"/>
              </a:rPr>
              <a:t>https://peda.net/pori/ops-2016/oppimisen-arviointi/oi3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Oppikirjat</a:t>
            </a:r>
          </a:p>
        </p:txBody>
      </p:sp>
    </p:spTree>
    <p:extLst>
      <p:ext uri="{BB962C8B-B14F-4D97-AF65-F5344CB8AC3E}">
        <p14:creationId xmlns:p14="http://schemas.microsoft.com/office/powerpoint/2010/main" val="37182963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413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Kirjoittaminen 2. lk.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Osaan kirjoittaa tarinan kuvien avulla.</a:t>
            </a:r>
          </a:p>
          <a:p>
            <a:r>
              <a:rPr lang="fi-FI" sz="2400" dirty="0"/>
              <a:t>Osaan käyttää isoa alkukirjainta ja pistettä.</a:t>
            </a:r>
          </a:p>
        </p:txBody>
      </p:sp>
    </p:spTree>
    <p:extLst>
      <p:ext uri="{BB962C8B-B14F-4D97-AF65-F5344CB8AC3E}">
        <p14:creationId xmlns:p14="http://schemas.microsoft.com/office/powerpoint/2010/main" val="3810451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Vuorovaikutus- ja ilmaisutaidot 2. lk.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Osaan kuvailla ympäristöäni, ja esittää siitä kysymyksiä.</a:t>
            </a:r>
          </a:p>
          <a:p>
            <a:r>
              <a:rPr lang="fi-FI" sz="2400" dirty="0"/>
              <a:t>Osaan kertoa, millaisia ajatuksia tarina minussa herättää.</a:t>
            </a:r>
          </a:p>
          <a:p>
            <a:r>
              <a:rPr lang="fi-FI" sz="2400" dirty="0"/>
              <a:t>Osaan ohjatusti kokeilla erilaisia viestintätapoja.</a:t>
            </a:r>
          </a:p>
        </p:txBody>
      </p:sp>
    </p:spTree>
    <p:extLst>
      <p:ext uri="{BB962C8B-B14F-4D97-AF65-F5344CB8AC3E}">
        <p14:creationId xmlns:p14="http://schemas.microsoft.com/office/powerpoint/2010/main" val="1720779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Matematiikka 1. lk.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Osaan laskea luvuilla 0-20 yhteen- ja vähennyslaskuja.</a:t>
            </a:r>
          </a:p>
          <a:p>
            <a:r>
              <a:rPr lang="fi-FI" sz="2400" dirty="0"/>
              <a:t>Osaan lukujen 0-10 </a:t>
            </a:r>
            <a:r>
              <a:rPr lang="fi-FI" sz="2400" dirty="0" err="1"/>
              <a:t>hajotelmat</a:t>
            </a:r>
            <a:r>
              <a:rPr lang="fi-FI" sz="2400" dirty="0"/>
              <a:t>.</a:t>
            </a:r>
          </a:p>
          <a:p>
            <a:r>
              <a:rPr lang="fi-FI" sz="2400" dirty="0"/>
              <a:t>Osaan vertailla ja luokitella asioita.</a:t>
            </a:r>
          </a:p>
          <a:p>
            <a:r>
              <a:rPr lang="fi-FI" sz="2400" dirty="0"/>
              <a:t>Osaan mitata senttimetrejä ja metrejä.</a:t>
            </a:r>
          </a:p>
          <a:p>
            <a:r>
              <a:rPr lang="fi-FI" sz="2400" dirty="0"/>
              <a:t>Osaan ratkaista päässälaskuja.</a:t>
            </a:r>
          </a:p>
        </p:txBody>
      </p:sp>
    </p:spTree>
    <p:extLst>
      <p:ext uri="{BB962C8B-B14F-4D97-AF65-F5344CB8AC3E}">
        <p14:creationId xmlns:p14="http://schemas.microsoft.com/office/powerpoint/2010/main" val="2002222225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3074</Words>
  <Application>Microsoft Office PowerPoint</Application>
  <PresentationFormat>Widescreen</PresentationFormat>
  <Paragraphs>340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Pinta</vt:lpstr>
      <vt:lpstr>Hyvän osaamisen tavoitteet / kriteerit  1.-2. lk.</vt:lpstr>
      <vt:lpstr>Käyttäytyminen 1.-2. lk.</vt:lpstr>
      <vt:lpstr>Lukeminen 1. lk.</vt:lpstr>
      <vt:lpstr>Kirjoittaminen 1. lk.</vt:lpstr>
      <vt:lpstr>Vuorovaikutus- ja ilmaisutaidot 1. lk.</vt:lpstr>
      <vt:lpstr>Lukeminen 2. lk.</vt:lpstr>
      <vt:lpstr>Kirjoittaminen 2. lk.</vt:lpstr>
      <vt:lpstr>Vuorovaikutus- ja ilmaisutaidot 2. lk.</vt:lpstr>
      <vt:lpstr>Matematiikka 1. lk.</vt:lpstr>
      <vt:lpstr>Matematiikka 2. lk.</vt:lpstr>
      <vt:lpstr>Ympäristöoppi 1.-2. Ik.</vt:lpstr>
      <vt:lpstr>Uskonto 1.-2. Ik.</vt:lpstr>
      <vt:lpstr>Englanti 1. lk.</vt:lpstr>
      <vt:lpstr>Englanti 2. lk.</vt:lpstr>
      <vt:lpstr>Musiikki 1. Ik.</vt:lpstr>
      <vt:lpstr>Musiikki 2. Ik.</vt:lpstr>
      <vt:lpstr>Kuvataide 1. Ik.</vt:lpstr>
      <vt:lpstr>Kuvataide 2. Ik.</vt:lpstr>
      <vt:lpstr>Käsityö 1.- 2. Ik.</vt:lpstr>
      <vt:lpstr>Liikunta 1. Ik.</vt:lpstr>
      <vt:lpstr>Liikunta 2. Ik.</vt:lpstr>
      <vt:lpstr>Hyvän osaamisen tavoitteet / kriteerit  3.-4. lk.</vt:lpstr>
      <vt:lpstr>Englanti 3. lk.</vt:lpstr>
      <vt:lpstr>Englanti 4. lk.</vt:lpstr>
      <vt:lpstr>Uskonto 3.-4. Ik.</vt:lpstr>
      <vt:lpstr>Äidinkieli 3.-4. lk.</vt:lpstr>
      <vt:lpstr>Matematiikka 3. lk.</vt:lpstr>
      <vt:lpstr>Matematiikka 4. lk.</vt:lpstr>
      <vt:lpstr>Ympäristöoppi 3.-4. lk.</vt:lpstr>
      <vt:lpstr>Musiikki 3.-4. Ik.</vt:lpstr>
      <vt:lpstr>Liikunta 3.-4. lk.</vt:lpstr>
      <vt:lpstr>Käsityö 3.-4. lk.</vt:lpstr>
      <vt:lpstr>Kuvataide 3.-4. lk.</vt:lpstr>
      <vt:lpstr>Valinnaisliikunta 4. lk.</vt:lpstr>
      <vt:lpstr>Hyvän osaamisen tavoitteet / kriteerit  5.-6. lk.</vt:lpstr>
      <vt:lpstr>5. lk. Englanti</vt:lpstr>
      <vt:lpstr>6. lk. Englanti</vt:lpstr>
      <vt:lpstr>6. lk. Englanti</vt:lpstr>
      <vt:lpstr>6. lk. Ruotsi</vt:lpstr>
      <vt:lpstr>6. lk. Ruotsi</vt:lpstr>
      <vt:lpstr>5. lk. Äidinkieli</vt:lpstr>
      <vt:lpstr>6. lk. Äidinkieli</vt:lpstr>
      <vt:lpstr>6. lk. Äidinkieli</vt:lpstr>
      <vt:lpstr>6. lk. Äidinkieli</vt:lpstr>
      <vt:lpstr>5. lk. Matematiikka</vt:lpstr>
      <vt:lpstr>6. lk. Matematiikka</vt:lpstr>
      <vt:lpstr>6. lk. Matematiikka</vt:lpstr>
      <vt:lpstr>6. lk. Matematiikka</vt:lpstr>
      <vt:lpstr>5.-6. lk. Historia</vt:lpstr>
      <vt:lpstr>5.-6. lk. Yhteiskuntaoppi</vt:lpstr>
      <vt:lpstr>5.-6. lk. Ympäristöoppi</vt:lpstr>
      <vt:lpstr>5.-6. lk. Ympäristöoppi</vt:lpstr>
      <vt:lpstr>5.-6. lk. Uskonto</vt:lpstr>
      <vt:lpstr>5.-6. lk. Uskonto</vt:lpstr>
      <vt:lpstr>5.-6. lk. Käsityö</vt:lpstr>
      <vt:lpstr>5.-6. lk. Kuvataide</vt:lpstr>
      <vt:lpstr>Liikunta 5.-6. lk.</vt:lpstr>
      <vt:lpstr>5. lk. Musiikki</vt:lpstr>
      <vt:lpstr>6. lk. Musiikki</vt:lpstr>
      <vt:lpstr>Valinnaisaine 5. lk. ja 6. lk.</vt:lpstr>
      <vt:lpstr>PowerPoint Presentation</vt:lpstr>
      <vt:lpstr>Lähteet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Kari Määttä</dc:creator>
  <cp:lastModifiedBy>Määttä Kari</cp:lastModifiedBy>
  <cp:revision>50</cp:revision>
  <dcterms:created xsi:type="dcterms:W3CDTF">2017-09-18T18:36:38Z</dcterms:created>
  <dcterms:modified xsi:type="dcterms:W3CDTF">2020-08-24T14:06:47Z</dcterms:modified>
</cp:coreProperties>
</file>