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67" r:id="rId3"/>
    <p:sldId id="291" r:id="rId4"/>
    <p:sldId id="292" r:id="rId5"/>
    <p:sldId id="293" r:id="rId6"/>
    <p:sldId id="294" r:id="rId7"/>
    <p:sldId id="295" r:id="rId8"/>
    <p:sldId id="287" r:id="rId9"/>
    <p:sldId id="289" r:id="rId10"/>
    <p:sldId id="280" r:id="rId11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6" autoAdjust="0"/>
    <p:restoredTop sz="94674"/>
  </p:normalViewPr>
  <p:slideViewPr>
    <p:cSldViewPr snapToGrid="0" snapToObjects="1">
      <p:cViewPr varScale="1">
        <p:scale>
          <a:sx n="93" d="100"/>
          <a:sy n="93" d="100"/>
        </p:scale>
        <p:origin x="5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FA2BAE6F-2482-1B41-849E-8C6FD7EDDE16}" type="datetimeFigureOut">
              <a:rPr lang="fi-FI" smtClean="0"/>
              <a:t>9.10.2024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1F0DE91-7415-2D49-BAC4-44C6CAF251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38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otsikk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A3AEA0-68B0-A14E-BB94-F72DFE36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8216900" cy="6858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35EC36-5811-4F4A-A7A4-E7EA91B61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1850" y="56505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600" b="1" i="0">
                <a:solidFill>
                  <a:schemeClr val="bg2"/>
                </a:solidFill>
                <a:latin typeface="Prumo Text" pitchFamily="2" charset="77"/>
                <a:ea typeface="Tinos" panose="02020603050405020304" pitchFamily="18" charset="0"/>
                <a:cs typeface="Tinos" panose="02020603050405020304" pitchFamily="18" charset="0"/>
              </a:defRPr>
            </a:lvl1pPr>
          </a:lstStyle>
          <a:p>
            <a:fld id="{2C33F0B0-66A3-7A46-948D-33100BC0C7EF}" type="datetime1">
              <a:rPr lang="fi-FI" smtClean="0"/>
              <a:pPr/>
              <a:t>9.10.2024</a:t>
            </a:fld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386DD-27D8-8D4A-B68F-B11EF6DCE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8750" y="5545782"/>
            <a:ext cx="2311400" cy="469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B9763B-C519-AA45-A428-3ACEDA82CA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204450" y="0"/>
            <a:ext cx="3759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5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CBBDC-5841-2A45-8CD0-32E69E7658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02100"/>
            <a:ext cx="3200400" cy="2755900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FE81EF-5163-8A44-994C-02F7A104719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08413"/>
            <a:ext cx="10515600" cy="0"/>
          </a:xfrm>
          <a:prstGeom prst="line">
            <a:avLst/>
          </a:prstGeom>
          <a:ln w="25400">
            <a:solidFill>
              <a:srgbClr val="DAD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7B4401A-327F-C24C-92EC-A12BA135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8413"/>
            <a:ext cx="7785100" cy="460726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800" b="0" i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1507A-81FF-AB45-B456-6AD99F2D62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0"/>
            <a:ext cx="10071100" cy="1272745"/>
          </a:xfrm>
        </p:spPr>
        <p:txBody>
          <a:bodyPr anchor="b" anchorCtr="0"/>
          <a:lstStyle>
            <a:lvl1pPr marL="0" indent="0">
              <a:buNone/>
              <a:defRPr sz="1800" b="1" i="0">
                <a:solidFill>
                  <a:srgbClr val="DADADA"/>
                </a:solidFill>
                <a:latin typeface="Prumo Tex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D7F827-B21A-1B41-9329-9CD455BDC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50" y="831850"/>
            <a:ext cx="457200" cy="3302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0A46F3C-38CB-1245-A324-884428F21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5650557"/>
            <a:ext cx="2743200" cy="365125"/>
          </a:xfrm>
        </p:spPr>
        <p:txBody>
          <a:bodyPr/>
          <a:lstStyle>
            <a:lvl1pPr>
              <a:defRPr b="0" i="0"/>
            </a:lvl1pPr>
          </a:lstStyle>
          <a:p>
            <a:fld id="{C5FB1059-60CE-CC4A-BAC5-DF1877C21BD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018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2825-641C-0B42-9068-DA062C76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0"/>
            <a:ext cx="10058400" cy="1309815"/>
          </a:xfrm>
          <a:prstGeom prst="rect">
            <a:avLst/>
          </a:prstGeom>
          <a:ln w="50800">
            <a:noFill/>
          </a:ln>
        </p:spPr>
        <p:txBody>
          <a:bodyPr bIns="46800" anchor="b" anchorCtr="0">
            <a:normAutofit/>
          </a:bodyPr>
          <a:lstStyle>
            <a:lvl1pPr>
              <a:defRPr sz="3600" b="0" i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6A215F-FD80-1549-8B36-7209E9EFF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0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140000"/>
              </a:lnSpc>
              <a:buFont typeface="Arial" panose="020B0604020202020204" pitchFamily="34" charset="0"/>
              <a:defRPr lang="en-US" sz="1800" b="0" i="0" kern="1200" dirty="0">
                <a:solidFill>
                  <a:schemeClr val="tx1"/>
                </a:solidFill>
                <a:latin typeface="Prumo Text Book" pitchFamily="2" charset="77"/>
                <a:ea typeface="Tinos" panose="02020603050405020304" pitchFamily="18" charset="0"/>
                <a:cs typeface="Tinos" panose="02020603050405020304" pitchFamily="18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6934-3295-2347-8BEF-80DC63C532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08413"/>
            <a:ext cx="10515600" cy="0"/>
          </a:xfrm>
          <a:prstGeom prst="line">
            <a:avLst/>
          </a:prstGeom>
          <a:ln w="25400">
            <a:solidFill>
              <a:srgbClr val="DAD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AA6A1AA-BBF4-2F40-9523-14D2C3F07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50" y="831850"/>
            <a:ext cx="457200" cy="3302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372A3C8-A248-B540-88AB-D6FB20B68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5650557"/>
            <a:ext cx="2743200" cy="365125"/>
          </a:xfrm>
        </p:spPr>
        <p:txBody>
          <a:bodyPr/>
          <a:lstStyle>
            <a:lvl1pPr>
              <a:defRPr b="0" i="0"/>
            </a:lvl1pPr>
          </a:lstStyle>
          <a:p>
            <a:fld id="{C5FB1059-60CE-CC4A-BAC5-DF1877C21BD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04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5AA7241-CF59-D849-9691-E6DA60D6EFE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825625"/>
            <a:ext cx="6691288" cy="4190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5A2A77-0977-D541-9DC2-CC98EFBAFD1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08413"/>
            <a:ext cx="10515600" cy="0"/>
          </a:xfrm>
          <a:prstGeom prst="line">
            <a:avLst/>
          </a:prstGeom>
          <a:ln w="25400">
            <a:solidFill>
              <a:srgbClr val="DADA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7B00EDF-F8A9-C044-8F39-A25E137E7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50" y="831850"/>
            <a:ext cx="457200" cy="3302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7BBAA1F-389D-2048-A4DA-659CF791C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5650557"/>
            <a:ext cx="2743200" cy="365125"/>
          </a:xfrm>
        </p:spPr>
        <p:txBody>
          <a:bodyPr/>
          <a:lstStyle>
            <a:lvl1pPr>
              <a:defRPr b="0" i="0"/>
            </a:lvl1pPr>
          </a:lstStyle>
          <a:p>
            <a:fld id="{C5FB1059-60CE-CC4A-BAC5-DF1877C21BD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887BBC-5AB5-A74F-BEA8-C53747AA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0"/>
            <a:ext cx="10058400" cy="1309815"/>
          </a:xfrm>
          <a:prstGeom prst="rect">
            <a:avLst/>
          </a:prstGeom>
          <a:ln w="50800">
            <a:noFill/>
          </a:ln>
        </p:spPr>
        <p:txBody>
          <a:bodyPr bIns="46800" anchor="b" anchorCtr="0">
            <a:normAutofit/>
          </a:bodyPr>
          <a:lstStyle>
            <a:lvl1pPr>
              <a:defRPr sz="3600" b="0" i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8DC4C-9C21-5641-9A87-3826063588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9488" y="1825626"/>
            <a:ext cx="3824312" cy="3824932"/>
          </a:xfrm>
        </p:spPr>
        <p:txBody>
          <a:bodyPr>
            <a:norm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152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40A0C-8EFC-7C47-9814-43621370E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7050" y="2781300"/>
            <a:ext cx="3517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D09BA-F6ED-5446-8D8D-5F9CAADB9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8750" y="5545782"/>
            <a:ext cx="2311400" cy="46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52946-054A-F342-9B35-EFE14A7E6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850" y="5787082"/>
            <a:ext cx="21209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68F4D-A714-1A4D-8459-0B5A752DA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3289300"/>
            <a:ext cx="311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D838B-8903-CE40-B468-8846F118A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90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38A04-B5FB-7548-9DF4-FD6996279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6950" y="56505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2"/>
                </a:solidFill>
                <a:latin typeface="Prumo Text Book" pitchFamily="2" charset="77"/>
                <a:ea typeface="Tinos" panose="02020603050405020304" pitchFamily="18" charset="0"/>
                <a:cs typeface="Tinos" panose="02020603050405020304" pitchFamily="18" charset="0"/>
              </a:defRPr>
            </a:lvl1pPr>
          </a:lstStyle>
          <a:p>
            <a:fld id="{C5FB1059-60CE-CC4A-BAC5-DF1877C21BD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38674E3-4E23-984A-8D1E-24CF3B40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098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60226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72" r:id="rId5"/>
    <p:sldLayoutId id="2147483673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Prumo Text ExtraBold" pitchFamily="2" charset="77"/>
          <a:ea typeface="Tinos" panose="02020603050405020304" pitchFamily="18" charset="0"/>
          <a:cs typeface="Tinos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Prumo Text Book" pitchFamily="2" charset="77"/>
          <a:ea typeface="Tinos" panose="02020603050405020304" pitchFamily="18" charset="0"/>
          <a:cs typeface="Tinos" panose="02020603050405020304" pitchFamily="18" charset="0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Prumo Text Book" pitchFamily="2" charset="77"/>
          <a:ea typeface="Tinos" panose="02020603050405020304" pitchFamily="18" charset="0"/>
          <a:cs typeface="Tinos" panose="02020603050405020304" pitchFamily="18" charset="0"/>
        </a:defRPr>
      </a:lvl2pPr>
      <a:lvl3pPr marL="914400" indent="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Prumo Text Book" pitchFamily="2" charset="77"/>
          <a:ea typeface="Tinos" panose="02020603050405020304" pitchFamily="18" charset="0"/>
          <a:cs typeface="Tinos" panose="02020603050405020304" pitchFamily="18" charset="0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Prumo Text Book" pitchFamily="2" charset="77"/>
          <a:ea typeface="Tinos" panose="02020603050405020304" pitchFamily="18" charset="0"/>
          <a:cs typeface="Tinos" panose="02020603050405020304" pitchFamily="18" charset="0"/>
        </a:defRPr>
      </a:lvl4pPr>
      <a:lvl5pPr marL="1828800" indent="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Prumo Text Book" pitchFamily="2" charset="77"/>
          <a:ea typeface="Tinos" panose="02020603050405020304" pitchFamily="18" charset="0"/>
          <a:cs typeface="Tinos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0"/>
            <a:ext cx="10518140" cy="6858000"/>
          </a:xfrm>
        </p:spPr>
        <p:txBody>
          <a:bodyPr/>
          <a:lstStyle/>
          <a:p>
            <a:pPr algn="ctr"/>
            <a:r>
              <a:rPr lang="fi-FI" sz="4400" b="1" dirty="0">
                <a:solidFill>
                  <a:schemeClr val="tx1"/>
                </a:solidFill>
              </a:rPr>
              <a:t>Kiinteistö Oy Nakkilan kotiteollisuuskoulu</a:t>
            </a:r>
            <a:br>
              <a:rPr lang="fi-FI" sz="4400" b="1" dirty="0">
                <a:solidFill>
                  <a:schemeClr val="tx1"/>
                </a:solidFill>
              </a:rPr>
            </a:br>
            <a:br>
              <a:rPr lang="fi-FI" dirty="0">
                <a:solidFill>
                  <a:schemeClr val="tx1"/>
                </a:solidFill>
              </a:rPr>
            </a:br>
            <a:r>
              <a:rPr lang="fi-FI" sz="4400" dirty="0">
                <a:solidFill>
                  <a:schemeClr val="tx1"/>
                </a:solidFill>
              </a:rPr>
              <a:t>Sisäilman parannustoimenpiteet ja korjaustöiden </a:t>
            </a:r>
            <a:r>
              <a:rPr lang="fi-FI" sz="4400">
                <a:solidFill>
                  <a:schemeClr val="tx1"/>
                </a:solidFill>
              </a:rPr>
              <a:t>toteutus 2024</a:t>
            </a:r>
            <a:br>
              <a:rPr lang="fi-FI" sz="4400">
                <a:solidFill>
                  <a:schemeClr val="tx1"/>
                </a:solidFill>
              </a:rPr>
            </a:br>
            <a:br>
              <a:rPr lang="fi-FI" sz="4400">
                <a:solidFill>
                  <a:schemeClr val="tx1"/>
                </a:solidFill>
              </a:rPr>
            </a:br>
            <a:r>
              <a:rPr lang="fi-FI" sz="2400">
                <a:solidFill>
                  <a:schemeClr val="tx1"/>
                </a:solidFill>
              </a:rPr>
              <a:t>Infotilaisuus </a:t>
            </a:r>
            <a:r>
              <a:rPr lang="fi-FI" sz="2400" dirty="0">
                <a:solidFill>
                  <a:schemeClr val="tx1"/>
                </a:solidFill>
              </a:rPr>
              <a:t>huoltajille 8.10.2024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33F0B0-66A3-7A46-948D-33100BC0C7EF}" type="datetime1">
              <a:rPr lang="fi-FI" smtClean="0"/>
              <a:pPr/>
              <a:t>9.10.2024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619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8775" cy="6858000"/>
          </a:xfrm>
        </p:spPr>
        <p:txBody>
          <a:bodyPr/>
          <a:lstStyle/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KIITOS!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4294967295"/>
          </p:nvPr>
        </p:nvSpPr>
        <p:spPr>
          <a:xfrm>
            <a:off x="0" y="5649913"/>
            <a:ext cx="2743200" cy="365125"/>
          </a:xfrm>
          <a:prstGeom prst="rect">
            <a:avLst/>
          </a:prstGeom>
        </p:spPr>
        <p:txBody>
          <a:bodyPr/>
          <a:lstStyle/>
          <a:p>
            <a:fld id="{2C33F0B0-66A3-7A46-948D-33100BC0C7EF}" type="datetime1">
              <a:rPr lang="fi-FI" smtClean="0"/>
              <a:pPr/>
              <a:t>9.10.2024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66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Käyttöä turvaavien toimenpiteiden suoritus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b="1" dirty="0">
                <a:sym typeface="Wingdings" panose="05000000000000000000" pitchFamily="2" charset="2"/>
              </a:rPr>
              <a:t>Rakennuksen ylipaineistus:</a:t>
            </a:r>
          </a:p>
          <a:p>
            <a:pPr marL="285750" indent="-285750">
              <a:buFontTx/>
              <a:buChar char="-"/>
            </a:pPr>
            <a:r>
              <a:rPr lang="fi-FI" sz="1600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Kesäkuussa 2024 lisättiin ilmanvaihtojärjestelmään säätöpeltejä ja päätelaitteita, joilla mahdollistettiin kaikkiin tiloihin määräysten edellyttämät ilmamäärät. Samassa yhteydessä suoritetiin kaikkien tilojen ilmamäärien mittaus ja säätö. Työn suoritti Ilmastointi Salminen Oy.</a:t>
            </a:r>
          </a:p>
          <a:p>
            <a:pPr marL="285750" indent="-285750">
              <a:buFontTx/>
              <a:buChar char="-"/>
            </a:pPr>
            <a:r>
              <a:rPr lang="fi-FI" sz="1600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Elokuussa 2024 suoritettiin rakennuksen hallittu ylipaineistaminen, käyttäen apuna rakennuksen ilmanvaihtojärjestelmää.</a:t>
            </a:r>
          </a:p>
          <a:p>
            <a:pPr marL="971550" lvl="1" indent="-285750">
              <a:buFontTx/>
              <a:buChar char="-"/>
            </a:pPr>
            <a:r>
              <a:rPr lang="fi-FI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Työn suoritti Ilmastointi Salminen Oy</a:t>
            </a:r>
          </a:p>
          <a:p>
            <a:pPr marL="971550" lvl="1" indent="-285750">
              <a:buFontTx/>
              <a:buChar char="-"/>
            </a:pPr>
            <a:r>
              <a:rPr lang="fi-FI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Työ suoritettiin rakennuksen käyttöä turvaavana toimenpiteenä, jolla estetään mahdollisten epäpuhtauksien kulkeutuminen ulkoseinä- yms. rakenteista sisäilmaan.</a:t>
            </a:r>
          </a:p>
          <a:p>
            <a:pPr marL="971550" lvl="1" indent="-285750">
              <a:buFontTx/>
              <a:buChar char="-"/>
            </a:pPr>
            <a:r>
              <a:rPr lang="fi-FI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Samassa yhteydessä asennettiin rakennukseen kaksi painemittaria, joilla seurataan rakennuksen sisä- ja ulkoilman välisiä painesuhteita ja varmistetaan ylipaineistuksen toimivuus.</a:t>
            </a:r>
          </a:p>
          <a:p>
            <a:pPr marL="285750" indent="-285750">
              <a:buFontTx/>
              <a:buChar char="-"/>
            </a:pPr>
            <a:endParaRPr lang="fi-FI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22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Käyttöä turvaavien toimenpiteiden suoritus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1700" b="1" dirty="0"/>
              <a:t>Ulkoseinärakenteiden tiivistyskorjaukset: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700" dirty="0"/>
              <a:t>Ulkoseinärakenteiden tiivistyskorjauksista tilattu erillinen korjaussuunnitelma </a:t>
            </a:r>
            <a:r>
              <a:rPr lang="fi-FI" sz="1700" dirty="0" err="1"/>
              <a:t>Polygon</a:t>
            </a:r>
            <a:r>
              <a:rPr lang="fi-FI" sz="1700" dirty="0"/>
              <a:t> Finland Oy:ltä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700" dirty="0"/>
              <a:t>Tuomas Kärki on ajoittanut korjaussuunnitelman laatimisen viikolle 44.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700" dirty="0"/>
              <a:t>Korjaussuunnitelman valmistuttua kiinteistöyhtiö päättää korjaustöiden toteuttamisesta ja aikataulusta yhdessä kunnan kanssa.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700" dirty="0">
                <a:latin typeface="Prumo Text Book"/>
                <a:ea typeface="Arial" panose="020B0604020202020204" pitchFamily="34" charset="0"/>
                <a:cs typeface="Arial" panose="020B0604020202020204" pitchFamily="34" charset="0"/>
              </a:rPr>
              <a:t>Korjaustyö</a:t>
            </a:r>
            <a:r>
              <a:rPr lang="fi-FI" sz="1700" dirty="0">
                <a:effectLst/>
                <a:latin typeface="Prumo Text Book"/>
                <a:ea typeface="Arial" panose="020B0604020202020204" pitchFamily="34" charset="0"/>
                <a:cs typeface="Arial" panose="020B0604020202020204" pitchFamily="34" charset="0"/>
              </a:rPr>
              <a:t> tulee olemaan mittava, jonka vuoksi korjattavat tilat tulisivat olemaan pois käytöstä korjaustöiden aikana. Käytännössä korjaustyöt on järkevää ajoittaa koulujen kesäloma-aikaan.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700" dirty="0"/>
              <a:t>Pienehköjen läpivientien, aukkojen, reikien yms. tiivistystöitä on aloitettu Nakkilan Kiinteistöhuolto Oy:n toimesta. </a:t>
            </a:r>
          </a:p>
          <a:p>
            <a:pPr lvl="1"/>
            <a:r>
              <a:rPr lang="fi-FI" sz="1700" dirty="0"/>
              <a:t>Selkeät kohdat tiivistetään tiivistysmassalla tai uretaanivaahdolla. </a:t>
            </a:r>
          </a:p>
          <a:p>
            <a:pPr lvl="1"/>
            <a:r>
              <a:rPr lang="fi-FI" sz="1700" dirty="0"/>
              <a:t>Ulko-ovien tiivisteet uusitaan samassa yhteydessä. </a:t>
            </a:r>
            <a:endParaRPr lang="fi-FI" sz="1700" dirty="0">
              <a:effectLst/>
              <a:latin typeface="Prumo Text Book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007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Tavanomaiset huoltotoimet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fi-FI" sz="1800" b="1" dirty="0"/>
              <a:t>Vesikatteen puhdistustyöt:</a:t>
            </a:r>
          </a:p>
          <a:p>
            <a:pPr lvl="1"/>
            <a:r>
              <a:rPr lang="fi-FI" sz="1800" dirty="0"/>
              <a:t>Puhdistustyöt suoritettu syyshuollon yhteydessä</a:t>
            </a:r>
          </a:p>
          <a:p>
            <a:pPr lvl="1"/>
            <a:r>
              <a:rPr lang="fi-FI" sz="1800" dirty="0"/>
              <a:t>Sammaleet poistettu vesikatolta</a:t>
            </a:r>
          </a:p>
          <a:p>
            <a:pPr lvl="1"/>
            <a:r>
              <a:rPr lang="fi-FI" sz="1800" dirty="0"/>
              <a:t>Sadevesikourut puhdistettu irtoroskasta  </a:t>
            </a:r>
          </a:p>
          <a:p>
            <a:pPr marL="457200" lvl="1" indent="0">
              <a:buNone/>
            </a:pPr>
            <a:r>
              <a:rPr lang="fi-FI" sz="1800" b="1" dirty="0"/>
              <a:t>Vesikatteen tiivistyksen parantaminen:</a:t>
            </a:r>
          </a:p>
          <a:p>
            <a:pPr lvl="1"/>
            <a:r>
              <a:rPr lang="fi-FI" sz="2000" dirty="0"/>
              <a:t>Tiivistyskorjaukset suoritettu Asennus ja Rakennus </a:t>
            </a:r>
            <a:r>
              <a:rPr lang="fi-FI" sz="2000" dirty="0" err="1"/>
              <a:t>Agge</a:t>
            </a:r>
            <a:r>
              <a:rPr lang="fi-FI" sz="2000" dirty="0"/>
              <a:t> Oy:n toimesta</a:t>
            </a:r>
          </a:p>
          <a:p>
            <a:pPr lvl="1"/>
            <a:r>
              <a:rPr lang="fi-FI" sz="2000" dirty="0"/>
              <a:t>Vesikatteen kunto tarkastettu koko alaltaan</a:t>
            </a:r>
          </a:p>
          <a:p>
            <a:pPr lvl="1"/>
            <a:r>
              <a:rPr lang="fi-FI" sz="2000" dirty="0"/>
              <a:t>Tarkastuksessa havaitut viat ja puutteet korjattu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i-FI" sz="2000" dirty="0"/>
              <a:t>Bitumihuopakatteen osalta repsottavat saumat ja läpiviennit tiivistetty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i-FI" sz="2000" dirty="0"/>
              <a:t> Myrskypeltejä korjattu ja tiivistetty, pellityksiä myös lisätty mahdollisiin riskikohtiin ennaltaehkäisevästi </a:t>
            </a:r>
          </a:p>
          <a:p>
            <a:pPr marL="457200" lvl="1" indent="0">
              <a:buNone/>
            </a:pPr>
            <a:endParaRPr lang="fi-FI" sz="1800" dirty="0"/>
          </a:p>
          <a:p>
            <a:pPr lvl="1"/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948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Tavanomaiset huoltotoimet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fi-FI" sz="1800" b="1" dirty="0"/>
              <a:t>Lämmitysjärjestelmän toiminnan säätö- ja tarkastus:</a:t>
            </a:r>
          </a:p>
          <a:p>
            <a:pPr lvl="1"/>
            <a:r>
              <a:rPr lang="fi-FI" sz="1800" dirty="0"/>
              <a:t>Lämmitysjärjestelmä on tarkastettu Vesi ja Lämpö Juhola Oy:n toimesta syys-lokakuun vaihteessa. </a:t>
            </a:r>
          </a:p>
          <a:p>
            <a:pPr lvl="1"/>
            <a:r>
              <a:rPr lang="fi-FI" sz="1600" dirty="0"/>
              <a:t>Lämmitysjärjestelmän patterit ja patteriventtiilit sekä -termostaatit on tarkastettu koulun kaikkien tilojen osalta.</a:t>
            </a:r>
          </a:p>
          <a:p>
            <a:pPr lvl="1"/>
            <a:r>
              <a:rPr lang="fi-FI" sz="1600" dirty="0"/>
              <a:t>Kierroksella havaitut viat ja puutteet pääosin jo korjattu: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600" dirty="0"/>
              <a:t>Venttileitä ja termostaatteja uusittu (rikkinäisiä/toimimattomia termostaatteja oli noin 8 kpl).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600" dirty="0"/>
              <a:t>Osassa tiloissa ei ollut ollenkaan termostaatteja, joten niihin asennettiin uudet.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600" dirty="0"/>
              <a:t>Lähes kaikki patterit saatiin lämpenemään normaalisti ja jatkossa termostaateilla pystytään vaikuttamaan huonelämpötilaan. </a:t>
            </a:r>
          </a:p>
          <a:p>
            <a:pPr lvl="1"/>
            <a:r>
              <a:rPr lang="fi-FI" sz="1600" dirty="0"/>
              <a:t>Kellaritilassa kaksi lämmityspatteria ei lämpene, ei saatu kiertoa aikaiseksi </a:t>
            </a:r>
            <a:r>
              <a:rPr lang="fi-FI" sz="1600" dirty="0">
                <a:sym typeface="Wingdings" panose="05000000000000000000" pitchFamily="2" charset="2"/>
              </a:rPr>
              <a:t> korjataan viikkojen 42-43 aikana. </a:t>
            </a:r>
          </a:p>
          <a:p>
            <a:pPr lvl="1"/>
            <a:r>
              <a:rPr lang="fi-FI" sz="1600" dirty="0">
                <a:sym typeface="Wingdings" panose="05000000000000000000" pitchFamily="2" charset="2"/>
              </a:rPr>
              <a:t>Kellaritilassa naisten pukuhuone, jossa ei ole tällä hetkellä lämmitystä  asennetaan pienehkö sähköpatteri tai vastaava, saatetaan kuntoon viikkojen 42-43 aikana.  </a:t>
            </a:r>
          </a:p>
          <a:p>
            <a:pPr lvl="1"/>
            <a:r>
              <a:rPr lang="fi-FI" sz="1800" dirty="0"/>
              <a:t>Lämmönjakokeskus on toimintakunnossa.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600" dirty="0"/>
              <a:t>Kahdessa lämmönjakolaitteiston toimilaitteessa pientä vuotoa </a:t>
            </a:r>
            <a:r>
              <a:rPr lang="fi-FI" sz="1600" dirty="0">
                <a:sym typeface="Wingdings" panose="05000000000000000000" pitchFamily="2" charset="2"/>
              </a:rPr>
              <a:t> saatetaan kuntoon viikolla 42-43. </a:t>
            </a:r>
          </a:p>
          <a:p>
            <a:pPr marL="457200" lvl="1" indent="0">
              <a:buNone/>
            </a:pPr>
            <a:endParaRPr lang="fi-FI" sz="1600" dirty="0"/>
          </a:p>
          <a:p>
            <a:pPr marL="457200" lvl="1" indent="0">
              <a:buNone/>
            </a:pPr>
            <a:endParaRPr lang="fi-FI" sz="1800" dirty="0"/>
          </a:p>
          <a:p>
            <a:pPr lvl="1"/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818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Tavanomaiset huoltotoimet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800" b="1" dirty="0"/>
              <a:t>Ilmanvaihtojärjestelmän kuitulähteiden kartoitus ja kuitulähteiden poisto / sulkukäsittely:</a:t>
            </a:r>
          </a:p>
          <a:p>
            <a:pPr lvl="1"/>
            <a:r>
              <a:rPr lang="fi-FI" sz="1800" dirty="0"/>
              <a:t>Ilmanvaihtojärjestelmän kuitulähteiden kartoitus on tilattu Ilmastointi Salminen Oy:ltä. </a:t>
            </a:r>
          </a:p>
          <a:p>
            <a:pPr lvl="1"/>
            <a:r>
              <a:rPr lang="fi-FI" sz="1800" dirty="0"/>
              <a:t>Kartoitustyö suoritetaan syyslomaviikolla (vko 43)</a:t>
            </a:r>
          </a:p>
          <a:p>
            <a:pPr lvl="1"/>
            <a:r>
              <a:rPr lang="fi-FI" sz="1800" dirty="0"/>
              <a:t>Kartoituksessa havaitut haitalliset kuitulähteet tullaan poistamaan tai sulkukäsittelemään tarvittavilta osin.</a:t>
            </a:r>
          </a:p>
          <a:p>
            <a:pPr lvl="1"/>
            <a:r>
              <a:rPr lang="fi-FI" sz="1800" dirty="0"/>
              <a:t>Korjaustyön aikataulu tarkentuu urakoitsijan toimesta lähiaikoina.	</a:t>
            </a:r>
          </a:p>
          <a:p>
            <a:pPr marL="457200" lvl="1" indent="0">
              <a:buNone/>
            </a:pPr>
            <a:endParaRPr lang="fi-FI" sz="1800" dirty="0"/>
          </a:p>
          <a:p>
            <a:pPr marL="457200" lvl="1" indent="0">
              <a:buNone/>
            </a:pPr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726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Peruskorjauksen yhteydessä tehtävät toimenpiteet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fi-FI" sz="2000" b="1" dirty="0"/>
              <a:t>Ulkoseinärakenteen uusiminen tarvittavalta laajuudeltaan ja jatkotutkimukset</a:t>
            </a:r>
          </a:p>
          <a:p>
            <a:pPr marL="457200" lvl="1" indent="0">
              <a:buNone/>
            </a:pPr>
            <a:r>
              <a:rPr lang="fi-FI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Ulkoseinärakenteen uusiminen on ajankohtainen rakennuksen mahdollisen peruskorjauksen yhteydessä.  Rakenteet tullaan todennäköisesti saneeraamaan kokonaisvaltaisesti, mikäli katsotaan niin, että rakennuksessa toiminta jatkuu vielä lähivuosien jälkeenkin (kouluverkon kohtalo tällä hetkellä selvityksen alla).</a:t>
            </a:r>
          </a:p>
          <a:p>
            <a:pPr marL="457200" lvl="1" indent="0">
              <a:buNone/>
            </a:pPr>
            <a:r>
              <a:rPr lang="fi-FI" sz="2000" b="1" dirty="0"/>
              <a:t>Vesikatteena olevan </a:t>
            </a:r>
            <a:r>
              <a:rPr lang="fi-FI" sz="2000" b="1" dirty="0" err="1"/>
              <a:t>bitumikermikatteen</a:t>
            </a:r>
            <a:r>
              <a:rPr lang="fi-FI" sz="2000" b="1" dirty="0"/>
              <a:t> uusiminen kokonaisuudessaan</a:t>
            </a:r>
          </a:p>
          <a:p>
            <a:pPr lvl="1"/>
            <a:r>
              <a:rPr lang="fi-FI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Vesikate tullaan saneeraamaan kokonaisvaltaisesti, mikäli katsotaan niin, että rakennuksessa toiminta jatkuu vielä lähivuosien jälkeenkin (kouluverkon kohtalo tällä hetkellä selvityksen alla).</a:t>
            </a:r>
          </a:p>
          <a:p>
            <a:pPr marL="457200" lvl="1" indent="0">
              <a:buNone/>
            </a:pPr>
            <a:endParaRPr lang="fi-FI" sz="2000" dirty="0"/>
          </a:p>
          <a:p>
            <a:pPr marL="457200" lvl="1" indent="0">
              <a:buNone/>
            </a:pPr>
            <a:endParaRPr lang="fi-FI" sz="2000" b="1" dirty="0"/>
          </a:p>
          <a:p>
            <a:pPr lvl="1"/>
            <a:endParaRPr lang="fi-FI" sz="1800" dirty="0"/>
          </a:p>
          <a:p>
            <a:pPr lvl="1"/>
            <a:endParaRPr lang="fi-FI" sz="18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887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Muut koulun sisäilma-asiat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Koulun sisäilma-asioissa tehdään aktiivisesti yhteistyötä Porin Terveysvalvonnan johtavan terveysinsinöörin kanssa.</a:t>
            </a:r>
          </a:p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Olosuhdemittausta tullaan rakennuksessa lisäämään. Rakennukseen hankitaan todennäköisesti  etäluettavia, tallentavia olosuhdemittareita. Olosuhdemittarit pyritään hankkimaan lokakuun 2024 aikana. Olosuhdemittareihin annetaan Porin Terveysvalvonnalle etäkatselumahdollisuus tai raportoidaan tulokset terveysvalvontaan kuukausittain.</a:t>
            </a:r>
          </a:p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Tilakohtaisten sisäilmapuhdistimien hankinta on harkinnassa ja varmistunee loppuvuonna, kunnan talousarviokäsittelyn yhteydessä.</a:t>
            </a:r>
          </a:p>
          <a:p>
            <a:pPr marL="285750" indent="-285750">
              <a:buFontTx/>
              <a:buChar char="-"/>
            </a:pPr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i-FI" dirty="0">
              <a:sym typeface="Wingdings" panose="05000000000000000000" pitchFamily="2" charset="2"/>
            </a:endParaRPr>
          </a:p>
          <a:p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283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B050"/>
                </a:solidFill>
              </a:rPr>
              <a:t>Muut sisäilma-asiat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Koulun sisäilma-asioiden käsittelyä ja tiedottamista varten on perustettu sisäilmatyöryhmä, jossa on mukana mm. sivistysjohtaja, koulun rehtori, koulun henkilökunnan edustaja, kouluterveydenhoitaja, työsuojeluvaltuutettu, kunnan teknisen toimialan edustaja, sekä kiinteistöyhtiön isännöitsijä.</a:t>
            </a:r>
          </a:p>
          <a:p>
            <a:pPr marL="971550" lvl="1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Sisäilmatyöryhmä on kokoontunut syksyn aikana kolme kertaa. Seuraava kokous on 14.10.2024.</a:t>
            </a:r>
          </a:p>
          <a:p>
            <a:pPr marL="971550" lvl="1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Sisäilmatyöryhmän muistiot löytyy koulun </a:t>
            </a:r>
            <a:r>
              <a:rPr lang="fi-FI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peda</a:t>
            </a: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-netin sivuilta, kuten myös muu koulun sisäilma-asioihin liittyvä materiaali.</a:t>
            </a:r>
          </a:p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Oireileville oppilaille on heidän vanhempiensa kautta tarjottu mahdollisuutta oppilaitoksen vaihtamiseen terveydellisistä syistä. </a:t>
            </a:r>
          </a:p>
          <a:p>
            <a:pPr marL="285750" indent="-285750">
              <a:buFontTx/>
              <a:buChar char="-"/>
            </a:pPr>
            <a:r>
              <a:rPr lang="fi-FI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Oppilaiden sairaspoissaolojen kehitystä seurataan tällä hetkellä aktiivisesti, mutta toistaiseksi sairaspoissaolojen määrä ei ole ollut normaalista poikkeavaa.</a:t>
            </a:r>
          </a:p>
          <a:p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fi-FI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i-FI" dirty="0">
              <a:sym typeface="Wingdings" panose="05000000000000000000" pitchFamily="2" charset="2"/>
            </a:endParaRPr>
          </a:p>
          <a:p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1059-60CE-CC4A-BAC5-DF1877C21BDD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6415229"/>
      </p:ext>
    </p:extLst>
  </p:cSld>
  <p:clrMapOvr>
    <a:masterClrMapping/>
  </p:clrMapOvr>
</p:sld>
</file>

<file path=ppt/theme/theme1.xml><?xml version="1.0" encoding="utf-8"?>
<a:theme xmlns:a="http://schemas.openxmlformats.org/drawingml/2006/main" name="Nakkila teema">
  <a:themeElements>
    <a:clrScheme name="Nakkila">
      <a:dk1>
        <a:srgbClr val="000000"/>
      </a:dk1>
      <a:lt1>
        <a:srgbClr val="FFFFFF"/>
      </a:lt1>
      <a:dk2>
        <a:srgbClr val="004976"/>
      </a:dk2>
      <a:lt2>
        <a:srgbClr val="EAAA00"/>
      </a:lt2>
      <a:accent1>
        <a:srgbClr val="007B5F"/>
      </a:accent1>
      <a:accent2>
        <a:srgbClr val="71CC98"/>
      </a:accent2>
      <a:accent3>
        <a:srgbClr val="5E6738"/>
      </a:accent3>
      <a:accent4>
        <a:srgbClr val="007B5F"/>
      </a:accent4>
      <a:accent5>
        <a:srgbClr val="71CC98"/>
      </a:accent5>
      <a:accent6>
        <a:srgbClr val="F79646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08_Nakkila_presentaatiopohja.pptx" id="{1A008FF4-8982-4E25-8F05-3B9BFDBA7224}" vid="{8C77B2D5-1B2F-48B6-978B-B4B517BD01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Nakkila_esitys_NEW</Template>
  <TotalTime>3617</TotalTime>
  <Words>693</Words>
  <Application>Microsoft Office PowerPoint</Application>
  <PresentationFormat>Laajakuva</PresentationFormat>
  <Paragraphs>93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7" baseType="lpstr">
      <vt:lpstr>Arial</vt:lpstr>
      <vt:lpstr>Calibri</vt:lpstr>
      <vt:lpstr>Prumo Text</vt:lpstr>
      <vt:lpstr>Prumo Text Book</vt:lpstr>
      <vt:lpstr>Prumo Text ExtraBold</vt:lpstr>
      <vt:lpstr>Wingdings</vt:lpstr>
      <vt:lpstr>Nakkila teema</vt:lpstr>
      <vt:lpstr>Kiinteistö Oy Nakkilan kotiteollisuuskoulu  Sisäilman parannustoimenpiteet ja korjaustöiden toteutus 2024  Infotilaisuus huoltajille 8.10.2024</vt:lpstr>
      <vt:lpstr>Käyttöä turvaavien toimenpiteiden suoritus</vt:lpstr>
      <vt:lpstr>Käyttöä turvaavien toimenpiteiden suoritus</vt:lpstr>
      <vt:lpstr>Tavanomaiset huoltotoimet</vt:lpstr>
      <vt:lpstr>Tavanomaiset huoltotoimet</vt:lpstr>
      <vt:lpstr>Tavanomaiset huoltotoimet</vt:lpstr>
      <vt:lpstr>Peruskorjauksen yhteydessä tehtävät toimenpiteet</vt:lpstr>
      <vt:lpstr>Muut koulun sisäilma-asiat</vt:lpstr>
      <vt:lpstr>Muut sisäilma-asiat</vt:lpstr>
      <vt:lpstr>   KIITOS!</vt:lpstr>
    </vt:vector>
  </TitlesOfParts>
  <Manager/>
  <Company>Ulvilan kaupunki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Talousarvioseminaari 2021</dc:title>
  <dc:subject/>
  <dc:creator>Löfbacka Janika</dc:creator>
  <cp:keywords/>
  <dc:description/>
  <cp:lastModifiedBy>Hujanen Minna</cp:lastModifiedBy>
  <cp:revision>278</cp:revision>
  <cp:lastPrinted>2022-09-22T09:20:54Z</cp:lastPrinted>
  <dcterms:created xsi:type="dcterms:W3CDTF">2020-08-13T12:48:54Z</dcterms:created>
  <dcterms:modified xsi:type="dcterms:W3CDTF">2024-10-09T08:49:04Z</dcterms:modified>
  <cp:category/>
</cp:coreProperties>
</file>