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65" r:id="rId2"/>
  </p:sldIdLst>
  <p:sldSz cx="18288000" cy="10287000"/>
  <p:notesSz cx="6858000" cy="9144000"/>
  <p:embeddedFontLst>
    <p:embeddedFont>
      <p:font typeface="Arial Narrow" panose="020B0606020202030204" pitchFamily="34" charset="0"/>
      <p:regular r:id="rId3"/>
      <p:bold r:id="rId4"/>
      <p:italic r:id="rId5"/>
      <p:boldItalic r:id="rId6"/>
    </p:embeddedFont>
    <p:embeddedFont>
      <p:font typeface="Open Sans 1" panose="020B0604020202020204" charset="0"/>
      <p:regular r:id="rId7"/>
    </p:embeddedFont>
    <p:embeddedFont>
      <p:font typeface="Open Sans 2" panose="020B0604020202020204" charset="0"/>
      <p:regular r:id="rId8"/>
    </p:embeddedFont>
    <p:embeddedFont>
      <p:font typeface="Open Sans 2 Bold" panose="020B0604020202020204" charset="0"/>
      <p:regular r:id="rId9"/>
    </p:embeddedFont>
    <p:embeddedFont>
      <p:font typeface="Trebuchet MS" panose="020B0603020202020204" pitchFamily="34" charset="0"/>
      <p:regular r:id="rId10"/>
      <p:bold r:id="rId11"/>
      <p:italic r:id="rId12"/>
      <p:boldItalic r:id="rId13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8731CE61-2CC8-34D4-BF13-384B07605F8C}" name="Thil Tiia" initials="TT" userId="S::Tiia.Thil@jyvaskyla.fi::04bb8483-2a77-4b6b-bbec-dfba83f0f17d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EE2"/>
    <a:srgbClr val="FFA200"/>
    <a:srgbClr val="007603"/>
    <a:srgbClr val="69B32E"/>
    <a:srgbClr val="7F7F7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CCC4925-782D-41AB-916E-3B5FEF63BFFF}" v="2" dt="2025-10-28T08:05:26.032"/>
    <p1510:client id="{E1395D38-C520-465C-9112-B1593455B76B}" v="1" dt="2025-10-28T14:07:23.80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39" d="100"/>
          <a:sy n="39" d="100"/>
        </p:scale>
        <p:origin x="940" y="5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6.fntdata"/><Relationship Id="rId13" Type="http://schemas.openxmlformats.org/officeDocument/2006/relationships/font" Target="fonts/font11.fntdata"/><Relationship Id="rId18" Type="http://schemas.microsoft.com/office/2016/11/relationships/changesInfo" Target="changesInfos/changesInfo1.xml"/><Relationship Id="rId3" Type="http://schemas.openxmlformats.org/officeDocument/2006/relationships/font" Target="fonts/font1.fntdata"/><Relationship Id="rId7" Type="http://schemas.openxmlformats.org/officeDocument/2006/relationships/font" Target="fonts/font5.fntdata"/><Relationship Id="rId12" Type="http://schemas.openxmlformats.org/officeDocument/2006/relationships/font" Target="fonts/font10.fntdata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20" Type="http://schemas.microsoft.com/office/2018/10/relationships/authors" Target="authors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4.fntdata"/><Relationship Id="rId11" Type="http://schemas.openxmlformats.org/officeDocument/2006/relationships/font" Target="fonts/font9.fntdata"/><Relationship Id="rId5" Type="http://schemas.openxmlformats.org/officeDocument/2006/relationships/font" Target="fonts/font3.fntdata"/><Relationship Id="rId15" Type="http://schemas.openxmlformats.org/officeDocument/2006/relationships/viewProps" Target="viewProps.xml"/><Relationship Id="rId10" Type="http://schemas.openxmlformats.org/officeDocument/2006/relationships/font" Target="fonts/font8.fntdata"/><Relationship Id="rId19" Type="http://schemas.microsoft.com/office/2015/10/relationships/revisionInfo" Target="revisionInfo.xml"/><Relationship Id="rId4" Type="http://schemas.openxmlformats.org/officeDocument/2006/relationships/font" Target="fonts/font2.fntdata"/><Relationship Id="rId9" Type="http://schemas.openxmlformats.org/officeDocument/2006/relationships/font" Target="fonts/font7.fntdata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uutti Minna" userId="fa7d080a-bd9b-449a-959b-bd23dcd1021e" providerId="ADAL" clId="{0FE5E36E-F68C-406A-95B5-7F7DF2A10609}"/>
    <pc:docChg chg="undo custSel addSld delSld modSld">
      <pc:chgData name="Kuutti Minna" userId="fa7d080a-bd9b-449a-959b-bd23dcd1021e" providerId="ADAL" clId="{0FE5E36E-F68C-406A-95B5-7F7DF2A10609}" dt="2025-10-28T14:08:14.828" v="6" actId="47"/>
      <pc:docMkLst>
        <pc:docMk/>
      </pc:docMkLst>
      <pc:sldChg chg="addSp modSp add del mod">
        <pc:chgData name="Kuutti Minna" userId="fa7d080a-bd9b-449a-959b-bd23dcd1021e" providerId="ADAL" clId="{0FE5E36E-F68C-406A-95B5-7F7DF2A10609}" dt="2025-10-28T14:08:09.290" v="5" actId="47"/>
        <pc:sldMkLst>
          <pc:docMk/>
          <pc:sldMk cId="3185119173" sldId="265"/>
        </pc:sldMkLst>
        <pc:picChg chg="add mod">
          <ac:chgData name="Kuutti Minna" userId="fa7d080a-bd9b-449a-959b-bd23dcd1021e" providerId="ADAL" clId="{0FE5E36E-F68C-406A-95B5-7F7DF2A10609}" dt="2025-10-28T14:07:33.874" v="2" actId="1076"/>
          <ac:picMkLst>
            <pc:docMk/>
            <pc:sldMk cId="3185119173" sldId="265"/>
            <ac:picMk id="6" creationId="{B72CA697-6757-4E07-E0AD-4891F03B5C16}"/>
          </ac:picMkLst>
        </pc:picChg>
      </pc:sldChg>
      <pc:sldChg chg="delSp del mod">
        <pc:chgData name="Kuutti Minna" userId="fa7d080a-bd9b-449a-959b-bd23dcd1021e" providerId="ADAL" clId="{0FE5E36E-F68C-406A-95B5-7F7DF2A10609}" dt="2025-10-28T14:08:14.828" v="6" actId="47"/>
        <pc:sldMkLst>
          <pc:docMk/>
          <pc:sldMk cId="401139058" sldId="267"/>
        </pc:sldMkLst>
        <pc:spChg chg="del">
          <ac:chgData name="Kuutti Minna" userId="fa7d080a-bd9b-449a-959b-bd23dcd1021e" providerId="ADAL" clId="{0FE5E36E-F68C-406A-95B5-7F7DF2A10609}" dt="2025-10-28T14:07:44.634" v="3" actId="478"/>
          <ac:spMkLst>
            <pc:docMk/>
            <pc:sldMk cId="401139058" sldId="267"/>
            <ac:spMk id="6" creationId="{5C672505-9674-038E-72CB-A1A1D70C2752}"/>
          </ac:spMkLst>
        </pc:spChg>
      </pc:sldChg>
    </pc:docChg>
  </pc:docChgLst>
  <pc:docChgLst>
    <pc:chgData name="Thil Tiia" userId="04bb8483-2a77-4b6b-bbec-dfba83f0f17d" providerId="ADAL" clId="{3CCC4925-782D-41AB-916E-3B5FEF63BFFF}"/>
    <pc:docChg chg="custSel addSld delSld modSld">
      <pc:chgData name="Thil Tiia" userId="04bb8483-2a77-4b6b-bbec-dfba83f0f17d" providerId="ADAL" clId="{3CCC4925-782D-41AB-916E-3B5FEF63BFFF}" dt="2025-10-28T08:05:36.498" v="5" actId="20577"/>
      <pc:docMkLst>
        <pc:docMk/>
      </pc:docMkLst>
      <pc:sldChg chg="delSp mod">
        <pc:chgData name="Thil Tiia" userId="04bb8483-2a77-4b6b-bbec-dfba83f0f17d" providerId="ADAL" clId="{3CCC4925-782D-41AB-916E-3B5FEF63BFFF}" dt="2025-10-28T08:05:09.351" v="0" actId="21"/>
        <pc:sldMkLst>
          <pc:docMk/>
          <pc:sldMk cId="3185119173" sldId="265"/>
        </pc:sldMkLst>
        <pc:spChg chg="del">
          <ac:chgData name="Thil Tiia" userId="04bb8483-2a77-4b6b-bbec-dfba83f0f17d" providerId="ADAL" clId="{3CCC4925-782D-41AB-916E-3B5FEF63BFFF}" dt="2025-10-28T08:05:09.351" v="0" actId="21"/>
          <ac:spMkLst>
            <pc:docMk/>
            <pc:sldMk cId="3185119173" sldId="265"/>
            <ac:spMk id="6" creationId="{54D15CA4-BDE7-DF8E-C631-A6AE9B159CAF}"/>
          </ac:spMkLst>
        </pc:spChg>
      </pc:sldChg>
      <pc:sldChg chg="addSp modSp del">
        <pc:chgData name="Thil Tiia" userId="04bb8483-2a77-4b6b-bbec-dfba83f0f17d" providerId="ADAL" clId="{3CCC4925-782D-41AB-916E-3B5FEF63BFFF}" dt="2025-10-28T08:05:30.849" v="4" actId="2696"/>
        <pc:sldMkLst>
          <pc:docMk/>
          <pc:sldMk cId="1153842985" sldId="266"/>
        </pc:sldMkLst>
        <pc:spChg chg="add mod">
          <ac:chgData name="Thil Tiia" userId="04bb8483-2a77-4b6b-bbec-dfba83f0f17d" providerId="ADAL" clId="{3CCC4925-782D-41AB-916E-3B5FEF63BFFF}" dt="2025-10-28T08:05:13.313" v="1"/>
          <ac:spMkLst>
            <pc:docMk/>
            <pc:sldMk cId="1153842985" sldId="266"/>
            <ac:spMk id="28" creationId="{54D15CA4-BDE7-DF8E-C631-A6AE9B159CAF}"/>
          </ac:spMkLst>
        </pc:spChg>
      </pc:sldChg>
      <pc:sldChg chg="addSp modSp add mod">
        <pc:chgData name="Thil Tiia" userId="04bb8483-2a77-4b6b-bbec-dfba83f0f17d" providerId="ADAL" clId="{3CCC4925-782D-41AB-916E-3B5FEF63BFFF}" dt="2025-10-28T08:05:36.498" v="5" actId="20577"/>
        <pc:sldMkLst>
          <pc:docMk/>
          <pc:sldMk cId="401139058" sldId="267"/>
        </pc:sldMkLst>
        <pc:spChg chg="mod">
          <ac:chgData name="Thil Tiia" userId="04bb8483-2a77-4b6b-bbec-dfba83f0f17d" providerId="ADAL" clId="{3CCC4925-782D-41AB-916E-3B5FEF63BFFF}" dt="2025-10-28T08:05:36.498" v="5" actId="20577"/>
          <ac:spMkLst>
            <pc:docMk/>
            <pc:sldMk cId="401139058" sldId="267"/>
            <ac:spMk id="2" creationId="{1A466083-EC72-ED6B-D035-009C440D85AA}"/>
          </ac:spMkLst>
        </pc:spChg>
        <pc:spChg chg="add mod">
          <ac:chgData name="Thil Tiia" userId="04bb8483-2a77-4b6b-bbec-dfba83f0f17d" providerId="ADAL" clId="{3CCC4925-782D-41AB-916E-3B5FEF63BFFF}" dt="2025-10-28T08:05:26.032" v="3"/>
          <ac:spMkLst>
            <pc:docMk/>
            <pc:sldMk cId="401139058" sldId="267"/>
            <ac:spMk id="6" creationId="{5C672505-9674-038E-72CB-A1A1D70C2752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Otsikollinen kuva">
  <p:cSld name="2_Otsikollinen kuva"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3"/>
          <p:cNvSpPr txBox="1">
            <a:spLocks noGrp="1"/>
          </p:cNvSpPr>
          <p:nvPr>
            <p:ph type="title"/>
          </p:nvPr>
        </p:nvSpPr>
        <p:spPr>
          <a:xfrm>
            <a:off x="2920259" y="4037545"/>
            <a:ext cx="14069997" cy="17790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4000"/>
              <a:buFont typeface="Arial Narrow"/>
              <a:buNone/>
              <a:defRPr sz="6000">
                <a:solidFill>
                  <a:srgbClr val="7F7F7F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1" name="Google Shape;111;p13"/>
          <p:cNvSpPr>
            <a:spLocks noGrp="1"/>
          </p:cNvSpPr>
          <p:nvPr>
            <p:ph type="pic" idx="2"/>
          </p:nvPr>
        </p:nvSpPr>
        <p:spPr>
          <a:xfrm>
            <a:off x="3481132" y="886013"/>
            <a:ext cx="13509125" cy="2919695"/>
          </a:xfrm>
          <a:prstGeom prst="rect">
            <a:avLst/>
          </a:prstGeom>
          <a:noFill/>
          <a:ln>
            <a:noFill/>
          </a:ln>
        </p:spPr>
      </p:sp>
      <p:sp>
        <p:nvSpPr>
          <p:cNvPr id="112" name="Google Shape;112;p13"/>
          <p:cNvSpPr txBox="1">
            <a:spLocks noGrp="1"/>
          </p:cNvSpPr>
          <p:nvPr>
            <p:ph type="body" idx="1"/>
          </p:nvPr>
        </p:nvSpPr>
        <p:spPr>
          <a:xfrm>
            <a:off x="2920259" y="6168610"/>
            <a:ext cx="10159313" cy="27100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685800" lvl="0" indent="-342900" algn="l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rgbClr val="7F7F7F"/>
              </a:buClr>
              <a:buSzPts val="1400"/>
              <a:buNone/>
              <a:defRPr sz="2100">
                <a:solidFill>
                  <a:srgbClr val="7F7F7F"/>
                </a:solidFill>
              </a:defRPr>
            </a:lvl1pPr>
            <a:lvl2pPr marL="1371600" lvl="1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7F7F7F"/>
              </a:buClr>
              <a:buSzPts val="1400"/>
              <a:buNone/>
              <a:defRPr sz="2100"/>
            </a:lvl2pPr>
            <a:lvl3pPr marL="2057400" lvl="2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7F7F7F"/>
              </a:buClr>
              <a:buSzPts val="1200"/>
              <a:buNone/>
              <a:defRPr sz="1800"/>
            </a:lvl3pPr>
            <a:lvl4pPr marL="2743200" lvl="3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7F7F7F"/>
              </a:buClr>
              <a:buSzPts val="1000"/>
              <a:buNone/>
              <a:defRPr sz="1500"/>
            </a:lvl4pPr>
            <a:lvl5pPr marL="3429000" lvl="4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500"/>
            </a:lvl5pPr>
            <a:lvl6pPr marL="4114800" lvl="5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500"/>
            </a:lvl6pPr>
            <a:lvl7pPr marL="4800600" lvl="6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500"/>
            </a:lvl7pPr>
            <a:lvl8pPr marL="5486400" lvl="7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500"/>
            </a:lvl8pPr>
            <a:lvl9pPr marL="6172200" lvl="8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500"/>
            </a:lvl9pPr>
          </a:lstStyle>
          <a:p>
            <a:endParaRPr/>
          </a:p>
        </p:txBody>
      </p:sp>
      <p:sp>
        <p:nvSpPr>
          <p:cNvPr id="113" name="Google Shape;113;p13"/>
          <p:cNvSpPr txBox="1">
            <a:spLocks noGrp="1"/>
          </p:cNvSpPr>
          <p:nvPr>
            <p:ph type="dt" idx="10"/>
          </p:nvPr>
        </p:nvSpPr>
        <p:spPr>
          <a:xfrm>
            <a:off x="1257300" y="9534526"/>
            <a:ext cx="4114800" cy="5476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4" name="Google Shape;114;p13"/>
          <p:cNvSpPr txBox="1">
            <a:spLocks noGrp="1"/>
          </p:cNvSpPr>
          <p:nvPr>
            <p:ph type="ftr" idx="11"/>
          </p:nvPr>
        </p:nvSpPr>
        <p:spPr>
          <a:xfrm>
            <a:off x="6057900" y="9534526"/>
            <a:ext cx="6172200" cy="5476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5" name="Google Shape;115;p13"/>
          <p:cNvSpPr txBox="1">
            <a:spLocks noGrp="1"/>
          </p:cNvSpPr>
          <p:nvPr>
            <p:ph type="sldNum" idx="12"/>
          </p:nvPr>
        </p:nvSpPr>
        <p:spPr>
          <a:xfrm>
            <a:off x="12915900" y="9534526"/>
            <a:ext cx="4114800" cy="5476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fi-FI" smtClean="0"/>
              <a:pPr/>
              <a:t>‹#›</a:t>
            </a:fld>
            <a:endParaRPr lang="fi-FI"/>
          </a:p>
        </p:txBody>
      </p:sp>
      <p:cxnSp>
        <p:nvCxnSpPr>
          <p:cNvPr id="116" name="Google Shape;116;p13"/>
          <p:cNvCxnSpPr/>
          <p:nvPr/>
        </p:nvCxnSpPr>
        <p:spPr>
          <a:xfrm flipH="1">
            <a:off x="2878054" y="215537"/>
            <a:ext cx="2" cy="9318989"/>
          </a:xfrm>
          <a:prstGeom prst="straightConnector1">
            <a:avLst/>
          </a:prstGeom>
          <a:noFill/>
          <a:ln w="57150" cap="flat" cmpd="sng">
            <a:solidFill>
              <a:srgbClr val="365D73"/>
            </a:solidFill>
            <a:prstDash val="solid"/>
            <a:miter lim="800000"/>
            <a:headEnd type="none" w="sm" len="sm"/>
            <a:tailEnd type="none" w="sm" len="sm"/>
          </a:ln>
        </p:spPr>
      </p:cxnSp>
      <p:pic>
        <p:nvPicPr>
          <p:cNvPr id="117" name="Google Shape;117;p1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842696" y="1"/>
            <a:ext cx="2336897" cy="170094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0407126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1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jyvaskyla.fi/harrastukset-ja-hyvinvointi/rikos-ja-riita-asioiden-sovittelu" TargetMode="External"/><Relationship Id="rId3" Type="http://schemas.openxmlformats.org/officeDocument/2006/relationships/image" Target="../media/image3.png"/><Relationship Id="rId7" Type="http://schemas.openxmlformats.org/officeDocument/2006/relationships/hyperlink" Target="https://www.jyvaskyla.fi/nuoriso/neuvonta-ja-tuki/ankkuri" TargetMode="External"/><Relationship Id="rId12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poliisi.fi/tee-rikosilmoitus" TargetMode="External"/><Relationship Id="rId11" Type="http://schemas.openxmlformats.org/officeDocument/2006/relationships/hyperlink" Target="https://www.hyvaks.fi/palvelumme/perhekeskuksen-tukipysakki" TargetMode="External"/><Relationship Id="rId5" Type="http://schemas.openxmlformats.org/officeDocument/2006/relationships/hyperlink" Target="https://www.hyvaks.fi/palvelumme/ota-yhteytta-lapsiperheen-tuen-tarpeesta-tai-tee-lastensuojeluilmoitus" TargetMode="External"/><Relationship Id="rId10" Type="http://schemas.openxmlformats.org/officeDocument/2006/relationships/hyperlink" Target="https://jarvi-suomenpiiri.mll.fi/nuorille/selviydytaan-kiusaamisesta/" TargetMode="External"/><Relationship Id="rId4" Type="http://schemas.openxmlformats.org/officeDocument/2006/relationships/image" Target="../media/image4.svg"/><Relationship Id="rId9" Type="http://schemas.openxmlformats.org/officeDocument/2006/relationships/hyperlink" Target="https://peda.net/id/a3b2864cbc2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9B32E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B6EDCEB-57A6-DF7E-17CE-4DE43F6415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uorakulmio 23">
            <a:extLst>
              <a:ext uri="{FF2B5EF4-FFF2-40B4-BE49-F238E27FC236}">
                <a16:creationId xmlns:a16="http://schemas.microsoft.com/office/drawing/2014/main" id="{8404087F-7DE1-54E9-3D5A-BC80E1A95FA6}"/>
              </a:ext>
            </a:extLst>
          </p:cNvPr>
          <p:cNvSpPr/>
          <p:nvPr/>
        </p:nvSpPr>
        <p:spPr>
          <a:xfrm>
            <a:off x="301310" y="8955236"/>
            <a:ext cx="11662091" cy="1210816"/>
          </a:xfrm>
          <a:prstGeom prst="rect">
            <a:avLst/>
          </a:prstGeom>
          <a:solidFill>
            <a:schemeClr val="bg1"/>
          </a:solidFill>
          <a:ln w="9231" cap="flat">
            <a:solidFill>
              <a:srgbClr val="69B32E"/>
            </a:solidFill>
            <a:prstDash val="solid"/>
            <a:miter/>
          </a:ln>
        </p:spPr>
        <p:txBody>
          <a:bodyPr rtlCol="0" anchor="ctr"/>
          <a:lstStyle/>
          <a:p>
            <a:pPr algn="l"/>
            <a:endParaRPr lang="fi-FI" dirty="0"/>
          </a:p>
        </p:txBody>
      </p:sp>
      <p:sp>
        <p:nvSpPr>
          <p:cNvPr id="2" name="TextBox 2">
            <a:extLst>
              <a:ext uri="{FF2B5EF4-FFF2-40B4-BE49-F238E27FC236}">
                <a16:creationId xmlns:a16="http://schemas.microsoft.com/office/drawing/2014/main" id="{CB7A0715-EF8A-4A7C-5C25-6B50DB01038A}"/>
              </a:ext>
            </a:extLst>
          </p:cNvPr>
          <p:cNvSpPr txBox="1"/>
          <p:nvPr/>
        </p:nvSpPr>
        <p:spPr>
          <a:xfrm>
            <a:off x="3566501" y="162600"/>
            <a:ext cx="11154997" cy="90551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3640"/>
              </a:lnSpc>
            </a:pPr>
            <a:r>
              <a:rPr lang="en-US" sz="26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  <a:ea typeface="Josefin Sans Bold"/>
                <a:cs typeface="Josefin Sans Bold"/>
                <a:sym typeface="Josefin Sans Bold"/>
              </a:rPr>
              <a:t>Muuramen</a:t>
            </a:r>
            <a:r>
              <a:rPr lang="en-US" sz="2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  <a:ea typeface="Josefin Sans Bold"/>
                <a:cs typeface="Josefin Sans Bold"/>
                <a:sym typeface="Josefin Sans Bold"/>
              </a:rPr>
              <a:t> </a:t>
            </a:r>
            <a:r>
              <a:rPr lang="en-US" sz="26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  <a:ea typeface="Josefin Sans Bold"/>
                <a:cs typeface="Josefin Sans Bold"/>
                <a:sym typeface="Josefin Sans Bold"/>
              </a:rPr>
              <a:t>kunnnan</a:t>
            </a:r>
            <a:r>
              <a:rPr lang="en-US" sz="2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  <a:ea typeface="Josefin Sans Bold"/>
                <a:cs typeface="Josefin Sans Bold"/>
                <a:sym typeface="Josefin Sans Bold"/>
              </a:rPr>
              <a:t> </a:t>
            </a:r>
            <a:r>
              <a:rPr lang="en-US" sz="26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  <a:ea typeface="Josefin Sans Bold"/>
                <a:cs typeface="Josefin Sans Bold"/>
                <a:sym typeface="Josefin Sans Bold"/>
              </a:rPr>
              <a:t>perusopetuksen</a:t>
            </a:r>
            <a:endParaRPr lang="en-US" sz="2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  <a:ea typeface="Josefin Sans Bold"/>
              <a:cs typeface="Josefin Sans Bold"/>
              <a:sym typeface="Josefin Sans Bold"/>
            </a:endParaRPr>
          </a:p>
          <a:p>
            <a:pPr algn="ctr">
              <a:lnSpc>
                <a:spcPts val="3640"/>
              </a:lnSpc>
            </a:pPr>
            <a:r>
              <a:rPr lang="en-US" sz="26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  <a:ea typeface="Josefin Sans Bold"/>
                <a:cs typeface="Josefin Sans Bold"/>
                <a:sym typeface="Josefin Sans Bold"/>
              </a:rPr>
              <a:t>väkivallan</a:t>
            </a:r>
            <a:r>
              <a:rPr lang="en-US" sz="2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  <a:ea typeface="Josefin Sans Bold"/>
                <a:cs typeface="Josefin Sans Bold"/>
                <a:sym typeface="Josefin Sans Bold"/>
              </a:rPr>
              <a:t>, </a:t>
            </a:r>
            <a:r>
              <a:rPr lang="en-US" sz="26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  <a:ea typeface="Josefin Sans Bold"/>
                <a:cs typeface="Josefin Sans Bold"/>
                <a:sym typeface="Josefin Sans Bold"/>
              </a:rPr>
              <a:t>kiusaamisen</a:t>
            </a:r>
            <a:r>
              <a:rPr lang="en-US" sz="2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  <a:ea typeface="Josefin Sans Bold"/>
                <a:cs typeface="Josefin Sans Bold"/>
                <a:sym typeface="Josefin Sans Bold"/>
              </a:rPr>
              <a:t>, </a:t>
            </a:r>
            <a:r>
              <a:rPr lang="en-US" sz="26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  <a:ea typeface="Josefin Sans Bold"/>
                <a:cs typeface="Josefin Sans Bold"/>
                <a:sym typeface="Josefin Sans Bold"/>
              </a:rPr>
              <a:t>häirinnän</a:t>
            </a:r>
            <a:r>
              <a:rPr lang="en-US" sz="2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  <a:ea typeface="Josefin Sans Bold"/>
                <a:cs typeface="Josefin Sans Bold"/>
                <a:sym typeface="Josefin Sans Bold"/>
              </a:rPr>
              <a:t> ja </a:t>
            </a:r>
            <a:r>
              <a:rPr lang="en-US" sz="26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  <a:ea typeface="Josefin Sans Bold"/>
                <a:cs typeface="Josefin Sans Bold"/>
                <a:sym typeface="Josefin Sans Bold"/>
              </a:rPr>
              <a:t>syrjinnän</a:t>
            </a:r>
            <a:r>
              <a:rPr lang="en-US" sz="2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  <a:ea typeface="Josefin Sans Bold"/>
                <a:cs typeface="Josefin Sans Bold"/>
                <a:sym typeface="Josefin Sans Bold"/>
              </a:rPr>
              <a:t> </a:t>
            </a:r>
            <a:r>
              <a:rPr lang="en-US" sz="26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  <a:ea typeface="Josefin Sans Bold"/>
                <a:cs typeface="Josefin Sans Bold"/>
                <a:sym typeface="Josefin Sans Bold"/>
              </a:rPr>
              <a:t>vastainen</a:t>
            </a:r>
            <a:r>
              <a:rPr lang="en-US" sz="2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  <a:ea typeface="Josefin Sans Bold"/>
                <a:cs typeface="Josefin Sans Bold"/>
                <a:sym typeface="Josefin Sans Bold"/>
              </a:rPr>
              <a:t> </a:t>
            </a:r>
            <a:r>
              <a:rPr lang="en-US" sz="26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  <a:ea typeface="Josefin Sans Bold"/>
                <a:cs typeface="Josefin Sans Bold"/>
                <a:sym typeface="Josefin Sans Bold"/>
              </a:rPr>
              <a:t>toimintamalli</a:t>
            </a:r>
            <a:r>
              <a:rPr lang="en-US" sz="2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  <a:ea typeface="Josefin Sans Bold"/>
                <a:cs typeface="Josefin Sans Bold"/>
                <a:sym typeface="Josefin Sans Bold"/>
              </a:rPr>
              <a:t> </a:t>
            </a:r>
          </a:p>
        </p:txBody>
      </p:sp>
      <p:grpSp>
        <p:nvGrpSpPr>
          <p:cNvPr id="3" name="Group 3">
            <a:extLst>
              <a:ext uri="{FF2B5EF4-FFF2-40B4-BE49-F238E27FC236}">
                <a16:creationId xmlns:a16="http://schemas.microsoft.com/office/drawing/2014/main" id="{2B207B88-0984-FA02-5DBE-E1585945136D}"/>
              </a:ext>
            </a:extLst>
          </p:cNvPr>
          <p:cNvGrpSpPr/>
          <p:nvPr/>
        </p:nvGrpSpPr>
        <p:grpSpPr>
          <a:xfrm>
            <a:off x="15752709" y="297364"/>
            <a:ext cx="2376177" cy="609828"/>
            <a:chOff x="0" y="0"/>
            <a:chExt cx="3168236" cy="813104"/>
          </a:xfrm>
        </p:grpSpPr>
        <p:sp>
          <p:nvSpPr>
            <p:cNvPr id="4" name="Freeform 4">
              <a:extLst>
                <a:ext uri="{FF2B5EF4-FFF2-40B4-BE49-F238E27FC236}">
                  <a16:creationId xmlns:a16="http://schemas.microsoft.com/office/drawing/2014/main" id="{A5103A3A-5D2A-6270-9234-6D9AB7DCF149}"/>
                </a:ext>
              </a:extLst>
            </p:cNvPr>
            <p:cNvSpPr/>
            <p:nvPr/>
          </p:nvSpPr>
          <p:spPr>
            <a:xfrm>
              <a:off x="0" y="0"/>
              <a:ext cx="3168236" cy="813104"/>
            </a:xfrm>
            <a:custGeom>
              <a:avLst/>
              <a:gdLst/>
              <a:ahLst/>
              <a:cxnLst/>
              <a:rect l="l" t="t" r="r" b="b"/>
              <a:pathLst>
                <a:path w="3168236" h="813104">
                  <a:moveTo>
                    <a:pt x="0" y="0"/>
                  </a:moveTo>
                  <a:lnTo>
                    <a:pt x="3168236" y="0"/>
                  </a:lnTo>
                  <a:lnTo>
                    <a:pt x="3168236" y="813104"/>
                  </a:lnTo>
                  <a:lnTo>
                    <a:pt x="0" y="81310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 t="-125523" r="-41883" b="-170452"/>
              </a:stretch>
            </a:blipFill>
          </p:spPr>
          <p:txBody>
            <a:bodyPr/>
            <a:lstStyle/>
            <a:p>
              <a:endParaRPr lang="fi-FI"/>
            </a:p>
          </p:txBody>
        </p:sp>
        <p:sp>
          <p:nvSpPr>
            <p:cNvPr id="5" name="TextBox 5">
              <a:extLst>
                <a:ext uri="{FF2B5EF4-FFF2-40B4-BE49-F238E27FC236}">
                  <a16:creationId xmlns:a16="http://schemas.microsoft.com/office/drawing/2014/main" id="{F424E8A5-7AC5-FB25-1474-930D376AD2AA}"/>
                </a:ext>
              </a:extLst>
            </p:cNvPr>
            <p:cNvSpPr txBox="1"/>
            <p:nvPr/>
          </p:nvSpPr>
          <p:spPr>
            <a:xfrm>
              <a:off x="84265" y="44602"/>
              <a:ext cx="3047326" cy="72390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1440"/>
                </a:lnSpc>
                <a:spcBef>
                  <a:spcPct val="0"/>
                </a:spcBef>
              </a:pPr>
              <a:r>
                <a:rPr lang="en-US" sz="1200">
                  <a:solidFill>
                    <a:srgbClr val="000000"/>
                  </a:solidFill>
                  <a:latin typeface="Open Sans 1"/>
                  <a:ea typeface="Open Sans 1"/>
                  <a:cs typeface="Open Sans 1"/>
                  <a:sym typeface="Open Sans 1"/>
                </a:rPr>
                <a:t>Opetukseen osallistuvalla on oikeus turvalliseen opiskeluympäristöön. (Pol 29 §)</a:t>
              </a:r>
            </a:p>
          </p:txBody>
        </p:sp>
      </p:grpSp>
      <p:sp>
        <p:nvSpPr>
          <p:cNvPr id="7" name="AutoShape 7">
            <a:extLst>
              <a:ext uri="{FF2B5EF4-FFF2-40B4-BE49-F238E27FC236}">
                <a16:creationId xmlns:a16="http://schemas.microsoft.com/office/drawing/2014/main" id="{5A558F9A-07E6-4C67-583C-CF4084B8B880}"/>
              </a:ext>
            </a:extLst>
          </p:cNvPr>
          <p:cNvSpPr/>
          <p:nvPr/>
        </p:nvSpPr>
        <p:spPr>
          <a:xfrm>
            <a:off x="301310" y="1225111"/>
            <a:ext cx="17665447" cy="314283"/>
          </a:xfrm>
          <a:prstGeom prst="rect">
            <a:avLst/>
          </a:prstGeom>
          <a:solidFill>
            <a:srgbClr val="007603"/>
          </a:solidFill>
        </p:spPr>
        <p:txBody>
          <a:bodyPr/>
          <a:lstStyle/>
          <a:p>
            <a:endParaRPr lang="fi-FI" dirty="0"/>
          </a:p>
        </p:txBody>
      </p:sp>
      <p:sp>
        <p:nvSpPr>
          <p:cNvPr id="8" name="Freeform 8">
            <a:extLst>
              <a:ext uri="{FF2B5EF4-FFF2-40B4-BE49-F238E27FC236}">
                <a16:creationId xmlns:a16="http://schemas.microsoft.com/office/drawing/2014/main" id="{27246B23-7A59-24C7-5210-62843FFB42A2}"/>
              </a:ext>
            </a:extLst>
          </p:cNvPr>
          <p:cNvSpPr/>
          <p:nvPr/>
        </p:nvSpPr>
        <p:spPr>
          <a:xfrm>
            <a:off x="6892160" y="1311914"/>
            <a:ext cx="223632" cy="195572"/>
          </a:xfrm>
          <a:custGeom>
            <a:avLst/>
            <a:gdLst/>
            <a:ahLst/>
            <a:cxnLst/>
            <a:rect l="l" t="t" r="r" b="b"/>
            <a:pathLst>
              <a:path w="257677" h="237999">
                <a:moveTo>
                  <a:pt x="0" y="0"/>
                </a:moveTo>
                <a:lnTo>
                  <a:pt x="257676" y="0"/>
                </a:lnTo>
                <a:lnTo>
                  <a:pt x="257676" y="237999"/>
                </a:lnTo>
                <a:lnTo>
                  <a:pt x="0" y="237999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fi-FI"/>
          </a:p>
        </p:txBody>
      </p:sp>
      <p:sp>
        <p:nvSpPr>
          <p:cNvPr id="9" name="TextBox 9">
            <a:extLst>
              <a:ext uri="{FF2B5EF4-FFF2-40B4-BE49-F238E27FC236}">
                <a16:creationId xmlns:a16="http://schemas.microsoft.com/office/drawing/2014/main" id="{A11068BB-9EAA-0227-AB0B-1406CA60C5F1}"/>
              </a:ext>
            </a:extLst>
          </p:cNvPr>
          <p:cNvSpPr txBox="1"/>
          <p:nvPr/>
        </p:nvSpPr>
        <p:spPr>
          <a:xfrm>
            <a:off x="7315200" y="1251909"/>
            <a:ext cx="4051848" cy="25872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2240"/>
              </a:lnSpc>
            </a:pPr>
            <a:r>
              <a:rPr lang="en-US" sz="1600" b="1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  <a:ea typeface="Roboto Slab"/>
                <a:cs typeface="Roboto Slab"/>
                <a:sym typeface="Roboto Slab"/>
              </a:rPr>
              <a:t>Ennaltaehkäisy</a:t>
            </a:r>
            <a:r>
              <a:rPr lang="en-US" sz="16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  <a:ea typeface="Roboto Slab"/>
                <a:cs typeface="Roboto Slab"/>
                <a:sym typeface="Roboto Slab"/>
              </a:rPr>
              <a:t> ja </a:t>
            </a:r>
            <a:r>
              <a:rPr lang="en-US" sz="1600" b="1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  <a:ea typeface="Roboto Slab"/>
                <a:cs typeface="Roboto Slab"/>
                <a:sym typeface="Roboto Slab"/>
              </a:rPr>
              <a:t>varhainen</a:t>
            </a:r>
            <a:r>
              <a:rPr lang="en-US" sz="16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  <a:ea typeface="Roboto Slab"/>
                <a:cs typeface="Roboto Slab"/>
                <a:sym typeface="Roboto Slab"/>
              </a:rPr>
              <a:t> </a:t>
            </a:r>
            <a:r>
              <a:rPr lang="en-US" sz="1600" b="1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  <a:ea typeface="Roboto Slab"/>
                <a:cs typeface="Roboto Slab"/>
                <a:sym typeface="Roboto Slab"/>
              </a:rPr>
              <a:t>puuttuminen</a:t>
            </a:r>
            <a:endParaRPr lang="en-US" sz="1600" b="1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  <a:ea typeface="Roboto Slab"/>
              <a:cs typeface="Roboto Slab"/>
              <a:sym typeface="Roboto Slab"/>
            </a:endParaRPr>
          </a:p>
        </p:txBody>
      </p:sp>
      <p:sp>
        <p:nvSpPr>
          <p:cNvPr id="11" name="AutoShape 11">
            <a:extLst>
              <a:ext uri="{FF2B5EF4-FFF2-40B4-BE49-F238E27FC236}">
                <a16:creationId xmlns:a16="http://schemas.microsoft.com/office/drawing/2014/main" id="{F8774F8B-DCA6-1F05-BCDF-FE638C569329}"/>
              </a:ext>
            </a:extLst>
          </p:cNvPr>
          <p:cNvSpPr/>
          <p:nvPr/>
        </p:nvSpPr>
        <p:spPr>
          <a:xfrm>
            <a:off x="301310" y="1599714"/>
            <a:ext cx="6227183" cy="4027557"/>
          </a:xfrm>
          <a:prstGeom prst="rect">
            <a:avLst/>
          </a:prstGeom>
          <a:solidFill>
            <a:srgbClr val="FFFFFF"/>
          </a:solidFill>
          <a:ln w="28575">
            <a:noFill/>
          </a:ln>
        </p:spPr>
        <p:txBody>
          <a:bodyPr/>
          <a:lstStyle/>
          <a:p>
            <a:endParaRPr lang="fi-FI"/>
          </a:p>
        </p:txBody>
      </p:sp>
      <p:sp>
        <p:nvSpPr>
          <p:cNvPr id="13" name="AutoShape 13">
            <a:extLst>
              <a:ext uri="{FF2B5EF4-FFF2-40B4-BE49-F238E27FC236}">
                <a16:creationId xmlns:a16="http://schemas.microsoft.com/office/drawing/2014/main" id="{FEDB4504-4E07-8475-192D-B0EF476F0B80}"/>
              </a:ext>
            </a:extLst>
          </p:cNvPr>
          <p:cNvSpPr/>
          <p:nvPr/>
        </p:nvSpPr>
        <p:spPr>
          <a:xfrm>
            <a:off x="6734729" y="1599714"/>
            <a:ext cx="6137381" cy="4027558"/>
          </a:xfrm>
          <a:prstGeom prst="rect">
            <a:avLst/>
          </a:prstGeom>
          <a:solidFill>
            <a:srgbClr val="FFFFFF"/>
          </a:solidFill>
          <a:ln w="28575">
            <a:noFill/>
          </a:ln>
        </p:spPr>
        <p:txBody>
          <a:bodyPr/>
          <a:lstStyle/>
          <a:p>
            <a:endParaRPr lang="fi-FI"/>
          </a:p>
        </p:txBody>
      </p:sp>
      <p:sp>
        <p:nvSpPr>
          <p:cNvPr id="15" name="AutoShape 15">
            <a:extLst>
              <a:ext uri="{FF2B5EF4-FFF2-40B4-BE49-F238E27FC236}">
                <a16:creationId xmlns:a16="http://schemas.microsoft.com/office/drawing/2014/main" id="{9E9DE823-57E1-E73F-DB51-DA886CA5B75A}"/>
              </a:ext>
            </a:extLst>
          </p:cNvPr>
          <p:cNvSpPr/>
          <p:nvPr/>
        </p:nvSpPr>
        <p:spPr>
          <a:xfrm>
            <a:off x="13078347" y="1599714"/>
            <a:ext cx="4888409" cy="4027558"/>
          </a:xfrm>
          <a:prstGeom prst="rect">
            <a:avLst/>
          </a:prstGeom>
          <a:solidFill>
            <a:srgbClr val="FFFFFF"/>
          </a:solidFill>
          <a:ln w="28575">
            <a:noFill/>
          </a:ln>
        </p:spPr>
        <p:txBody>
          <a:bodyPr/>
          <a:lstStyle/>
          <a:p>
            <a:endParaRPr lang="fi-FI"/>
          </a:p>
        </p:txBody>
      </p:sp>
      <p:sp>
        <p:nvSpPr>
          <p:cNvPr id="19" name="AutoShape 19">
            <a:extLst>
              <a:ext uri="{FF2B5EF4-FFF2-40B4-BE49-F238E27FC236}">
                <a16:creationId xmlns:a16="http://schemas.microsoft.com/office/drawing/2014/main" id="{23783ED8-B5F7-618A-6A03-DE275C49110A}"/>
              </a:ext>
            </a:extLst>
          </p:cNvPr>
          <p:cNvSpPr/>
          <p:nvPr/>
        </p:nvSpPr>
        <p:spPr>
          <a:xfrm>
            <a:off x="301310" y="5722522"/>
            <a:ext cx="8725945" cy="316385"/>
          </a:xfrm>
          <a:prstGeom prst="rect">
            <a:avLst/>
          </a:prstGeom>
          <a:solidFill>
            <a:srgbClr val="FFA200"/>
          </a:solidFill>
        </p:spPr>
        <p:txBody>
          <a:bodyPr/>
          <a:lstStyle/>
          <a:p>
            <a:endParaRPr lang="fi-FI"/>
          </a:p>
        </p:txBody>
      </p:sp>
      <p:sp>
        <p:nvSpPr>
          <p:cNvPr id="20" name="AutoShape 20">
            <a:extLst>
              <a:ext uri="{FF2B5EF4-FFF2-40B4-BE49-F238E27FC236}">
                <a16:creationId xmlns:a16="http://schemas.microsoft.com/office/drawing/2014/main" id="{D74A5A71-83EE-8D53-CDF5-489F5342D51F}"/>
              </a:ext>
            </a:extLst>
          </p:cNvPr>
          <p:cNvSpPr/>
          <p:nvPr/>
        </p:nvSpPr>
        <p:spPr>
          <a:xfrm>
            <a:off x="301310" y="6015171"/>
            <a:ext cx="8725945" cy="2862129"/>
          </a:xfrm>
          <a:prstGeom prst="rect">
            <a:avLst/>
          </a:prstGeom>
          <a:solidFill>
            <a:srgbClr val="FFFFFF"/>
          </a:solidFill>
          <a:ln w="28575">
            <a:noFill/>
          </a:ln>
        </p:spPr>
        <p:txBody>
          <a:bodyPr/>
          <a:lstStyle/>
          <a:p>
            <a:endParaRPr lang="fi-FI" dirty="0"/>
          </a:p>
        </p:txBody>
      </p:sp>
      <p:sp>
        <p:nvSpPr>
          <p:cNvPr id="21" name="AutoShape 21">
            <a:extLst>
              <a:ext uri="{FF2B5EF4-FFF2-40B4-BE49-F238E27FC236}">
                <a16:creationId xmlns:a16="http://schemas.microsoft.com/office/drawing/2014/main" id="{CE468C82-9F77-6FB6-605A-F8C6A1CD13EC}"/>
              </a:ext>
            </a:extLst>
          </p:cNvPr>
          <p:cNvSpPr/>
          <p:nvPr/>
        </p:nvSpPr>
        <p:spPr>
          <a:xfrm>
            <a:off x="9260746" y="5722522"/>
            <a:ext cx="8706010" cy="316385"/>
          </a:xfrm>
          <a:prstGeom prst="rect">
            <a:avLst/>
          </a:prstGeom>
          <a:solidFill>
            <a:srgbClr val="009EE2"/>
          </a:solidFill>
        </p:spPr>
        <p:txBody>
          <a:bodyPr/>
          <a:lstStyle/>
          <a:p>
            <a:endParaRPr lang="fi-FI"/>
          </a:p>
        </p:txBody>
      </p:sp>
      <p:sp>
        <p:nvSpPr>
          <p:cNvPr id="22" name="AutoShape 22">
            <a:extLst>
              <a:ext uri="{FF2B5EF4-FFF2-40B4-BE49-F238E27FC236}">
                <a16:creationId xmlns:a16="http://schemas.microsoft.com/office/drawing/2014/main" id="{69E508FB-8D79-84D7-F884-0A50B6CC399A}"/>
              </a:ext>
            </a:extLst>
          </p:cNvPr>
          <p:cNvSpPr/>
          <p:nvPr/>
        </p:nvSpPr>
        <p:spPr>
          <a:xfrm>
            <a:off x="9260746" y="6015171"/>
            <a:ext cx="8706010" cy="2871007"/>
          </a:xfrm>
          <a:prstGeom prst="rect">
            <a:avLst/>
          </a:prstGeom>
          <a:solidFill>
            <a:srgbClr val="FFFFFF"/>
          </a:solidFill>
          <a:ln w="28575">
            <a:noFill/>
          </a:ln>
        </p:spPr>
        <p:txBody>
          <a:bodyPr/>
          <a:lstStyle/>
          <a:p>
            <a:endParaRPr lang="fi-FI"/>
          </a:p>
        </p:txBody>
      </p:sp>
      <p:sp>
        <p:nvSpPr>
          <p:cNvPr id="23" name="TextBox 23">
            <a:extLst>
              <a:ext uri="{FF2B5EF4-FFF2-40B4-BE49-F238E27FC236}">
                <a16:creationId xmlns:a16="http://schemas.microsoft.com/office/drawing/2014/main" id="{ED7FC0E2-F2C8-EEFD-F69A-A90A2AD308D6}"/>
              </a:ext>
            </a:extLst>
          </p:cNvPr>
          <p:cNvSpPr txBox="1"/>
          <p:nvPr/>
        </p:nvSpPr>
        <p:spPr>
          <a:xfrm>
            <a:off x="407759" y="9019941"/>
            <a:ext cx="11449191" cy="108140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1430"/>
              </a:lnSpc>
            </a:pPr>
            <a:r>
              <a:rPr lang="en-US" sz="1200" b="1" dirty="0" err="1">
                <a:latin typeface="Open Sans 2 Bold"/>
                <a:ea typeface="Open Sans 2 Bold"/>
                <a:cs typeface="Open Sans 2 Bold"/>
                <a:sym typeface="Open Sans 2 Bold"/>
              </a:rPr>
              <a:t>Väkivalta</a:t>
            </a:r>
            <a:r>
              <a:rPr lang="en-US" sz="1200" dirty="0">
                <a:latin typeface="Open Sans 2"/>
                <a:ea typeface="Open Sans 2"/>
                <a:cs typeface="Open Sans 2"/>
                <a:sym typeface="Open Sans 2"/>
              </a:rPr>
              <a:t> </a:t>
            </a:r>
            <a:r>
              <a:rPr lang="en-US" sz="1200" dirty="0" err="1">
                <a:latin typeface="Open Sans 2"/>
                <a:ea typeface="Open Sans 2"/>
                <a:cs typeface="Open Sans 2"/>
                <a:sym typeface="Open Sans 2"/>
              </a:rPr>
              <a:t>voi</a:t>
            </a:r>
            <a:r>
              <a:rPr lang="en-US" sz="1200" dirty="0">
                <a:latin typeface="Open Sans 2"/>
                <a:ea typeface="Open Sans 2"/>
                <a:cs typeface="Open Sans 2"/>
                <a:sym typeface="Open Sans 2"/>
              </a:rPr>
              <a:t> olla </a:t>
            </a:r>
            <a:r>
              <a:rPr lang="en-US" sz="1200" dirty="0" err="1">
                <a:latin typeface="Open Sans 2"/>
                <a:ea typeface="Open Sans 2"/>
                <a:cs typeface="Open Sans 2"/>
                <a:sym typeface="Open Sans 2"/>
              </a:rPr>
              <a:t>henkistä</a:t>
            </a:r>
            <a:r>
              <a:rPr lang="en-US" sz="1200" dirty="0">
                <a:latin typeface="Open Sans 2"/>
                <a:ea typeface="Open Sans 2"/>
                <a:cs typeface="Open Sans 2"/>
                <a:sym typeface="Open Sans 2"/>
              </a:rPr>
              <a:t>, </a:t>
            </a:r>
            <a:r>
              <a:rPr lang="en-US" sz="1200" dirty="0" err="1">
                <a:latin typeface="Open Sans 2"/>
                <a:ea typeface="Open Sans 2"/>
                <a:cs typeface="Open Sans 2"/>
                <a:sym typeface="Open Sans 2"/>
              </a:rPr>
              <a:t>fyysistä</a:t>
            </a:r>
            <a:r>
              <a:rPr lang="en-US" sz="1200" dirty="0">
                <a:latin typeface="Open Sans 2"/>
                <a:ea typeface="Open Sans 2"/>
                <a:cs typeface="Open Sans 2"/>
                <a:sym typeface="Open Sans 2"/>
              </a:rPr>
              <a:t> tai </a:t>
            </a:r>
            <a:r>
              <a:rPr lang="en-US" sz="1200" dirty="0" err="1">
                <a:latin typeface="Open Sans 2"/>
                <a:ea typeface="Open Sans 2"/>
                <a:cs typeface="Open Sans 2"/>
                <a:sym typeface="Open Sans 2"/>
              </a:rPr>
              <a:t>seksuaalista</a:t>
            </a:r>
            <a:r>
              <a:rPr lang="en-US" sz="1200" dirty="0">
                <a:latin typeface="Open Sans 2"/>
                <a:ea typeface="Open Sans 2"/>
                <a:cs typeface="Open Sans 2"/>
                <a:sym typeface="Open Sans 2"/>
              </a:rPr>
              <a:t>. </a:t>
            </a:r>
            <a:r>
              <a:rPr lang="en-US" sz="1200" dirty="0" err="1">
                <a:latin typeface="Open Sans 2"/>
                <a:ea typeface="Open Sans 2"/>
                <a:cs typeface="Open Sans 2"/>
                <a:sym typeface="Open Sans 2"/>
              </a:rPr>
              <a:t>Väkivalta</a:t>
            </a:r>
            <a:r>
              <a:rPr lang="en-US" sz="1200" dirty="0">
                <a:latin typeface="Open Sans 2"/>
                <a:ea typeface="Open Sans 2"/>
                <a:cs typeface="Open Sans 2"/>
                <a:sym typeface="Open Sans 2"/>
              </a:rPr>
              <a:t> on </a:t>
            </a:r>
            <a:r>
              <a:rPr lang="en-US" sz="1200" dirty="0" err="1">
                <a:latin typeface="Open Sans 2"/>
                <a:ea typeface="Open Sans 2"/>
                <a:cs typeface="Open Sans 2"/>
                <a:sym typeface="Open Sans 2"/>
              </a:rPr>
              <a:t>vallan</a:t>
            </a:r>
            <a:r>
              <a:rPr lang="en-US" sz="1200" dirty="0">
                <a:latin typeface="Open Sans 2"/>
                <a:ea typeface="Open Sans 2"/>
                <a:cs typeface="Open Sans 2"/>
                <a:sym typeface="Open Sans 2"/>
              </a:rPr>
              <a:t>, </a:t>
            </a:r>
            <a:r>
              <a:rPr lang="en-US" sz="1200" dirty="0" err="1">
                <a:latin typeface="Open Sans 2"/>
                <a:ea typeface="Open Sans 2"/>
                <a:cs typeface="Open Sans 2"/>
                <a:sym typeface="Open Sans 2"/>
              </a:rPr>
              <a:t>kontrollin</a:t>
            </a:r>
            <a:r>
              <a:rPr lang="en-US" sz="1200" dirty="0">
                <a:latin typeface="Open Sans 2"/>
                <a:ea typeface="Open Sans 2"/>
                <a:cs typeface="Open Sans 2"/>
                <a:sym typeface="Open Sans 2"/>
              </a:rPr>
              <a:t> tai </a:t>
            </a:r>
            <a:r>
              <a:rPr lang="en-US" sz="1200" dirty="0" err="1">
                <a:latin typeface="Open Sans 2"/>
                <a:ea typeface="Open Sans 2"/>
                <a:cs typeface="Open Sans 2"/>
                <a:sym typeface="Open Sans 2"/>
              </a:rPr>
              <a:t>fyysisen</a:t>
            </a:r>
            <a:r>
              <a:rPr lang="en-US" sz="1200" dirty="0">
                <a:latin typeface="Open Sans 2"/>
                <a:ea typeface="Open Sans 2"/>
                <a:cs typeface="Open Sans 2"/>
                <a:sym typeface="Open Sans 2"/>
              </a:rPr>
              <a:t> </a:t>
            </a:r>
            <a:r>
              <a:rPr lang="en-US" sz="1200" dirty="0" err="1">
                <a:latin typeface="Open Sans 2"/>
                <a:ea typeface="Open Sans 2"/>
                <a:cs typeface="Open Sans 2"/>
                <a:sym typeface="Open Sans 2"/>
              </a:rPr>
              <a:t>voiman</a:t>
            </a:r>
            <a:r>
              <a:rPr lang="en-US" sz="1200" dirty="0">
                <a:latin typeface="Open Sans 2"/>
                <a:ea typeface="Open Sans 2"/>
                <a:cs typeface="Open Sans 2"/>
                <a:sym typeface="Open Sans 2"/>
              </a:rPr>
              <a:t> </a:t>
            </a:r>
            <a:r>
              <a:rPr lang="en-US" sz="1200" dirty="0" err="1">
                <a:latin typeface="Open Sans 2"/>
                <a:ea typeface="Open Sans 2"/>
                <a:cs typeface="Open Sans 2"/>
                <a:sym typeface="Open Sans 2"/>
              </a:rPr>
              <a:t>tahallista</a:t>
            </a:r>
            <a:r>
              <a:rPr lang="en-US" sz="1200" dirty="0">
                <a:latin typeface="Open Sans 2"/>
                <a:ea typeface="Open Sans 2"/>
                <a:cs typeface="Open Sans 2"/>
                <a:sym typeface="Open Sans 2"/>
              </a:rPr>
              <a:t> </a:t>
            </a:r>
            <a:r>
              <a:rPr lang="en-US" sz="1200" dirty="0" err="1">
                <a:latin typeface="Open Sans 2"/>
                <a:ea typeface="Open Sans 2"/>
                <a:cs typeface="Open Sans 2"/>
                <a:sym typeface="Open Sans 2"/>
              </a:rPr>
              <a:t>käyttöä</a:t>
            </a:r>
            <a:r>
              <a:rPr lang="en-US" sz="1200" dirty="0">
                <a:latin typeface="Open Sans 2"/>
                <a:ea typeface="Open Sans 2"/>
                <a:cs typeface="Open Sans 2"/>
                <a:sym typeface="Open Sans 2"/>
              </a:rPr>
              <a:t> tai </a:t>
            </a:r>
            <a:r>
              <a:rPr lang="en-US" sz="1200" dirty="0" err="1">
                <a:latin typeface="Open Sans 2"/>
                <a:ea typeface="Open Sans 2"/>
                <a:cs typeface="Open Sans 2"/>
                <a:sym typeface="Open Sans 2"/>
              </a:rPr>
              <a:t>sillä</a:t>
            </a:r>
            <a:r>
              <a:rPr lang="en-US" sz="1200" dirty="0">
                <a:latin typeface="Open Sans 2"/>
                <a:ea typeface="Open Sans 2"/>
                <a:cs typeface="Open Sans 2"/>
                <a:sym typeface="Open Sans 2"/>
              </a:rPr>
              <a:t> </a:t>
            </a:r>
            <a:r>
              <a:rPr lang="en-US" sz="1200" dirty="0" err="1">
                <a:latin typeface="Open Sans 2"/>
                <a:ea typeface="Open Sans 2"/>
                <a:cs typeface="Open Sans 2"/>
                <a:sym typeface="Open Sans 2"/>
              </a:rPr>
              <a:t>uhkaamista</a:t>
            </a:r>
            <a:r>
              <a:rPr lang="en-US" sz="1200" dirty="0">
                <a:latin typeface="Open Sans 2"/>
                <a:ea typeface="Open Sans 2"/>
                <a:cs typeface="Open Sans 2"/>
                <a:sym typeface="Open Sans 2"/>
              </a:rPr>
              <a:t>. </a:t>
            </a:r>
          </a:p>
          <a:p>
            <a:pPr algn="l">
              <a:lnSpc>
                <a:spcPts val="1430"/>
              </a:lnSpc>
            </a:pPr>
            <a:r>
              <a:rPr lang="en-US" sz="1200" dirty="0" err="1">
                <a:latin typeface="Open Sans 2"/>
                <a:ea typeface="Open Sans 2"/>
                <a:cs typeface="Open Sans 2"/>
                <a:sym typeface="Open Sans 2"/>
              </a:rPr>
              <a:t>Väkivallan</a:t>
            </a:r>
            <a:r>
              <a:rPr lang="en-US" sz="1200" dirty="0">
                <a:latin typeface="Open Sans 2"/>
                <a:ea typeface="Open Sans 2"/>
                <a:cs typeface="Open Sans 2"/>
                <a:sym typeface="Open Sans 2"/>
              </a:rPr>
              <a:t> </a:t>
            </a:r>
            <a:r>
              <a:rPr lang="en-US" sz="1200" dirty="0" err="1">
                <a:latin typeface="Open Sans 2"/>
                <a:ea typeface="Open Sans 2"/>
                <a:cs typeface="Open Sans 2"/>
                <a:sym typeface="Open Sans 2"/>
              </a:rPr>
              <a:t>teot</a:t>
            </a:r>
            <a:r>
              <a:rPr lang="en-US" sz="1200" dirty="0">
                <a:latin typeface="Open Sans 2"/>
                <a:ea typeface="Open Sans 2"/>
                <a:cs typeface="Open Sans 2"/>
                <a:sym typeface="Open Sans 2"/>
              </a:rPr>
              <a:t> </a:t>
            </a:r>
            <a:r>
              <a:rPr lang="en-US" sz="1200" dirty="0" err="1">
                <a:latin typeface="Open Sans 2"/>
                <a:ea typeface="Open Sans 2"/>
                <a:cs typeface="Open Sans 2"/>
                <a:sym typeface="Open Sans 2"/>
              </a:rPr>
              <a:t>voivat</a:t>
            </a:r>
            <a:r>
              <a:rPr lang="en-US" sz="1200" dirty="0">
                <a:latin typeface="Open Sans 2"/>
                <a:ea typeface="Open Sans 2"/>
                <a:cs typeface="Open Sans 2"/>
                <a:sym typeface="Open Sans 2"/>
              </a:rPr>
              <a:t> </a:t>
            </a:r>
            <a:r>
              <a:rPr lang="en-US" sz="1200" dirty="0" err="1">
                <a:latin typeface="Open Sans 2"/>
                <a:ea typeface="Open Sans 2"/>
                <a:cs typeface="Open Sans 2"/>
                <a:sym typeface="Open Sans 2"/>
              </a:rPr>
              <a:t>ilmetä</a:t>
            </a:r>
            <a:r>
              <a:rPr lang="en-US" sz="1200" dirty="0">
                <a:latin typeface="Open Sans 2"/>
                <a:ea typeface="Open Sans 2"/>
                <a:cs typeface="Open Sans 2"/>
                <a:sym typeface="Open Sans 2"/>
              </a:rPr>
              <a:t> </a:t>
            </a:r>
            <a:r>
              <a:rPr lang="en-US" sz="1200" dirty="0" err="1">
                <a:latin typeface="Open Sans 2"/>
                <a:ea typeface="Open Sans 2"/>
                <a:cs typeface="Open Sans 2"/>
                <a:sym typeface="Open Sans 2"/>
              </a:rPr>
              <a:t>oppilaiden</a:t>
            </a:r>
            <a:r>
              <a:rPr lang="en-US" sz="1200" dirty="0">
                <a:latin typeface="Open Sans 2"/>
                <a:ea typeface="Open Sans 2"/>
                <a:cs typeface="Open Sans 2"/>
                <a:sym typeface="Open Sans 2"/>
              </a:rPr>
              <a:t> </a:t>
            </a:r>
            <a:r>
              <a:rPr lang="en-US" sz="1200" dirty="0" err="1">
                <a:latin typeface="Open Sans 2"/>
                <a:ea typeface="Open Sans 2"/>
                <a:cs typeface="Open Sans 2"/>
                <a:sym typeface="Open Sans 2"/>
              </a:rPr>
              <a:t>välisissä</a:t>
            </a:r>
            <a:r>
              <a:rPr lang="en-US" sz="1200" dirty="0">
                <a:latin typeface="Open Sans 2"/>
                <a:ea typeface="Open Sans 2"/>
                <a:cs typeface="Open Sans 2"/>
                <a:sym typeface="Open Sans 2"/>
              </a:rPr>
              <a:t> tai </a:t>
            </a:r>
            <a:r>
              <a:rPr lang="en-US" sz="1200" dirty="0" err="1">
                <a:latin typeface="Open Sans 2"/>
                <a:ea typeface="Open Sans 2"/>
                <a:cs typeface="Open Sans 2"/>
                <a:sym typeface="Open Sans 2"/>
              </a:rPr>
              <a:t>oppilaan</a:t>
            </a:r>
            <a:r>
              <a:rPr lang="en-US" sz="1200" dirty="0">
                <a:latin typeface="Open Sans 2"/>
                <a:ea typeface="Open Sans 2"/>
                <a:cs typeface="Open Sans 2"/>
                <a:sym typeface="Open Sans 2"/>
              </a:rPr>
              <a:t> ja </a:t>
            </a:r>
            <a:r>
              <a:rPr lang="en-US" sz="1200" dirty="0" err="1">
                <a:latin typeface="Open Sans 2"/>
                <a:ea typeface="Open Sans 2"/>
                <a:cs typeface="Open Sans 2"/>
                <a:sym typeface="Open Sans 2"/>
              </a:rPr>
              <a:t>koulun</a:t>
            </a:r>
            <a:r>
              <a:rPr lang="en-US" sz="1200" dirty="0">
                <a:latin typeface="Open Sans 2"/>
                <a:ea typeface="Open Sans 2"/>
                <a:cs typeface="Open Sans 2"/>
                <a:sym typeface="Open Sans 2"/>
              </a:rPr>
              <a:t> </a:t>
            </a:r>
            <a:r>
              <a:rPr lang="en-US" sz="1200" dirty="0" err="1">
                <a:latin typeface="Open Sans 2"/>
                <a:ea typeface="Open Sans 2"/>
                <a:cs typeface="Open Sans 2"/>
                <a:sym typeface="Open Sans 2"/>
              </a:rPr>
              <a:t>henkilöstön</a:t>
            </a:r>
            <a:r>
              <a:rPr lang="en-US" sz="1200" dirty="0">
                <a:latin typeface="Open Sans 2"/>
                <a:ea typeface="Open Sans 2"/>
                <a:cs typeface="Open Sans 2"/>
                <a:sym typeface="Open Sans 2"/>
              </a:rPr>
              <a:t> </a:t>
            </a:r>
            <a:r>
              <a:rPr lang="en-US" sz="1200" dirty="0" err="1">
                <a:latin typeface="Open Sans 2"/>
                <a:ea typeface="Open Sans 2"/>
                <a:cs typeface="Open Sans 2"/>
                <a:sym typeface="Open Sans 2"/>
              </a:rPr>
              <a:t>välisissä</a:t>
            </a:r>
            <a:r>
              <a:rPr lang="en-US" sz="1200" dirty="0">
                <a:latin typeface="Open Sans 2"/>
                <a:ea typeface="Open Sans 2"/>
                <a:cs typeface="Open Sans 2"/>
                <a:sym typeface="Open Sans 2"/>
              </a:rPr>
              <a:t> </a:t>
            </a:r>
            <a:r>
              <a:rPr lang="en-US" sz="1200" dirty="0" err="1">
                <a:latin typeface="Open Sans 2"/>
                <a:ea typeface="Open Sans 2"/>
                <a:cs typeface="Open Sans 2"/>
                <a:sym typeface="Open Sans 2"/>
              </a:rPr>
              <a:t>tilanteissa</a:t>
            </a:r>
            <a:r>
              <a:rPr lang="en-US" sz="1200" dirty="0">
                <a:latin typeface="Open Sans 2"/>
                <a:ea typeface="Open Sans 2"/>
                <a:cs typeface="Open Sans 2"/>
                <a:sym typeface="Open Sans 2"/>
              </a:rPr>
              <a:t>. </a:t>
            </a:r>
            <a:r>
              <a:rPr lang="en-US" sz="1200" dirty="0" err="1">
                <a:latin typeface="Open Sans 2"/>
                <a:ea typeface="Open Sans 2"/>
                <a:cs typeface="Open Sans 2"/>
                <a:sym typeface="Open Sans 2"/>
              </a:rPr>
              <a:t>Kiusaaminen</a:t>
            </a:r>
            <a:r>
              <a:rPr lang="en-US" sz="1200" dirty="0">
                <a:latin typeface="Open Sans 2"/>
                <a:ea typeface="Open Sans 2"/>
                <a:cs typeface="Open Sans 2"/>
                <a:sym typeface="Open Sans 2"/>
              </a:rPr>
              <a:t>, </a:t>
            </a:r>
            <a:r>
              <a:rPr lang="en-US" sz="1200" dirty="0" err="1">
                <a:latin typeface="Open Sans 2"/>
                <a:ea typeface="Open Sans 2"/>
                <a:cs typeface="Open Sans 2"/>
                <a:sym typeface="Open Sans 2"/>
              </a:rPr>
              <a:t>häirintä</a:t>
            </a:r>
            <a:r>
              <a:rPr lang="en-US" sz="1200" dirty="0">
                <a:latin typeface="Open Sans 2"/>
                <a:ea typeface="Open Sans 2"/>
                <a:cs typeface="Open Sans 2"/>
                <a:sym typeface="Open Sans 2"/>
              </a:rPr>
              <a:t> ja </a:t>
            </a:r>
            <a:r>
              <a:rPr lang="en-US" sz="1200" dirty="0" err="1">
                <a:latin typeface="Open Sans 2"/>
                <a:ea typeface="Open Sans 2"/>
                <a:cs typeface="Open Sans 2"/>
                <a:sym typeface="Open Sans 2"/>
              </a:rPr>
              <a:t>syrjintä</a:t>
            </a:r>
            <a:r>
              <a:rPr lang="en-US" sz="1200" dirty="0">
                <a:latin typeface="Open Sans 2"/>
                <a:ea typeface="Open Sans 2"/>
                <a:cs typeface="Open Sans 2"/>
                <a:sym typeface="Open Sans 2"/>
              </a:rPr>
              <a:t> </a:t>
            </a:r>
            <a:r>
              <a:rPr lang="en-US" sz="1200" dirty="0" err="1">
                <a:latin typeface="Open Sans 2"/>
                <a:ea typeface="Open Sans 2"/>
                <a:cs typeface="Open Sans 2"/>
                <a:sym typeface="Open Sans 2"/>
              </a:rPr>
              <a:t>ovat</a:t>
            </a:r>
            <a:r>
              <a:rPr lang="en-US" sz="1200" dirty="0">
                <a:latin typeface="Open Sans 2"/>
                <a:ea typeface="Open Sans 2"/>
                <a:cs typeface="Open Sans 2"/>
                <a:sym typeface="Open Sans 2"/>
              </a:rPr>
              <a:t> </a:t>
            </a:r>
            <a:r>
              <a:rPr lang="en-US" sz="1200" dirty="0" err="1">
                <a:latin typeface="Open Sans 2"/>
                <a:ea typeface="Open Sans 2"/>
                <a:cs typeface="Open Sans 2"/>
                <a:sym typeface="Open Sans 2"/>
              </a:rPr>
              <a:t>väkivallan</a:t>
            </a:r>
            <a:r>
              <a:rPr lang="en-US" sz="1200" dirty="0">
                <a:latin typeface="Open Sans 2"/>
                <a:ea typeface="Open Sans 2"/>
                <a:cs typeface="Open Sans 2"/>
                <a:sym typeface="Open Sans 2"/>
              </a:rPr>
              <a:t> </a:t>
            </a:r>
            <a:r>
              <a:rPr lang="en-US" sz="1200" dirty="0" err="1">
                <a:latin typeface="Open Sans 2"/>
                <a:ea typeface="Open Sans 2"/>
                <a:cs typeface="Open Sans 2"/>
                <a:sym typeface="Open Sans 2"/>
              </a:rPr>
              <a:t>muotoja</a:t>
            </a:r>
            <a:r>
              <a:rPr lang="en-US" sz="1200" dirty="0">
                <a:latin typeface="Open Sans 2"/>
                <a:ea typeface="Open Sans 2"/>
                <a:cs typeface="Open Sans 2"/>
                <a:sym typeface="Open Sans 2"/>
              </a:rPr>
              <a:t>.</a:t>
            </a:r>
          </a:p>
          <a:p>
            <a:pPr algn="l">
              <a:lnSpc>
                <a:spcPts val="1430"/>
              </a:lnSpc>
            </a:pPr>
            <a:r>
              <a:rPr lang="en-US" sz="1200" b="1" dirty="0" err="1">
                <a:latin typeface="Open Sans 2 Bold"/>
                <a:ea typeface="Open Sans 2 Bold"/>
                <a:cs typeface="Open Sans 2 Bold"/>
                <a:sym typeface="Open Sans 2 Bold"/>
              </a:rPr>
              <a:t>Kiusaamine</a:t>
            </a:r>
            <a:r>
              <a:rPr lang="en-US" sz="1200" dirty="0" err="1">
                <a:latin typeface="Open Sans 2"/>
                <a:ea typeface="Open Sans 2"/>
                <a:cs typeface="Open Sans 2"/>
                <a:sym typeface="Open Sans 2"/>
              </a:rPr>
              <a:t>n</a:t>
            </a:r>
            <a:r>
              <a:rPr lang="en-US" sz="1200" dirty="0">
                <a:latin typeface="Open Sans 2"/>
                <a:ea typeface="Open Sans 2"/>
                <a:cs typeface="Open Sans 2"/>
                <a:sym typeface="Open Sans 2"/>
              </a:rPr>
              <a:t> on </a:t>
            </a:r>
            <a:r>
              <a:rPr lang="en-US" sz="1200" dirty="0" err="1">
                <a:latin typeface="Open Sans 2"/>
                <a:ea typeface="Open Sans 2"/>
                <a:cs typeface="Open Sans 2"/>
                <a:sym typeface="Open Sans 2"/>
              </a:rPr>
              <a:t>toistuvaa</a:t>
            </a:r>
            <a:r>
              <a:rPr lang="en-US" sz="1200" dirty="0">
                <a:latin typeface="Open Sans 2"/>
                <a:ea typeface="Open Sans 2"/>
                <a:cs typeface="Open Sans 2"/>
                <a:sym typeface="Open Sans 2"/>
              </a:rPr>
              <a:t>, </a:t>
            </a:r>
            <a:r>
              <a:rPr lang="en-US" sz="1200" dirty="0" err="1">
                <a:latin typeface="Open Sans 2"/>
                <a:ea typeface="Open Sans 2"/>
                <a:cs typeface="Open Sans 2"/>
                <a:sym typeface="Open Sans 2"/>
              </a:rPr>
              <a:t>tahallista</a:t>
            </a:r>
            <a:r>
              <a:rPr lang="en-US" sz="1200" dirty="0">
                <a:latin typeface="Open Sans 2"/>
                <a:ea typeface="Open Sans 2"/>
                <a:cs typeface="Open Sans 2"/>
                <a:sym typeface="Open Sans 2"/>
              </a:rPr>
              <a:t> </a:t>
            </a:r>
            <a:r>
              <a:rPr lang="en-US" sz="1200" dirty="0" err="1">
                <a:latin typeface="Open Sans 2"/>
                <a:ea typeface="Open Sans 2"/>
                <a:cs typeface="Open Sans 2"/>
                <a:sym typeface="Open Sans 2"/>
              </a:rPr>
              <a:t>toisen</a:t>
            </a:r>
            <a:r>
              <a:rPr lang="en-US" sz="1200" dirty="0">
                <a:latin typeface="Open Sans 2"/>
                <a:ea typeface="Open Sans 2"/>
                <a:cs typeface="Open Sans 2"/>
                <a:sym typeface="Open Sans 2"/>
              </a:rPr>
              <a:t> </a:t>
            </a:r>
            <a:r>
              <a:rPr lang="en-US" sz="1200" dirty="0" err="1">
                <a:latin typeface="Open Sans 2"/>
                <a:ea typeface="Open Sans 2"/>
                <a:cs typeface="Open Sans 2"/>
                <a:sym typeface="Open Sans 2"/>
              </a:rPr>
              <a:t>ihmisen</a:t>
            </a:r>
            <a:r>
              <a:rPr lang="en-US" sz="1200" dirty="0">
                <a:latin typeface="Open Sans 2"/>
                <a:ea typeface="Open Sans 2"/>
                <a:cs typeface="Open Sans 2"/>
                <a:sym typeface="Open Sans 2"/>
              </a:rPr>
              <a:t> </a:t>
            </a:r>
            <a:r>
              <a:rPr lang="en-US" sz="1200" dirty="0" err="1">
                <a:latin typeface="Open Sans 2"/>
                <a:ea typeface="Open Sans 2"/>
                <a:cs typeface="Open Sans 2"/>
                <a:sym typeface="Open Sans 2"/>
              </a:rPr>
              <a:t>henkistä</a:t>
            </a:r>
            <a:r>
              <a:rPr lang="en-US" sz="1200" dirty="0">
                <a:latin typeface="Open Sans 2"/>
                <a:ea typeface="Open Sans 2"/>
                <a:cs typeface="Open Sans 2"/>
                <a:sym typeface="Open Sans 2"/>
              </a:rPr>
              <a:t>, </a:t>
            </a:r>
            <a:r>
              <a:rPr lang="en-US" sz="1200" dirty="0" err="1">
                <a:latin typeface="Open Sans 2"/>
                <a:ea typeface="Open Sans 2"/>
                <a:cs typeface="Open Sans 2"/>
                <a:sym typeface="Open Sans 2"/>
              </a:rPr>
              <a:t>fyysistä</a:t>
            </a:r>
            <a:r>
              <a:rPr lang="en-US" sz="1200" dirty="0">
                <a:latin typeface="Open Sans 2"/>
                <a:ea typeface="Open Sans 2"/>
                <a:cs typeface="Open Sans 2"/>
                <a:sym typeface="Open Sans 2"/>
              </a:rPr>
              <a:t> tai </a:t>
            </a:r>
            <a:r>
              <a:rPr lang="en-US" sz="1200" dirty="0" err="1">
                <a:latin typeface="Open Sans 2"/>
                <a:ea typeface="Open Sans 2"/>
                <a:cs typeface="Open Sans 2"/>
                <a:sym typeface="Open Sans 2"/>
              </a:rPr>
              <a:t>sosiaalista</a:t>
            </a:r>
            <a:r>
              <a:rPr lang="en-US" sz="1200" dirty="0">
                <a:latin typeface="Open Sans 2"/>
                <a:ea typeface="Open Sans 2"/>
                <a:cs typeface="Open Sans 2"/>
                <a:sym typeface="Open Sans 2"/>
              </a:rPr>
              <a:t> </a:t>
            </a:r>
            <a:r>
              <a:rPr lang="en-US" sz="1200" dirty="0" err="1">
                <a:latin typeface="Open Sans 2"/>
                <a:ea typeface="Open Sans 2"/>
                <a:cs typeface="Open Sans 2"/>
                <a:sym typeface="Open Sans 2"/>
              </a:rPr>
              <a:t>vahingoittamista</a:t>
            </a:r>
            <a:r>
              <a:rPr lang="en-US" sz="1200" dirty="0">
                <a:latin typeface="Open Sans 2"/>
                <a:ea typeface="Open Sans 2"/>
                <a:cs typeface="Open Sans 2"/>
                <a:sym typeface="Open Sans 2"/>
              </a:rPr>
              <a:t>. </a:t>
            </a:r>
            <a:r>
              <a:rPr lang="en-US" sz="1200" dirty="0" err="1">
                <a:latin typeface="Open Sans 2"/>
                <a:ea typeface="Open Sans 2"/>
                <a:cs typeface="Open Sans 2"/>
                <a:sym typeface="Open Sans 2"/>
              </a:rPr>
              <a:t>Kiusaamista</a:t>
            </a:r>
            <a:r>
              <a:rPr lang="en-US" sz="1200" dirty="0">
                <a:latin typeface="Open Sans 2"/>
                <a:ea typeface="Open Sans 2"/>
                <a:cs typeface="Open Sans 2"/>
                <a:sym typeface="Open Sans 2"/>
              </a:rPr>
              <a:t> </a:t>
            </a:r>
            <a:r>
              <a:rPr lang="en-US" sz="1200" dirty="0" err="1">
                <a:latin typeface="Open Sans 2"/>
                <a:ea typeface="Open Sans 2"/>
                <a:cs typeface="Open Sans 2"/>
                <a:sym typeface="Open Sans 2"/>
              </a:rPr>
              <a:t>voi</a:t>
            </a:r>
            <a:r>
              <a:rPr lang="en-US" sz="1200" dirty="0">
                <a:latin typeface="Open Sans 2"/>
                <a:ea typeface="Open Sans 2"/>
                <a:cs typeface="Open Sans 2"/>
                <a:sym typeface="Open Sans 2"/>
              </a:rPr>
              <a:t> </a:t>
            </a:r>
            <a:r>
              <a:rPr lang="en-US" sz="1200" dirty="0" err="1">
                <a:latin typeface="Open Sans 2"/>
                <a:ea typeface="Open Sans 2"/>
                <a:cs typeface="Open Sans 2"/>
                <a:sym typeface="Open Sans 2"/>
              </a:rPr>
              <a:t>tapahtua</a:t>
            </a:r>
            <a:r>
              <a:rPr lang="en-US" sz="1200" dirty="0">
                <a:latin typeface="Open Sans 2"/>
                <a:ea typeface="Open Sans 2"/>
                <a:cs typeface="Open Sans 2"/>
                <a:sym typeface="Open Sans 2"/>
              </a:rPr>
              <a:t> </a:t>
            </a:r>
            <a:r>
              <a:rPr lang="en-US" sz="1200" dirty="0" err="1">
                <a:latin typeface="Open Sans 2"/>
                <a:ea typeface="Open Sans 2"/>
                <a:cs typeface="Open Sans 2"/>
                <a:sym typeface="Open Sans 2"/>
              </a:rPr>
              <a:t>myös</a:t>
            </a:r>
            <a:r>
              <a:rPr lang="en-US" sz="1200" dirty="0">
                <a:latin typeface="Open Sans 2"/>
                <a:ea typeface="Open Sans 2"/>
                <a:cs typeface="Open Sans 2"/>
                <a:sym typeface="Open Sans 2"/>
              </a:rPr>
              <a:t> </a:t>
            </a:r>
            <a:r>
              <a:rPr lang="en-US" sz="1200" dirty="0" err="1">
                <a:latin typeface="Open Sans 2"/>
                <a:ea typeface="Open Sans 2"/>
                <a:cs typeface="Open Sans 2"/>
                <a:sym typeface="Open Sans 2"/>
              </a:rPr>
              <a:t>digitaalisessa</a:t>
            </a:r>
            <a:r>
              <a:rPr lang="en-US" sz="1200" dirty="0">
                <a:latin typeface="Open Sans 2"/>
                <a:ea typeface="Open Sans 2"/>
                <a:cs typeface="Open Sans 2"/>
                <a:sym typeface="Open Sans 2"/>
              </a:rPr>
              <a:t> </a:t>
            </a:r>
            <a:r>
              <a:rPr lang="en-US" sz="1200" dirty="0" err="1">
                <a:latin typeface="Open Sans 2"/>
                <a:ea typeface="Open Sans 2"/>
                <a:cs typeface="Open Sans 2"/>
                <a:sym typeface="Open Sans 2"/>
              </a:rPr>
              <a:t>ympäristössä</a:t>
            </a:r>
            <a:r>
              <a:rPr lang="en-US" sz="1200" dirty="0">
                <a:latin typeface="Open Sans 2"/>
                <a:ea typeface="Open Sans 2"/>
                <a:cs typeface="Open Sans 2"/>
                <a:sym typeface="Open Sans 2"/>
              </a:rPr>
              <a:t>.</a:t>
            </a:r>
          </a:p>
          <a:p>
            <a:pPr algn="l">
              <a:lnSpc>
                <a:spcPts val="1430"/>
              </a:lnSpc>
            </a:pPr>
            <a:r>
              <a:rPr lang="en-US" sz="1200" b="1" dirty="0" err="1">
                <a:latin typeface="Open Sans 2 Bold"/>
                <a:ea typeface="Open Sans 2 Bold"/>
                <a:cs typeface="Open Sans 2 Bold"/>
                <a:sym typeface="Open Sans 2 Bold"/>
              </a:rPr>
              <a:t>Häirintä</a:t>
            </a:r>
            <a:r>
              <a:rPr lang="en-US" sz="1200" dirty="0">
                <a:latin typeface="Open Sans 2"/>
                <a:ea typeface="Open Sans 2"/>
                <a:cs typeface="Open Sans 2"/>
                <a:sym typeface="Open Sans 2"/>
              </a:rPr>
              <a:t> on </a:t>
            </a:r>
            <a:r>
              <a:rPr lang="en-US" sz="1200" dirty="0" err="1">
                <a:latin typeface="Open Sans 2"/>
                <a:ea typeface="Open Sans 2"/>
                <a:cs typeface="Open Sans 2"/>
                <a:sym typeface="Open Sans 2"/>
              </a:rPr>
              <a:t>käyttäytymistä</a:t>
            </a:r>
            <a:r>
              <a:rPr lang="en-US" sz="1200" dirty="0">
                <a:latin typeface="Open Sans 2"/>
                <a:ea typeface="Open Sans 2"/>
                <a:cs typeface="Open Sans 2"/>
                <a:sym typeface="Open Sans 2"/>
              </a:rPr>
              <a:t>, </a:t>
            </a:r>
            <a:r>
              <a:rPr lang="en-US" sz="1200" dirty="0" err="1">
                <a:latin typeface="Open Sans 2"/>
                <a:ea typeface="Open Sans 2"/>
                <a:cs typeface="Open Sans 2"/>
                <a:sym typeface="Open Sans 2"/>
              </a:rPr>
              <a:t>jolla</a:t>
            </a:r>
            <a:r>
              <a:rPr lang="en-US" sz="1200" dirty="0">
                <a:latin typeface="Open Sans 2"/>
                <a:ea typeface="Open Sans 2"/>
                <a:cs typeface="Open Sans 2"/>
                <a:sym typeface="Open Sans 2"/>
              </a:rPr>
              <a:t> </a:t>
            </a:r>
            <a:r>
              <a:rPr lang="en-US" sz="1200" dirty="0" err="1">
                <a:latin typeface="Open Sans 2"/>
                <a:ea typeface="Open Sans 2"/>
                <a:cs typeface="Open Sans 2"/>
                <a:sym typeface="Open Sans 2"/>
              </a:rPr>
              <a:t>sanoin</a:t>
            </a:r>
            <a:r>
              <a:rPr lang="en-US" sz="1200" dirty="0">
                <a:latin typeface="Open Sans 2"/>
                <a:ea typeface="Open Sans 2"/>
                <a:cs typeface="Open Sans 2"/>
                <a:sym typeface="Open Sans 2"/>
              </a:rPr>
              <a:t> tai </a:t>
            </a:r>
            <a:r>
              <a:rPr lang="en-US" sz="1200" dirty="0" err="1">
                <a:latin typeface="Open Sans 2"/>
                <a:ea typeface="Open Sans 2"/>
                <a:cs typeface="Open Sans 2"/>
                <a:sym typeface="Open Sans 2"/>
              </a:rPr>
              <a:t>teoin</a:t>
            </a:r>
            <a:r>
              <a:rPr lang="en-US" sz="1200" dirty="0">
                <a:latin typeface="Open Sans 2"/>
                <a:ea typeface="Open Sans 2"/>
                <a:cs typeface="Open Sans 2"/>
                <a:sym typeface="Open Sans 2"/>
              </a:rPr>
              <a:t> </a:t>
            </a:r>
            <a:r>
              <a:rPr lang="en-US" sz="1200" dirty="0" err="1">
                <a:latin typeface="Open Sans 2"/>
                <a:ea typeface="Open Sans 2"/>
                <a:cs typeface="Open Sans 2"/>
                <a:sym typeface="Open Sans 2"/>
              </a:rPr>
              <a:t>loukataan</a:t>
            </a:r>
            <a:r>
              <a:rPr lang="en-US" sz="1200" dirty="0">
                <a:latin typeface="Open Sans 2"/>
                <a:ea typeface="Open Sans 2"/>
                <a:cs typeface="Open Sans 2"/>
                <a:sym typeface="Open Sans 2"/>
              </a:rPr>
              <a:t>, </a:t>
            </a:r>
            <a:r>
              <a:rPr lang="en-US" sz="1200" dirty="0" err="1">
                <a:latin typeface="Open Sans 2"/>
                <a:ea typeface="Open Sans 2"/>
                <a:cs typeface="Open Sans 2"/>
                <a:sym typeface="Open Sans 2"/>
              </a:rPr>
              <a:t>uhataan</a:t>
            </a:r>
            <a:r>
              <a:rPr lang="en-US" sz="1200" dirty="0">
                <a:latin typeface="Open Sans 2"/>
                <a:ea typeface="Open Sans 2"/>
                <a:cs typeface="Open Sans 2"/>
                <a:sym typeface="Open Sans 2"/>
              </a:rPr>
              <a:t>, </a:t>
            </a:r>
            <a:r>
              <a:rPr lang="en-US" sz="1200" dirty="0" err="1">
                <a:latin typeface="Open Sans 2"/>
                <a:ea typeface="Open Sans 2"/>
                <a:cs typeface="Open Sans 2"/>
                <a:sym typeface="Open Sans 2"/>
              </a:rPr>
              <a:t>nöyryytetään</a:t>
            </a:r>
            <a:r>
              <a:rPr lang="en-US" sz="1200" dirty="0">
                <a:latin typeface="Open Sans 2"/>
                <a:ea typeface="Open Sans 2"/>
                <a:cs typeface="Open Sans 2"/>
                <a:sym typeface="Open Sans 2"/>
              </a:rPr>
              <a:t> tai </a:t>
            </a:r>
            <a:r>
              <a:rPr lang="en-US" sz="1200" dirty="0" err="1">
                <a:latin typeface="Open Sans 2"/>
                <a:ea typeface="Open Sans 2"/>
                <a:cs typeface="Open Sans 2"/>
                <a:sym typeface="Open Sans 2"/>
              </a:rPr>
              <a:t>halvennetaan</a:t>
            </a:r>
            <a:r>
              <a:rPr lang="en-US" sz="1200" dirty="0">
                <a:latin typeface="Open Sans 2"/>
                <a:ea typeface="Open Sans 2"/>
                <a:cs typeface="Open Sans 2"/>
                <a:sym typeface="Open Sans 2"/>
              </a:rPr>
              <a:t> </a:t>
            </a:r>
            <a:r>
              <a:rPr lang="en-US" sz="1200" dirty="0" err="1">
                <a:latin typeface="Open Sans 2"/>
                <a:ea typeface="Open Sans 2"/>
                <a:cs typeface="Open Sans 2"/>
                <a:sym typeface="Open Sans 2"/>
              </a:rPr>
              <a:t>henkilön</a:t>
            </a:r>
            <a:r>
              <a:rPr lang="en-US" sz="1200" dirty="0">
                <a:latin typeface="Open Sans 2"/>
                <a:ea typeface="Open Sans 2"/>
                <a:cs typeface="Open Sans 2"/>
                <a:sym typeface="Open Sans 2"/>
              </a:rPr>
              <a:t> tai </a:t>
            </a:r>
            <a:r>
              <a:rPr lang="en-US" sz="1200" dirty="0" err="1">
                <a:latin typeface="Open Sans 2"/>
                <a:ea typeface="Open Sans 2"/>
                <a:cs typeface="Open Sans 2"/>
                <a:sym typeface="Open Sans 2"/>
              </a:rPr>
              <a:t>ihmisryhmän</a:t>
            </a:r>
            <a:r>
              <a:rPr lang="en-US" sz="1200" dirty="0">
                <a:latin typeface="Open Sans 2"/>
                <a:ea typeface="Open Sans 2"/>
                <a:cs typeface="Open Sans 2"/>
                <a:sym typeface="Open Sans 2"/>
              </a:rPr>
              <a:t> </a:t>
            </a:r>
            <a:r>
              <a:rPr lang="en-US" sz="1200" dirty="0" err="1">
                <a:latin typeface="Open Sans 2"/>
                <a:ea typeface="Open Sans 2"/>
                <a:cs typeface="Open Sans 2"/>
                <a:sym typeface="Open Sans 2"/>
              </a:rPr>
              <a:t>ihmisarvoa</a:t>
            </a:r>
            <a:r>
              <a:rPr lang="en-US" sz="1200" dirty="0">
                <a:latin typeface="Open Sans 2"/>
                <a:ea typeface="Open Sans 2"/>
                <a:cs typeface="Open Sans 2"/>
                <a:sym typeface="Open Sans 2"/>
              </a:rPr>
              <a:t> </a:t>
            </a:r>
            <a:r>
              <a:rPr lang="en-US" sz="1200" dirty="0" err="1">
                <a:latin typeface="Open Sans 2"/>
                <a:ea typeface="Open Sans 2"/>
                <a:cs typeface="Open Sans 2"/>
                <a:sym typeface="Open Sans 2"/>
              </a:rPr>
              <a:t>tarkoituksellisesti</a:t>
            </a:r>
            <a:r>
              <a:rPr lang="en-US" sz="1200" dirty="0">
                <a:latin typeface="Open Sans 2"/>
                <a:ea typeface="Open Sans 2"/>
                <a:cs typeface="Open Sans 2"/>
                <a:sym typeface="Open Sans 2"/>
              </a:rPr>
              <a:t>.</a:t>
            </a:r>
          </a:p>
          <a:p>
            <a:pPr algn="l">
              <a:lnSpc>
                <a:spcPts val="1430"/>
              </a:lnSpc>
            </a:pPr>
            <a:r>
              <a:rPr lang="en-US" sz="1200" b="1" dirty="0" err="1">
                <a:latin typeface="Open Sans 2 Bold"/>
                <a:ea typeface="Open Sans 2 Bold"/>
                <a:cs typeface="Open Sans 2 Bold"/>
                <a:sym typeface="Open Sans 2 Bold"/>
              </a:rPr>
              <a:t>Syrjinnällä</a:t>
            </a:r>
            <a:r>
              <a:rPr lang="en-US" sz="1200" b="1" dirty="0">
                <a:latin typeface="Open Sans 2 Bold"/>
                <a:ea typeface="Open Sans 2 Bold"/>
                <a:cs typeface="Open Sans 2 Bold"/>
                <a:sym typeface="Open Sans 2 Bold"/>
              </a:rPr>
              <a:t> </a:t>
            </a:r>
            <a:r>
              <a:rPr lang="en-US" sz="1200" dirty="0" err="1">
                <a:latin typeface="Open Sans 2"/>
                <a:ea typeface="Open Sans 2"/>
                <a:cs typeface="Open Sans 2"/>
                <a:sym typeface="Open Sans 2"/>
              </a:rPr>
              <a:t>tarkoitetaan</a:t>
            </a:r>
            <a:r>
              <a:rPr lang="en-US" sz="1200" dirty="0">
                <a:latin typeface="Open Sans 2"/>
                <a:ea typeface="Open Sans 2"/>
                <a:cs typeface="Open Sans 2"/>
                <a:sym typeface="Open Sans 2"/>
              </a:rPr>
              <a:t> </a:t>
            </a:r>
            <a:r>
              <a:rPr lang="en-US" sz="1200" dirty="0" err="1">
                <a:latin typeface="Open Sans 2"/>
                <a:ea typeface="Open Sans 2"/>
                <a:cs typeface="Open Sans 2"/>
                <a:sym typeface="Open Sans 2"/>
              </a:rPr>
              <a:t>yksilön</a:t>
            </a:r>
            <a:r>
              <a:rPr lang="en-US" sz="1200" dirty="0">
                <a:latin typeface="Open Sans 2"/>
                <a:ea typeface="Open Sans 2"/>
                <a:cs typeface="Open Sans 2"/>
                <a:sym typeface="Open Sans 2"/>
              </a:rPr>
              <a:t> tai </a:t>
            </a:r>
            <a:r>
              <a:rPr lang="en-US" sz="1200" dirty="0" err="1">
                <a:latin typeface="Open Sans 2"/>
                <a:ea typeface="Open Sans 2"/>
                <a:cs typeface="Open Sans 2"/>
                <a:sym typeface="Open Sans 2"/>
              </a:rPr>
              <a:t>ryhmän</a:t>
            </a:r>
            <a:r>
              <a:rPr lang="en-US" sz="1200" dirty="0">
                <a:latin typeface="Open Sans 2"/>
                <a:ea typeface="Open Sans 2"/>
                <a:cs typeface="Open Sans 2"/>
                <a:sym typeface="Open Sans 2"/>
              </a:rPr>
              <a:t> </a:t>
            </a:r>
            <a:r>
              <a:rPr lang="en-US" sz="1200" dirty="0" err="1">
                <a:latin typeface="Open Sans 2"/>
                <a:ea typeface="Open Sans 2"/>
                <a:cs typeface="Open Sans 2"/>
                <a:sym typeface="Open Sans 2"/>
              </a:rPr>
              <a:t>torjumista</a:t>
            </a:r>
            <a:r>
              <a:rPr lang="en-US" sz="1200" dirty="0">
                <a:latin typeface="Open Sans 2"/>
                <a:ea typeface="Open Sans 2"/>
                <a:cs typeface="Open Sans 2"/>
                <a:sym typeface="Open Sans 2"/>
              </a:rPr>
              <a:t>, </a:t>
            </a:r>
            <a:r>
              <a:rPr lang="en-US" sz="1200" dirty="0" err="1">
                <a:latin typeface="Open Sans 2"/>
                <a:ea typeface="Open Sans 2"/>
                <a:cs typeface="Open Sans 2"/>
                <a:sym typeface="Open Sans 2"/>
              </a:rPr>
              <a:t>huonompaa</a:t>
            </a:r>
            <a:r>
              <a:rPr lang="en-US" sz="1200" dirty="0">
                <a:latin typeface="Open Sans 2"/>
                <a:ea typeface="Open Sans 2"/>
                <a:cs typeface="Open Sans 2"/>
                <a:sym typeface="Open Sans 2"/>
              </a:rPr>
              <a:t> </a:t>
            </a:r>
            <a:r>
              <a:rPr lang="en-US" sz="1200" dirty="0" err="1">
                <a:latin typeface="Open Sans 2"/>
                <a:ea typeface="Open Sans 2"/>
                <a:cs typeface="Open Sans 2"/>
                <a:sym typeface="Open Sans 2"/>
              </a:rPr>
              <a:t>kohtelua</a:t>
            </a:r>
            <a:r>
              <a:rPr lang="en-US" sz="1200" dirty="0">
                <a:latin typeface="Open Sans 2"/>
                <a:ea typeface="Open Sans 2"/>
                <a:cs typeface="Open Sans 2"/>
                <a:sym typeface="Open Sans 2"/>
              </a:rPr>
              <a:t> tai </a:t>
            </a:r>
            <a:r>
              <a:rPr lang="en-US" sz="1200" dirty="0" err="1">
                <a:latin typeface="Open Sans 2"/>
                <a:ea typeface="Open Sans 2"/>
                <a:cs typeface="Open Sans 2"/>
                <a:sym typeface="Open Sans 2"/>
              </a:rPr>
              <a:t>asettamista</a:t>
            </a:r>
            <a:r>
              <a:rPr lang="en-US" sz="1200" dirty="0">
                <a:latin typeface="Open Sans 2"/>
                <a:ea typeface="Open Sans 2"/>
                <a:cs typeface="Open Sans 2"/>
                <a:sym typeface="Open Sans 2"/>
              </a:rPr>
              <a:t> </a:t>
            </a:r>
            <a:r>
              <a:rPr lang="en-US" sz="1200" dirty="0" err="1">
                <a:latin typeface="Open Sans 2"/>
                <a:ea typeface="Open Sans 2"/>
                <a:cs typeface="Open Sans 2"/>
                <a:sym typeface="Open Sans 2"/>
              </a:rPr>
              <a:t>muita</a:t>
            </a:r>
            <a:r>
              <a:rPr lang="en-US" sz="1200" dirty="0">
                <a:latin typeface="Open Sans 2"/>
                <a:ea typeface="Open Sans 2"/>
                <a:cs typeface="Open Sans 2"/>
                <a:sym typeface="Open Sans 2"/>
              </a:rPr>
              <a:t> </a:t>
            </a:r>
            <a:r>
              <a:rPr lang="en-US" sz="1200" dirty="0" err="1">
                <a:latin typeface="Open Sans 2"/>
                <a:ea typeface="Open Sans 2"/>
                <a:cs typeface="Open Sans 2"/>
                <a:sym typeface="Open Sans 2"/>
              </a:rPr>
              <a:t>huonompaan</a:t>
            </a:r>
            <a:r>
              <a:rPr lang="en-US" sz="1200" dirty="0">
                <a:latin typeface="Open Sans 2"/>
                <a:ea typeface="Open Sans 2"/>
                <a:cs typeface="Open Sans 2"/>
                <a:sym typeface="Open Sans 2"/>
              </a:rPr>
              <a:t> </a:t>
            </a:r>
            <a:r>
              <a:rPr lang="en-US" sz="1200" dirty="0" err="1">
                <a:latin typeface="Open Sans 2"/>
                <a:ea typeface="Open Sans 2"/>
                <a:cs typeface="Open Sans 2"/>
                <a:sym typeface="Open Sans 2"/>
              </a:rPr>
              <a:t>asemaan</a:t>
            </a:r>
            <a:r>
              <a:rPr lang="en-US" sz="1200" dirty="0">
                <a:latin typeface="Open Sans 2"/>
                <a:ea typeface="Open Sans 2"/>
                <a:cs typeface="Open Sans 2"/>
                <a:sym typeface="Open Sans 2"/>
              </a:rPr>
              <a:t>. </a:t>
            </a:r>
          </a:p>
          <a:p>
            <a:pPr algn="l">
              <a:lnSpc>
                <a:spcPts val="1430"/>
              </a:lnSpc>
            </a:pPr>
            <a:r>
              <a:rPr lang="en-US" sz="1200" b="1" dirty="0" err="1">
                <a:latin typeface="Open Sans 2 Bold"/>
                <a:ea typeface="Open Sans 2 Bold"/>
                <a:cs typeface="Open Sans 2 Bold"/>
                <a:sym typeface="Open Sans 2 Bold"/>
              </a:rPr>
              <a:t>Kaikki</a:t>
            </a:r>
            <a:r>
              <a:rPr lang="en-US" sz="1200" b="1" dirty="0">
                <a:latin typeface="Open Sans 2 Bold"/>
                <a:ea typeface="Open Sans 2 Bold"/>
                <a:cs typeface="Open Sans 2 Bold"/>
                <a:sym typeface="Open Sans 2 Bold"/>
              </a:rPr>
              <a:t> </a:t>
            </a:r>
            <a:r>
              <a:rPr lang="en-US" sz="1200" b="1" dirty="0" err="1">
                <a:latin typeface="Open Sans 2 Bold"/>
                <a:ea typeface="Open Sans 2 Bold"/>
                <a:cs typeface="Open Sans 2 Bold"/>
                <a:sym typeface="Open Sans 2 Bold"/>
              </a:rPr>
              <a:t>yllä</a:t>
            </a:r>
            <a:r>
              <a:rPr lang="en-US" sz="1200" b="1" dirty="0">
                <a:latin typeface="Open Sans 2 Bold"/>
                <a:ea typeface="Open Sans 2 Bold"/>
                <a:cs typeface="Open Sans 2 Bold"/>
                <a:sym typeface="Open Sans 2 Bold"/>
              </a:rPr>
              <a:t> </a:t>
            </a:r>
            <a:r>
              <a:rPr lang="en-US" sz="1200" b="1" dirty="0" err="1">
                <a:latin typeface="Open Sans 2 Bold"/>
                <a:ea typeface="Open Sans 2 Bold"/>
                <a:cs typeface="Open Sans 2 Bold"/>
                <a:sym typeface="Open Sans 2 Bold"/>
              </a:rPr>
              <a:t>mainitut</a:t>
            </a:r>
            <a:r>
              <a:rPr lang="en-US" sz="1200" b="1" dirty="0">
                <a:latin typeface="Open Sans 2 Bold"/>
                <a:ea typeface="Open Sans 2 Bold"/>
                <a:cs typeface="Open Sans 2 Bold"/>
                <a:sym typeface="Open Sans 2 Bold"/>
              </a:rPr>
              <a:t> </a:t>
            </a:r>
            <a:r>
              <a:rPr lang="en-US" sz="1200" b="1" dirty="0" err="1">
                <a:latin typeface="Open Sans 2 Bold"/>
                <a:ea typeface="Open Sans 2 Bold"/>
                <a:cs typeface="Open Sans 2 Bold"/>
                <a:sym typeface="Open Sans 2 Bold"/>
              </a:rPr>
              <a:t>teot</a:t>
            </a:r>
            <a:r>
              <a:rPr lang="en-US" sz="1200" b="1" dirty="0">
                <a:latin typeface="Open Sans 2 Bold"/>
                <a:ea typeface="Open Sans 2 Bold"/>
                <a:cs typeface="Open Sans 2 Bold"/>
                <a:sym typeface="Open Sans 2 Bold"/>
              </a:rPr>
              <a:t> </a:t>
            </a:r>
            <a:r>
              <a:rPr lang="en-US" sz="1200" b="1" dirty="0" err="1">
                <a:latin typeface="Open Sans 2 Bold"/>
                <a:ea typeface="Open Sans 2 Bold"/>
                <a:cs typeface="Open Sans 2 Bold"/>
                <a:sym typeface="Open Sans 2 Bold"/>
              </a:rPr>
              <a:t>voivat</a:t>
            </a:r>
            <a:r>
              <a:rPr lang="en-US" sz="1200" b="1" dirty="0">
                <a:latin typeface="Open Sans 2 Bold"/>
                <a:ea typeface="Open Sans 2 Bold"/>
                <a:cs typeface="Open Sans 2 Bold"/>
                <a:sym typeface="Open Sans 2 Bold"/>
              </a:rPr>
              <a:t> olla </a:t>
            </a:r>
            <a:r>
              <a:rPr lang="en-US" sz="1200" b="1" dirty="0" err="1">
                <a:latin typeface="Open Sans 2 Bold"/>
                <a:ea typeface="Open Sans 2 Bold"/>
                <a:cs typeface="Open Sans 2 Bold"/>
                <a:sym typeface="Open Sans 2 Bold"/>
              </a:rPr>
              <a:t>rikoksia</a:t>
            </a:r>
            <a:r>
              <a:rPr lang="en-US" sz="1200" b="1" dirty="0">
                <a:latin typeface="Open Sans 2 Bold"/>
                <a:ea typeface="Open Sans 2 Bold"/>
                <a:cs typeface="Open Sans 2 Bold"/>
                <a:sym typeface="Open Sans 2 Bold"/>
              </a:rPr>
              <a:t>. </a:t>
            </a:r>
          </a:p>
        </p:txBody>
      </p:sp>
      <p:sp>
        <p:nvSpPr>
          <p:cNvPr id="25" name="TextBox 25">
            <a:extLst>
              <a:ext uri="{FF2B5EF4-FFF2-40B4-BE49-F238E27FC236}">
                <a16:creationId xmlns:a16="http://schemas.microsoft.com/office/drawing/2014/main" id="{9988897A-EC3B-3CC0-3E6E-A02556CD34D4}"/>
              </a:ext>
            </a:extLst>
          </p:cNvPr>
          <p:cNvSpPr txBox="1"/>
          <p:nvPr/>
        </p:nvSpPr>
        <p:spPr>
          <a:xfrm>
            <a:off x="227746" y="1912666"/>
            <a:ext cx="6227181" cy="366268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280671" lvl="1" indent="-140336" algn="l">
              <a:lnSpc>
                <a:spcPts val="1820"/>
              </a:lnSpc>
              <a:buFont typeface="Arial"/>
              <a:buChar char="•"/>
            </a:pPr>
            <a:r>
              <a:rPr lang="en-US" sz="1300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Rehtori</a:t>
            </a:r>
            <a:r>
              <a:rPr lang="en-US" sz="1300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1300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johtaa</a:t>
            </a:r>
            <a:r>
              <a:rPr lang="en-US" sz="1300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1300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suunnitelmallisesti</a:t>
            </a:r>
            <a:r>
              <a:rPr lang="en-US" sz="1300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1300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väkivallan</a:t>
            </a:r>
            <a:r>
              <a:rPr lang="en-US" sz="1300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, </a:t>
            </a:r>
            <a:r>
              <a:rPr lang="en-US" sz="1300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kiusaamisen</a:t>
            </a:r>
            <a:r>
              <a:rPr lang="en-US" sz="1300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, </a:t>
            </a:r>
            <a:r>
              <a:rPr lang="en-US" sz="1300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häirinnän</a:t>
            </a:r>
            <a:r>
              <a:rPr lang="en-US" sz="1300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 ja </a:t>
            </a:r>
            <a:r>
              <a:rPr lang="en-US" sz="1300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syrjinnän</a:t>
            </a:r>
            <a:r>
              <a:rPr lang="en-US" sz="1300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1300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vastaista</a:t>
            </a:r>
            <a:r>
              <a:rPr lang="en-US" sz="1300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1300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toimintaa</a:t>
            </a:r>
            <a:r>
              <a:rPr lang="en-US" sz="1300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.</a:t>
            </a:r>
          </a:p>
          <a:p>
            <a:pPr marL="280671" lvl="1" indent="-140336" algn="l">
              <a:lnSpc>
                <a:spcPts val="1820"/>
              </a:lnSpc>
              <a:buFont typeface="Arial"/>
              <a:buChar char="•"/>
            </a:pPr>
            <a:r>
              <a:rPr lang="en-US" sz="1300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Jokaiseen</a:t>
            </a:r>
            <a:r>
              <a:rPr lang="en-US" sz="1300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1300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kouluun</a:t>
            </a:r>
            <a:r>
              <a:rPr lang="en-US" sz="1300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1300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perustetaan</a:t>
            </a:r>
            <a:r>
              <a:rPr lang="en-US" sz="1300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1300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tiimi</a:t>
            </a:r>
            <a:r>
              <a:rPr lang="en-US" sz="1300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 tai </a:t>
            </a:r>
            <a:r>
              <a:rPr lang="en-US" sz="1300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nimetään</a:t>
            </a:r>
            <a:r>
              <a:rPr lang="en-US" sz="1300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1300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vastuuhenkilö</a:t>
            </a:r>
            <a:r>
              <a:rPr lang="en-US" sz="1300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, </a:t>
            </a:r>
            <a:r>
              <a:rPr lang="en-US" sz="1300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joka</a:t>
            </a:r>
            <a:r>
              <a:rPr lang="en-US" sz="1300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1300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koordinoi</a:t>
            </a:r>
            <a:r>
              <a:rPr lang="en-US" sz="1300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 ja </a:t>
            </a:r>
            <a:r>
              <a:rPr lang="en-US" sz="1300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ylläpitää</a:t>
            </a:r>
            <a:r>
              <a:rPr lang="en-US" sz="1300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1300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väkivallan</a:t>
            </a:r>
            <a:r>
              <a:rPr lang="en-US" sz="1300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, </a:t>
            </a:r>
            <a:r>
              <a:rPr lang="en-US" sz="1300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kiusaamisen</a:t>
            </a:r>
            <a:r>
              <a:rPr lang="en-US" sz="1300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, </a:t>
            </a:r>
            <a:r>
              <a:rPr lang="en-US" sz="1300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häirinnän</a:t>
            </a:r>
            <a:r>
              <a:rPr lang="en-US" sz="1300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 ja </a:t>
            </a:r>
            <a:r>
              <a:rPr lang="en-US" sz="1300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syrjinnän</a:t>
            </a:r>
            <a:r>
              <a:rPr lang="en-US" sz="1300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1300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vastaista</a:t>
            </a:r>
            <a:r>
              <a:rPr lang="en-US" sz="1300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1300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toimintaa</a:t>
            </a:r>
            <a:r>
              <a:rPr lang="en-US" sz="1300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1300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omassa</a:t>
            </a:r>
            <a:r>
              <a:rPr lang="en-US" sz="1300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1300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yksikössä</a:t>
            </a:r>
            <a:r>
              <a:rPr lang="en-US" sz="1300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. </a:t>
            </a:r>
            <a:r>
              <a:rPr lang="en-US" sz="1300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Vastuuhenkilö</a:t>
            </a:r>
            <a:r>
              <a:rPr lang="en-US" sz="1300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 on </a:t>
            </a:r>
            <a:r>
              <a:rPr lang="en-US" sz="1300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jäsen</a:t>
            </a:r>
            <a:r>
              <a:rPr lang="en-US" sz="1300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1300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yhteisöllisessä</a:t>
            </a:r>
            <a:r>
              <a:rPr lang="en-US" sz="1300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1300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opiskeluhuoltoryhmässä</a:t>
            </a:r>
            <a:r>
              <a:rPr lang="en-US" sz="1300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.</a:t>
            </a:r>
          </a:p>
          <a:p>
            <a:pPr marL="280671" lvl="1" indent="-140336" algn="l">
              <a:lnSpc>
                <a:spcPts val="1820"/>
              </a:lnSpc>
              <a:buFont typeface="Arial"/>
              <a:buChar char="•"/>
            </a:pPr>
            <a:r>
              <a:rPr lang="en-US" sz="1300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Koulun</a:t>
            </a:r>
            <a:r>
              <a:rPr lang="en-US" sz="1300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1300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lukuvuosisuunnitelmaan</a:t>
            </a:r>
            <a:r>
              <a:rPr lang="en-US" sz="1300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1300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kirjataan</a:t>
            </a:r>
            <a:r>
              <a:rPr lang="en-US" sz="1300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1300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väkivallan</a:t>
            </a:r>
            <a:r>
              <a:rPr lang="en-US" sz="1300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, </a:t>
            </a:r>
            <a:r>
              <a:rPr lang="en-US" sz="1300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kiusaamisen</a:t>
            </a:r>
            <a:r>
              <a:rPr lang="en-US" sz="1300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, </a:t>
            </a:r>
            <a:r>
              <a:rPr lang="en-US" sz="1300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häirinnän</a:t>
            </a:r>
            <a:r>
              <a:rPr lang="en-US" sz="1300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 ja </a:t>
            </a:r>
            <a:r>
              <a:rPr lang="en-US" sz="1300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syrjinnän</a:t>
            </a:r>
            <a:r>
              <a:rPr lang="en-US" sz="1300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1300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vastaisen</a:t>
            </a:r>
            <a:r>
              <a:rPr lang="en-US" sz="1300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1300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toiminnan</a:t>
            </a:r>
            <a:r>
              <a:rPr lang="en-US" sz="1300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1300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vastuuhenkilöt</a:t>
            </a:r>
            <a:r>
              <a:rPr lang="en-US" sz="1300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, </a:t>
            </a:r>
            <a:r>
              <a:rPr lang="en-US" sz="1300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tavoitteet</a:t>
            </a:r>
            <a:r>
              <a:rPr lang="en-US" sz="1300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, </a:t>
            </a:r>
            <a:r>
              <a:rPr lang="en-US" sz="1300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toimintatavat</a:t>
            </a:r>
            <a:r>
              <a:rPr lang="en-US" sz="1300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 ja </a:t>
            </a:r>
            <a:r>
              <a:rPr lang="en-US" sz="1300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arviointi</a:t>
            </a:r>
            <a:r>
              <a:rPr lang="en-US" sz="1300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.</a:t>
            </a:r>
          </a:p>
          <a:p>
            <a:pPr marL="280671" lvl="1" indent="-140336" algn="l">
              <a:lnSpc>
                <a:spcPts val="1820"/>
              </a:lnSpc>
              <a:buFont typeface="Arial"/>
              <a:buChar char="•"/>
            </a:pPr>
            <a:r>
              <a:rPr lang="en-US" sz="1300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Koulun</a:t>
            </a:r>
            <a:r>
              <a:rPr lang="en-US" sz="1300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1300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järjestyssäännöt</a:t>
            </a:r>
            <a:r>
              <a:rPr lang="en-US" sz="1300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, </a:t>
            </a:r>
            <a:r>
              <a:rPr lang="en-US" sz="1300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toimintaohjeet</a:t>
            </a:r>
            <a:r>
              <a:rPr lang="en-US" sz="1300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, </a:t>
            </a:r>
            <a:r>
              <a:rPr lang="en-US" sz="1300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tasa-arvo</a:t>
            </a:r>
            <a:r>
              <a:rPr lang="en-US" sz="1300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- ja </a:t>
            </a:r>
            <a:r>
              <a:rPr lang="en-US" sz="1300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yhdenvertaisuussuunnitelma</a:t>
            </a:r>
            <a:r>
              <a:rPr lang="en-US" sz="1300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1300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sekä</a:t>
            </a:r>
            <a:r>
              <a:rPr lang="en-US" sz="1300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1300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väkivallan</a:t>
            </a:r>
            <a:r>
              <a:rPr lang="en-US" sz="1300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, </a:t>
            </a:r>
            <a:r>
              <a:rPr lang="en-US" sz="1300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kiusaamisen</a:t>
            </a:r>
            <a:r>
              <a:rPr lang="en-US" sz="1300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, </a:t>
            </a:r>
            <a:r>
              <a:rPr lang="en-US" sz="1300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häirinnän</a:t>
            </a:r>
            <a:r>
              <a:rPr lang="en-US" sz="1300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 ja </a:t>
            </a:r>
            <a:r>
              <a:rPr lang="en-US" sz="1300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syrjinnän</a:t>
            </a:r>
            <a:r>
              <a:rPr lang="en-US" sz="1300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1300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vastaisen</a:t>
            </a:r>
            <a:r>
              <a:rPr lang="en-US" sz="1300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1300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toiminnan</a:t>
            </a:r>
            <a:r>
              <a:rPr lang="en-US" sz="1300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1300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käytänteet</a:t>
            </a:r>
            <a:r>
              <a:rPr lang="en-US" sz="1300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1300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käydään</a:t>
            </a:r>
            <a:r>
              <a:rPr lang="en-US" sz="1300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1300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läpi</a:t>
            </a:r>
            <a:r>
              <a:rPr lang="en-US" sz="1300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1300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oppilaiden</a:t>
            </a:r>
            <a:r>
              <a:rPr lang="en-US" sz="1300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, </a:t>
            </a:r>
            <a:r>
              <a:rPr lang="en-US" sz="1300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huoltajien</a:t>
            </a:r>
            <a:r>
              <a:rPr lang="en-US" sz="1300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 ja </a:t>
            </a:r>
            <a:r>
              <a:rPr lang="en-US" sz="1300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henkilöstön</a:t>
            </a:r>
            <a:r>
              <a:rPr lang="en-US" sz="1300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1300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kanssa</a:t>
            </a:r>
            <a:r>
              <a:rPr lang="en-US" sz="1300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.</a:t>
            </a:r>
          </a:p>
          <a:p>
            <a:pPr marL="280671" lvl="1" indent="-140336" algn="l">
              <a:lnSpc>
                <a:spcPts val="1820"/>
              </a:lnSpc>
              <a:buFont typeface="Arial"/>
              <a:buChar char="•"/>
            </a:pPr>
            <a:r>
              <a:rPr lang="en-US" sz="1300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Tasa-</a:t>
            </a:r>
            <a:r>
              <a:rPr lang="en-US" sz="1300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arvo</a:t>
            </a:r>
            <a:r>
              <a:rPr lang="en-US" sz="1300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- ja </a:t>
            </a:r>
            <a:r>
              <a:rPr lang="en-US" sz="1300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yhdenvertaisuussuunnitelmaan</a:t>
            </a:r>
            <a:r>
              <a:rPr lang="en-US" sz="1300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1300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kirjataan</a:t>
            </a:r>
            <a:r>
              <a:rPr lang="en-US" sz="1300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1300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toimintaperiaatteet</a:t>
            </a:r>
            <a:r>
              <a:rPr lang="en-US" sz="1300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, </a:t>
            </a:r>
            <a:r>
              <a:rPr lang="en-US" sz="1300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miten</a:t>
            </a:r>
            <a:r>
              <a:rPr lang="en-US" sz="1300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1300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hyväksyvää</a:t>
            </a:r>
            <a:r>
              <a:rPr lang="en-US" sz="1300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 ja </a:t>
            </a:r>
            <a:r>
              <a:rPr lang="en-US" sz="1300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kunnioittavaa</a:t>
            </a:r>
            <a:r>
              <a:rPr lang="en-US" sz="1300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1300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ilmapiiriä</a:t>
            </a:r>
            <a:r>
              <a:rPr lang="en-US" sz="1300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1300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luodaan</a:t>
            </a:r>
            <a:r>
              <a:rPr lang="en-US" sz="1300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 ja </a:t>
            </a:r>
            <a:r>
              <a:rPr lang="en-US" sz="1300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ylläpidetään</a:t>
            </a:r>
            <a:r>
              <a:rPr lang="en-US" sz="1300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.</a:t>
            </a:r>
          </a:p>
        </p:txBody>
      </p:sp>
      <p:sp>
        <p:nvSpPr>
          <p:cNvPr id="26" name="TextBox 26">
            <a:extLst>
              <a:ext uri="{FF2B5EF4-FFF2-40B4-BE49-F238E27FC236}">
                <a16:creationId xmlns:a16="http://schemas.microsoft.com/office/drawing/2014/main" id="{969AB032-B045-4BB6-B2AB-C22CF4B760DF}"/>
              </a:ext>
            </a:extLst>
          </p:cNvPr>
          <p:cNvSpPr txBox="1"/>
          <p:nvPr/>
        </p:nvSpPr>
        <p:spPr>
          <a:xfrm>
            <a:off x="6664892" y="1911770"/>
            <a:ext cx="6132241" cy="366268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280669" lvl="1" indent="-140335" algn="l">
              <a:lnSpc>
                <a:spcPts val="1819"/>
              </a:lnSpc>
              <a:buFont typeface="Arial"/>
              <a:buChar char="•"/>
            </a:pPr>
            <a:r>
              <a:rPr lang="en-US" sz="1299" spc="41" dirty="0" err="1">
                <a:solidFill>
                  <a:srgbClr val="000000"/>
                </a:solidFill>
                <a:latin typeface="Open Sans 1" panose="020B0604020202020204" charset="0"/>
                <a:ea typeface="Open Sans 1" panose="020B0604020202020204" charset="0"/>
                <a:cs typeface="Open Sans 1" panose="020B0604020202020204" charset="0"/>
                <a:sym typeface="Open Sans 1 Bold"/>
              </a:rPr>
              <a:t>Tunne</a:t>
            </a:r>
            <a:r>
              <a:rPr lang="en-US" sz="1299" spc="41" dirty="0">
                <a:solidFill>
                  <a:srgbClr val="000000"/>
                </a:solidFill>
                <a:latin typeface="Open Sans 1" panose="020B0604020202020204" charset="0"/>
                <a:ea typeface="Open Sans 1" panose="020B0604020202020204" charset="0"/>
                <a:cs typeface="Open Sans 1" panose="020B0604020202020204" charset="0"/>
                <a:sym typeface="Open Sans 1 Bold"/>
              </a:rPr>
              <a:t>-, </a:t>
            </a:r>
            <a:r>
              <a:rPr lang="en-US" sz="1299" spc="41" dirty="0" err="1">
                <a:solidFill>
                  <a:srgbClr val="000000"/>
                </a:solidFill>
                <a:latin typeface="Open Sans 1" panose="020B0604020202020204" charset="0"/>
                <a:ea typeface="Open Sans 1" panose="020B0604020202020204" charset="0"/>
                <a:cs typeface="Open Sans 1" panose="020B0604020202020204" charset="0"/>
                <a:sym typeface="Open Sans 1 Bold"/>
              </a:rPr>
              <a:t>turva</a:t>
            </a:r>
            <a:r>
              <a:rPr lang="en-US" sz="1299" spc="41" dirty="0">
                <a:solidFill>
                  <a:srgbClr val="000000"/>
                </a:solidFill>
                <a:latin typeface="Open Sans 1" panose="020B0604020202020204" charset="0"/>
                <a:ea typeface="Open Sans 1" panose="020B0604020202020204" charset="0"/>
                <a:cs typeface="Open Sans 1" panose="020B0604020202020204" charset="0"/>
                <a:sym typeface="Open Sans 1 Bold"/>
              </a:rPr>
              <a:t>- ja </a:t>
            </a:r>
            <a:r>
              <a:rPr lang="en-US" sz="1299" spc="41" dirty="0" err="1">
                <a:solidFill>
                  <a:srgbClr val="000000"/>
                </a:solidFill>
                <a:latin typeface="Open Sans 1" panose="020B0604020202020204" charset="0"/>
                <a:ea typeface="Open Sans 1" panose="020B0604020202020204" charset="0"/>
                <a:cs typeface="Open Sans 1" panose="020B0604020202020204" charset="0"/>
                <a:sym typeface="Open Sans 1 Bold"/>
              </a:rPr>
              <a:t>vuorovaikutustaitoja</a:t>
            </a:r>
            <a:r>
              <a:rPr lang="en-US" sz="1299" spc="41" dirty="0">
                <a:solidFill>
                  <a:srgbClr val="000000"/>
                </a:solidFill>
                <a:latin typeface="Open Sans 1" panose="020B0604020202020204" charset="0"/>
                <a:ea typeface="Open Sans 1" panose="020B0604020202020204" charset="0"/>
                <a:cs typeface="Open Sans 1" panose="020B0604020202020204" charset="0"/>
                <a:sym typeface="Open Sans 1 Bold"/>
              </a:rPr>
              <a:t> </a:t>
            </a:r>
            <a:r>
              <a:rPr lang="en-US" sz="1299" spc="41" dirty="0" err="1">
                <a:solidFill>
                  <a:srgbClr val="000000"/>
                </a:solidFill>
                <a:latin typeface="Open Sans 1" panose="020B0604020202020204" charset="0"/>
                <a:ea typeface="Open Sans 1" panose="020B0604020202020204" charset="0"/>
                <a:cs typeface="Open Sans 1" panose="020B0604020202020204" charset="0"/>
                <a:sym typeface="Open Sans 1 Bold"/>
              </a:rPr>
              <a:t>harjoitellaan</a:t>
            </a:r>
            <a:r>
              <a:rPr lang="en-US" sz="1299" spc="41" dirty="0">
                <a:solidFill>
                  <a:srgbClr val="000000"/>
                </a:solidFill>
                <a:latin typeface="Open Sans 1" panose="020B0604020202020204" charset="0"/>
                <a:ea typeface="Open Sans 1" panose="020B0604020202020204" charset="0"/>
                <a:cs typeface="Open Sans 1" panose="020B0604020202020204" charset="0"/>
                <a:sym typeface="Open Sans 1 Bold"/>
              </a:rPr>
              <a:t> </a:t>
            </a:r>
            <a:r>
              <a:rPr lang="en-US" sz="1299" spc="41" dirty="0" err="1">
                <a:solidFill>
                  <a:srgbClr val="000000"/>
                </a:solidFill>
                <a:latin typeface="Open Sans 1" panose="020B0604020202020204" charset="0"/>
                <a:ea typeface="Open Sans 1" panose="020B0604020202020204" charset="0"/>
                <a:cs typeface="Open Sans 1" panose="020B0604020202020204" charset="0"/>
                <a:sym typeface="Open Sans 1 Bold"/>
              </a:rPr>
              <a:t>osana</a:t>
            </a:r>
            <a:r>
              <a:rPr lang="en-US" sz="1299" spc="41" dirty="0">
                <a:solidFill>
                  <a:srgbClr val="000000"/>
                </a:solidFill>
                <a:latin typeface="Open Sans 1" panose="020B0604020202020204" charset="0"/>
                <a:ea typeface="Open Sans 1" panose="020B0604020202020204" charset="0"/>
                <a:cs typeface="Open Sans 1" panose="020B0604020202020204" charset="0"/>
                <a:sym typeface="Open Sans 1 Bold"/>
              </a:rPr>
              <a:t> </a:t>
            </a:r>
            <a:r>
              <a:rPr lang="en-US" sz="1299" spc="41" dirty="0" err="1">
                <a:solidFill>
                  <a:srgbClr val="000000"/>
                </a:solidFill>
                <a:latin typeface="Open Sans 1" panose="020B0604020202020204" charset="0"/>
                <a:ea typeface="Open Sans 1" panose="020B0604020202020204" charset="0"/>
                <a:cs typeface="Open Sans 1" panose="020B0604020202020204" charset="0"/>
                <a:sym typeface="Open Sans 1 Bold"/>
              </a:rPr>
              <a:t>hyvinvoinnin</a:t>
            </a:r>
            <a:r>
              <a:rPr lang="en-US" sz="1299" spc="41" dirty="0">
                <a:solidFill>
                  <a:srgbClr val="000000"/>
                </a:solidFill>
                <a:latin typeface="Open Sans 1" panose="020B0604020202020204" charset="0"/>
                <a:ea typeface="Open Sans 1" panose="020B0604020202020204" charset="0"/>
                <a:cs typeface="Open Sans 1" panose="020B0604020202020204" charset="0"/>
                <a:sym typeface="Open Sans 1 Bold"/>
              </a:rPr>
              <a:t> </a:t>
            </a:r>
            <a:r>
              <a:rPr lang="en-US" sz="1299" spc="41" dirty="0" err="1">
                <a:solidFill>
                  <a:srgbClr val="000000"/>
                </a:solidFill>
                <a:latin typeface="Open Sans 1" panose="020B0604020202020204" charset="0"/>
                <a:ea typeface="Open Sans 1" panose="020B0604020202020204" charset="0"/>
                <a:cs typeface="Open Sans 1" panose="020B0604020202020204" charset="0"/>
                <a:sym typeface="Open Sans 1 Bold"/>
              </a:rPr>
              <a:t>vuosikellon</a:t>
            </a:r>
            <a:r>
              <a:rPr lang="en-US" sz="1299" spc="41" dirty="0">
                <a:solidFill>
                  <a:srgbClr val="000000"/>
                </a:solidFill>
                <a:latin typeface="Open Sans 1" panose="020B0604020202020204" charset="0"/>
                <a:ea typeface="Open Sans 1" panose="020B0604020202020204" charset="0"/>
                <a:cs typeface="Open Sans 1" panose="020B0604020202020204" charset="0"/>
                <a:sym typeface="Open Sans 1 Bold"/>
              </a:rPr>
              <a:t> </a:t>
            </a:r>
            <a:r>
              <a:rPr lang="en-US" sz="1299" spc="41" dirty="0" err="1">
                <a:solidFill>
                  <a:srgbClr val="000000"/>
                </a:solidFill>
                <a:latin typeface="Open Sans 1" panose="020B0604020202020204" charset="0"/>
                <a:ea typeface="Open Sans 1" panose="020B0604020202020204" charset="0"/>
                <a:cs typeface="Open Sans 1" panose="020B0604020202020204" charset="0"/>
                <a:sym typeface="Open Sans 1 Bold"/>
              </a:rPr>
              <a:t>sisältöjä</a:t>
            </a:r>
            <a:r>
              <a:rPr lang="en-US" sz="1299" spc="41" dirty="0">
                <a:solidFill>
                  <a:srgbClr val="000000"/>
                </a:solidFill>
                <a:latin typeface="Open Sans 1" panose="020B0604020202020204" charset="0"/>
                <a:ea typeface="Open Sans 1" panose="020B0604020202020204" charset="0"/>
                <a:cs typeface="Open Sans 1" panose="020B0604020202020204" charset="0"/>
                <a:sym typeface="Open Sans 1 Bold"/>
              </a:rPr>
              <a:t> </a:t>
            </a:r>
            <a:r>
              <a:rPr lang="en-US" sz="1299" spc="41" dirty="0" err="1">
                <a:solidFill>
                  <a:srgbClr val="000000"/>
                </a:solidFill>
                <a:latin typeface="Open Sans 1" panose="020B0604020202020204" charset="0"/>
                <a:ea typeface="Open Sans 1" panose="020B0604020202020204" charset="0"/>
                <a:cs typeface="Open Sans 1" panose="020B0604020202020204" charset="0"/>
                <a:sym typeface="Open Sans 1 Bold"/>
              </a:rPr>
              <a:t>sekä</a:t>
            </a:r>
            <a:r>
              <a:rPr lang="en-US" sz="1299" spc="41" dirty="0">
                <a:solidFill>
                  <a:srgbClr val="000000"/>
                </a:solidFill>
                <a:latin typeface="Open Sans 1" panose="020B0604020202020204" charset="0"/>
                <a:ea typeface="Open Sans 1" panose="020B0604020202020204" charset="0"/>
                <a:cs typeface="Open Sans 1" panose="020B0604020202020204" charset="0"/>
                <a:sym typeface="Open Sans 1 Bold"/>
              </a:rPr>
              <a:t> </a:t>
            </a:r>
            <a:r>
              <a:rPr lang="en-US" sz="1299" spc="41" dirty="0" err="1">
                <a:solidFill>
                  <a:srgbClr val="000000"/>
                </a:solidFill>
                <a:latin typeface="Open Sans 1" panose="020B0604020202020204" charset="0"/>
                <a:ea typeface="Open Sans 1" panose="020B0604020202020204" charset="0"/>
                <a:cs typeface="Open Sans 1" panose="020B0604020202020204" charset="0"/>
                <a:sym typeface="Open Sans 1 Bold"/>
              </a:rPr>
              <a:t>kaikissa</a:t>
            </a:r>
            <a:r>
              <a:rPr lang="en-US" sz="1299" spc="41" dirty="0">
                <a:solidFill>
                  <a:srgbClr val="000000"/>
                </a:solidFill>
                <a:latin typeface="Open Sans 1" panose="020B0604020202020204" charset="0"/>
                <a:ea typeface="Open Sans 1" panose="020B0604020202020204" charset="0"/>
                <a:cs typeface="Open Sans 1" panose="020B0604020202020204" charset="0"/>
                <a:sym typeface="Open Sans 1 Bold"/>
              </a:rPr>
              <a:t> </a:t>
            </a:r>
            <a:r>
              <a:rPr lang="en-US" sz="1299" spc="41" dirty="0" err="1">
                <a:solidFill>
                  <a:srgbClr val="000000"/>
                </a:solidFill>
                <a:latin typeface="Open Sans 1" panose="020B0604020202020204" charset="0"/>
                <a:ea typeface="Open Sans 1" panose="020B0604020202020204" charset="0"/>
                <a:cs typeface="Open Sans 1" panose="020B0604020202020204" charset="0"/>
                <a:sym typeface="Open Sans 1 Bold"/>
              </a:rPr>
              <a:t>arjen</a:t>
            </a:r>
            <a:r>
              <a:rPr lang="en-US" sz="1299" spc="41" dirty="0">
                <a:solidFill>
                  <a:srgbClr val="000000"/>
                </a:solidFill>
                <a:latin typeface="Open Sans 1" panose="020B0604020202020204" charset="0"/>
                <a:ea typeface="Open Sans 1" panose="020B0604020202020204" charset="0"/>
                <a:cs typeface="Open Sans 1" panose="020B0604020202020204" charset="0"/>
                <a:sym typeface="Open Sans 1 Bold"/>
              </a:rPr>
              <a:t> </a:t>
            </a:r>
            <a:r>
              <a:rPr lang="en-US" sz="1299" spc="41" dirty="0" err="1">
                <a:solidFill>
                  <a:srgbClr val="000000"/>
                </a:solidFill>
                <a:latin typeface="Open Sans 1" panose="020B0604020202020204" charset="0"/>
                <a:ea typeface="Open Sans 1" panose="020B0604020202020204" charset="0"/>
                <a:cs typeface="Open Sans 1" panose="020B0604020202020204" charset="0"/>
                <a:sym typeface="Open Sans 1 Bold"/>
              </a:rPr>
              <a:t>tilanteissa</a:t>
            </a:r>
            <a:r>
              <a:rPr lang="en-US" sz="1299" spc="41" dirty="0">
                <a:solidFill>
                  <a:srgbClr val="000000"/>
                </a:solidFill>
                <a:latin typeface="Open Sans 1" panose="020B0604020202020204" charset="0"/>
                <a:ea typeface="Open Sans 1" panose="020B0604020202020204" charset="0"/>
                <a:cs typeface="Open Sans 1" panose="020B0604020202020204" charset="0"/>
                <a:sym typeface="Open Sans 1 Bold"/>
              </a:rPr>
              <a:t>.</a:t>
            </a:r>
          </a:p>
          <a:p>
            <a:pPr marL="280669" lvl="1" indent="-140335" algn="l">
              <a:lnSpc>
                <a:spcPts val="1819"/>
              </a:lnSpc>
              <a:buFont typeface="Arial"/>
              <a:buChar char="•"/>
            </a:pPr>
            <a:r>
              <a:rPr lang="en-US" sz="1299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Henkilöstö</a:t>
            </a:r>
            <a:r>
              <a:rPr lang="en-US" sz="1299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1299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tukee</a:t>
            </a:r>
            <a:r>
              <a:rPr lang="en-US" sz="1299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1299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tietoisesti</a:t>
            </a:r>
            <a:r>
              <a:rPr lang="en-US" sz="1299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1299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ryhmien</a:t>
            </a:r>
            <a:r>
              <a:rPr lang="en-US" sz="1299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 ja </a:t>
            </a:r>
            <a:r>
              <a:rPr lang="en-US" sz="1299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vertaissuhteiden</a:t>
            </a:r>
            <a:r>
              <a:rPr lang="en-US" sz="1299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1299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vuorovaikutusta</a:t>
            </a:r>
            <a:r>
              <a:rPr lang="en-US" sz="1299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, </a:t>
            </a:r>
            <a:r>
              <a:rPr lang="en-US" sz="1299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ryhmäytymistä</a:t>
            </a:r>
            <a:r>
              <a:rPr lang="en-US" sz="1299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1299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sekä</a:t>
            </a:r>
            <a:r>
              <a:rPr lang="en-US" sz="1299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1299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yksinäisyyden</a:t>
            </a:r>
            <a:r>
              <a:rPr lang="en-US" sz="1299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1299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ehkäisyä</a:t>
            </a:r>
            <a:r>
              <a:rPr lang="en-US" sz="1299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.</a:t>
            </a:r>
          </a:p>
          <a:p>
            <a:pPr marL="280669" lvl="1" indent="-140335" algn="l">
              <a:lnSpc>
                <a:spcPts val="1819"/>
              </a:lnSpc>
              <a:buFont typeface="Arial"/>
              <a:buChar char="•"/>
            </a:pPr>
            <a:r>
              <a:rPr lang="en-US" sz="1299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Koko </a:t>
            </a:r>
            <a:r>
              <a:rPr lang="en-US" sz="1299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kouluyhteisö</a:t>
            </a:r>
            <a:r>
              <a:rPr lang="en-US" sz="1299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1299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edistää</a:t>
            </a:r>
            <a:r>
              <a:rPr lang="en-US" sz="1299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1299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myönteistä</a:t>
            </a:r>
            <a:r>
              <a:rPr lang="en-US" sz="1299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1299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vuorovaikutusta</a:t>
            </a:r>
            <a:r>
              <a:rPr lang="en-US" sz="1299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 ja </a:t>
            </a:r>
            <a:r>
              <a:rPr lang="en-US" sz="1299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positiivisen</a:t>
            </a:r>
            <a:r>
              <a:rPr lang="en-US" sz="1299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1299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palautteen</a:t>
            </a:r>
            <a:r>
              <a:rPr lang="en-US" sz="1299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1299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antamista</a:t>
            </a:r>
            <a:r>
              <a:rPr lang="en-US" sz="1299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1299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sekä</a:t>
            </a:r>
            <a:r>
              <a:rPr lang="en-US" sz="1299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1299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rakentaa</a:t>
            </a:r>
            <a:r>
              <a:rPr lang="en-US" sz="1299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1299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moninaisuutta</a:t>
            </a:r>
            <a:r>
              <a:rPr lang="en-US" sz="1299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1299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arvostavaa</a:t>
            </a:r>
            <a:r>
              <a:rPr lang="en-US" sz="1299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1299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toimintakulttuuria</a:t>
            </a:r>
            <a:r>
              <a:rPr lang="en-US" sz="1299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.</a:t>
            </a:r>
          </a:p>
          <a:p>
            <a:pPr marL="280669" lvl="1" indent="-140335" algn="l">
              <a:lnSpc>
                <a:spcPts val="1819"/>
              </a:lnSpc>
              <a:buFont typeface="Arial"/>
              <a:buChar char="•"/>
            </a:pPr>
            <a:r>
              <a:rPr lang="en-US" sz="1299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Henkilöstö</a:t>
            </a:r>
            <a:r>
              <a:rPr lang="en-US" sz="1299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1299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käsittelee</a:t>
            </a:r>
            <a:r>
              <a:rPr lang="en-US" sz="1299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1299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aihetta</a:t>
            </a:r>
            <a:r>
              <a:rPr lang="en-US" sz="1299" spc="41" dirty="0">
                <a:solidFill>
                  <a:srgbClr val="FF00A3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1299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oppitunneilla</a:t>
            </a:r>
            <a:r>
              <a:rPr lang="en-US" sz="1299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1299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sekä</a:t>
            </a:r>
            <a:r>
              <a:rPr lang="en-US" sz="1299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1299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järjestää</a:t>
            </a:r>
            <a:r>
              <a:rPr lang="en-US" sz="1299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1299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teemapäiviä</a:t>
            </a:r>
            <a:r>
              <a:rPr lang="en-US" sz="1299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 ja -</a:t>
            </a:r>
            <a:r>
              <a:rPr lang="en-US" sz="1299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viikkoja</a:t>
            </a:r>
            <a:r>
              <a:rPr lang="en-US" sz="1299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1299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yhdessä</a:t>
            </a:r>
            <a:r>
              <a:rPr lang="en-US" sz="1299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1299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oppilaiden</a:t>
            </a:r>
            <a:r>
              <a:rPr lang="en-US" sz="1299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1299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kanssa</a:t>
            </a:r>
            <a:r>
              <a:rPr lang="en-US" sz="1299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.</a:t>
            </a:r>
          </a:p>
          <a:p>
            <a:pPr marL="280669" lvl="1" indent="-140335" algn="l">
              <a:lnSpc>
                <a:spcPts val="1819"/>
              </a:lnSpc>
              <a:buFont typeface="Arial"/>
              <a:buChar char="•"/>
            </a:pPr>
            <a:r>
              <a:rPr lang="en-US" sz="1299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Oppilailla</a:t>
            </a:r>
            <a:r>
              <a:rPr lang="en-US" sz="1299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 on </a:t>
            </a:r>
            <a:r>
              <a:rPr lang="en-US" sz="1299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aktiivinen</a:t>
            </a:r>
            <a:r>
              <a:rPr lang="en-US" sz="1299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1299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rooli</a:t>
            </a:r>
            <a:r>
              <a:rPr lang="en-US" sz="1299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1299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yhteisöllisyyttä</a:t>
            </a:r>
            <a:r>
              <a:rPr lang="en-US" sz="1299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 ja </a:t>
            </a:r>
            <a:r>
              <a:rPr lang="en-US" sz="1299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hyvinvointia</a:t>
            </a:r>
            <a:r>
              <a:rPr lang="en-US" sz="1299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1299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vahvistavassa</a:t>
            </a:r>
            <a:r>
              <a:rPr lang="en-US" sz="1299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1299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toiminnassa</a:t>
            </a:r>
            <a:r>
              <a:rPr lang="en-US" sz="1299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1299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sekä</a:t>
            </a:r>
            <a:r>
              <a:rPr lang="en-US" sz="1299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1299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väkivallan</a:t>
            </a:r>
            <a:r>
              <a:rPr lang="en-US" sz="1299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, </a:t>
            </a:r>
            <a:r>
              <a:rPr lang="en-US" sz="1299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kiusaamisen</a:t>
            </a:r>
            <a:r>
              <a:rPr lang="en-US" sz="1299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, </a:t>
            </a:r>
            <a:r>
              <a:rPr lang="en-US" sz="1299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häirinnän</a:t>
            </a:r>
            <a:r>
              <a:rPr lang="en-US" sz="1299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 ja </a:t>
            </a:r>
            <a:r>
              <a:rPr lang="en-US" sz="1299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syrjinnän</a:t>
            </a:r>
            <a:r>
              <a:rPr lang="en-US" sz="1299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1299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ehkäisyssä</a:t>
            </a:r>
            <a:r>
              <a:rPr lang="en-US" sz="1299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1299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eri</a:t>
            </a:r>
            <a:r>
              <a:rPr lang="en-US" sz="1299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1299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vastuutehtävien</a:t>
            </a:r>
            <a:r>
              <a:rPr lang="en-US" sz="1299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 kautta.</a:t>
            </a:r>
          </a:p>
          <a:p>
            <a:pPr marL="280669" lvl="1" indent="-140335" algn="l">
              <a:lnSpc>
                <a:spcPts val="1819"/>
              </a:lnSpc>
              <a:buFont typeface="Arial"/>
              <a:buChar char="•"/>
            </a:pPr>
            <a:r>
              <a:rPr lang="en-US" sz="1299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Henkilöstö</a:t>
            </a:r>
            <a:r>
              <a:rPr lang="en-US" sz="1299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1299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rakentaa</a:t>
            </a:r>
            <a:r>
              <a:rPr lang="en-US" sz="1299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1299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vuorovaikutteista</a:t>
            </a:r>
            <a:r>
              <a:rPr lang="en-US" sz="1299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 ja </a:t>
            </a:r>
            <a:r>
              <a:rPr lang="en-US" sz="1299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luottamuksellista</a:t>
            </a:r>
            <a:r>
              <a:rPr lang="en-US" sz="1299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1299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yhteistyötä</a:t>
            </a:r>
            <a:r>
              <a:rPr lang="en-US" sz="1299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1299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huoltajien</a:t>
            </a:r>
            <a:r>
              <a:rPr lang="en-US" sz="1299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1299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kanssa</a:t>
            </a:r>
            <a:r>
              <a:rPr lang="en-US" sz="1299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.</a:t>
            </a:r>
          </a:p>
          <a:p>
            <a:pPr marL="280669" lvl="1" indent="-140335" algn="l">
              <a:lnSpc>
                <a:spcPts val="1819"/>
              </a:lnSpc>
              <a:buFont typeface="Arial"/>
              <a:buChar char="•"/>
            </a:pPr>
            <a:r>
              <a:rPr lang="en-US" sz="1299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Yhteisöllinen</a:t>
            </a:r>
            <a:r>
              <a:rPr lang="en-US" sz="1299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1299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opiskeluhuoltoryhmä</a:t>
            </a:r>
            <a:r>
              <a:rPr lang="en-US" sz="1299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1299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edistää</a:t>
            </a:r>
            <a:r>
              <a:rPr lang="en-US" sz="1299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1299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suunnitelmallisesti</a:t>
            </a:r>
            <a:r>
              <a:rPr lang="en-US" sz="1299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1299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yhteisön</a:t>
            </a:r>
            <a:r>
              <a:rPr lang="en-US" sz="1299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1299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hyvinvointia</a:t>
            </a:r>
            <a:r>
              <a:rPr lang="en-US" sz="1299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 ja </a:t>
            </a:r>
            <a:r>
              <a:rPr lang="en-US" sz="1299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turvallisuutta</a:t>
            </a:r>
            <a:r>
              <a:rPr lang="en-US" sz="1299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.</a:t>
            </a:r>
          </a:p>
        </p:txBody>
      </p:sp>
      <p:sp>
        <p:nvSpPr>
          <p:cNvPr id="27" name="TextBox 27">
            <a:extLst>
              <a:ext uri="{FF2B5EF4-FFF2-40B4-BE49-F238E27FC236}">
                <a16:creationId xmlns:a16="http://schemas.microsoft.com/office/drawing/2014/main" id="{A3C60CFC-0A41-F977-6B99-D99EF048E423}"/>
              </a:ext>
            </a:extLst>
          </p:cNvPr>
          <p:cNvSpPr txBox="1"/>
          <p:nvPr/>
        </p:nvSpPr>
        <p:spPr>
          <a:xfrm>
            <a:off x="13008509" y="1907521"/>
            <a:ext cx="4790456" cy="344780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280669" lvl="1" indent="-140335" algn="l">
              <a:lnSpc>
                <a:spcPts val="1819"/>
              </a:lnSpc>
              <a:buFont typeface="Arial"/>
              <a:buChar char="•"/>
            </a:pPr>
            <a:r>
              <a:rPr lang="en-US" sz="1299" spc="41" dirty="0" err="1">
                <a:solidFill>
                  <a:srgbClr val="000000"/>
                </a:solidFill>
                <a:latin typeface="Open Sans 1" panose="020B0604020202020204" charset="0"/>
                <a:ea typeface="Open Sans 1" panose="020B0604020202020204" charset="0"/>
                <a:cs typeface="Open Sans 1" panose="020B0604020202020204" charset="0"/>
                <a:sym typeface="Open Sans 1 Bold"/>
              </a:rPr>
              <a:t>Väkivaltaa</a:t>
            </a:r>
            <a:r>
              <a:rPr lang="en-US" sz="1299" spc="41" dirty="0">
                <a:solidFill>
                  <a:srgbClr val="000000"/>
                </a:solidFill>
                <a:latin typeface="Open Sans 1" panose="020B0604020202020204" charset="0"/>
                <a:ea typeface="Open Sans 1" panose="020B0604020202020204" charset="0"/>
                <a:cs typeface="Open Sans 1" panose="020B0604020202020204" charset="0"/>
                <a:sym typeface="Open Sans 1 Bold"/>
              </a:rPr>
              <a:t> </a:t>
            </a:r>
            <a:r>
              <a:rPr lang="en-US" sz="1299" spc="41" dirty="0" err="1">
                <a:solidFill>
                  <a:srgbClr val="000000"/>
                </a:solidFill>
                <a:latin typeface="Open Sans 1" panose="020B0604020202020204" charset="0"/>
                <a:ea typeface="Open Sans 1" panose="020B0604020202020204" charset="0"/>
                <a:cs typeface="Open Sans 1" panose="020B0604020202020204" charset="0"/>
                <a:sym typeface="Open Sans 1 Bold"/>
              </a:rPr>
              <a:t>ei</a:t>
            </a:r>
            <a:r>
              <a:rPr lang="en-US" sz="1299" spc="41" dirty="0">
                <a:solidFill>
                  <a:srgbClr val="000000"/>
                </a:solidFill>
                <a:latin typeface="Open Sans 1" panose="020B0604020202020204" charset="0"/>
                <a:ea typeface="Open Sans 1" panose="020B0604020202020204" charset="0"/>
                <a:cs typeface="Open Sans 1" panose="020B0604020202020204" charset="0"/>
                <a:sym typeface="Open Sans 1 Bold"/>
              </a:rPr>
              <a:t> </a:t>
            </a:r>
            <a:r>
              <a:rPr lang="en-US" sz="1299" spc="41" dirty="0" err="1">
                <a:solidFill>
                  <a:srgbClr val="000000"/>
                </a:solidFill>
                <a:latin typeface="Open Sans 1" panose="020B0604020202020204" charset="0"/>
                <a:ea typeface="Open Sans 1" panose="020B0604020202020204" charset="0"/>
                <a:cs typeface="Open Sans 1" panose="020B0604020202020204" charset="0"/>
                <a:sym typeface="Open Sans 1 Bold"/>
              </a:rPr>
              <a:t>hyväksytä</a:t>
            </a:r>
            <a:r>
              <a:rPr lang="en-US" sz="1299" spc="41" dirty="0">
                <a:solidFill>
                  <a:srgbClr val="000000"/>
                </a:solidFill>
                <a:latin typeface="Open Sans 1" panose="020B0604020202020204" charset="0"/>
                <a:ea typeface="Open Sans 1" panose="020B0604020202020204" charset="0"/>
                <a:cs typeface="Open Sans 1" panose="020B0604020202020204" charset="0"/>
                <a:sym typeface="Open Sans 1 Bold"/>
              </a:rPr>
              <a:t> </a:t>
            </a:r>
            <a:r>
              <a:rPr lang="en-US" sz="1299" spc="41" dirty="0" err="1">
                <a:solidFill>
                  <a:srgbClr val="000000"/>
                </a:solidFill>
                <a:latin typeface="Open Sans 1" panose="020B0604020202020204" charset="0"/>
                <a:ea typeface="Open Sans 1" panose="020B0604020202020204" charset="0"/>
                <a:cs typeface="Open Sans 1" panose="020B0604020202020204" charset="0"/>
                <a:sym typeface="Open Sans 1 Bold"/>
              </a:rPr>
              <a:t>missään</a:t>
            </a:r>
            <a:r>
              <a:rPr lang="en-US" sz="1299" spc="41" dirty="0">
                <a:solidFill>
                  <a:srgbClr val="000000"/>
                </a:solidFill>
                <a:latin typeface="Open Sans 1" panose="020B0604020202020204" charset="0"/>
                <a:ea typeface="Open Sans 1" panose="020B0604020202020204" charset="0"/>
                <a:cs typeface="Open Sans 1" panose="020B0604020202020204" charset="0"/>
                <a:sym typeface="Open Sans 1 Bold"/>
              </a:rPr>
              <a:t> </a:t>
            </a:r>
            <a:r>
              <a:rPr lang="en-US" sz="1299" spc="41" dirty="0" err="1">
                <a:solidFill>
                  <a:srgbClr val="000000"/>
                </a:solidFill>
                <a:latin typeface="Open Sans 1" panose="020B0604020202020204" charset="0"/>
                <a:ea typeface="Open Sans 1" panose="020B0604020202020204" charset="0"/>
                <a:cs typeface="Open Sans 1" panose="020B0604020202020204" charset="0"/>
                <a:sym typeface="Open Sans 1 Bold"/>
              </a:rPr>
              <a:t>muodossa</a:t>
            </a:r>
            <a:r>
              <a:rPr lang="en-US" sz="1299" spc="41" dirty="0">
                <a:solidFill>
                  <a:srgbClr val="000000"/>
                </a:solidFill>
                <a:latin typeface="Open Sans 1" panose="020B0604020202020204" charset="0"/>
                <a:ea typeface="Open Sans 1" panose="020B0604020202020204" charset="0"/>
                <a:cs typeface="Open Sans 1" panose="020B0604020202020204" charset="0"/>
                <a:sym typeface="Open Sans 1 Bold"/>
              </a:rPr>
              <a:t>. Koko </a:t>
            </a:r>
            <a:r>
              <a:rPr lang="en-US" sz="1299" spc="41" dirty="0" err="1">
                <a:solidFill>
                  <a:srgbClr val="000000"/>
                </a:solidFill>
                <a:latin typeface="Open Sans 1" panose="020B0604020202020204" charset="0"/>
                <a:ea typeface="Open Sans 1" panose="020B0604020202020204" charset="0"/>
                <a:cs typeface="Open Sans 1" panose="020B0604020202020204" charset="0"/>
                <a:sym typeface="Open Sans 1 Bold"/>
              </a:rPr>
              <a:t>kouluyhteisö</a:t>
            </a:r>
            <a:r>
              <a:rPr lang="en-US" sz="1299" spc="41" dirty="0">
                <a:solidFill>
                  <a:srgbClr val="000000"/>
                </a:solidFill>
                <a:latin typeface="Open Sans 1" panose="020B0604020202020204" charset="0"/>
                <a:ea typeface="Open Sans 1" panose="020B0604020202020204" charset="0"/>
                <a:cs typeface="Open Sans 1" panose="020B0604020202020204" charset="0"/>
                <a:sym typeface="Open Sans 1 Bold"/>
              </a:rPr>
              <a:t> </a:t>
            </a:r>
            <a:r>
              <a:rPr lang="en-US" sz="1299" spc="41" dirty="0" err="1">
                <a:solidFill>
                  <a:srgbClr val="000000"/>
                </a:solidFill>
                <a:latin typeface="Open Sans 1" panose="020B0604020202020204" charset="0"/>
                <a:ea typeface="Open Sans 1" panose="020B0604020202020204" charset="0"/>
                <a:cs typeface="Open Sans 1" panose="020B0604020202020204" charset="0"/>
                <a:sym typeface="Open Sans 1 Bold"/>
              </a:rPr>
              <a:t>puuttuu</a:t>
            </a:r>
            <a:r>
              <a:rPr lang="en-US" sz="1299" spc="41" dirty="0">
                <a:solidFill>
                  <a:srgbClr val="000000"/>
                </a:solidFill>
                <a:latin typeface="Open Sans 1" panose="020B0604020202020204" charset="0"/>
                <a:ea typeface="Open Sans 1" panose="020B0604020202020204" charset="0"/>
                <a:cs typeface="Open Sans 1" panose="020B0604020202020204" charset="0"/>
                <a:sym typeface="Open Sans 1 Bold"/>
              </a:rPr>
              <a:t> </a:t>
            </a:r>
            <a:r>
              <a:rPr lang="en-US" sz="1299" spc="41" dirty="0" err="1">
                <a:solidFill>
                  <a:srgbClr val="000000"/>
                </a:solidFill>
                <a:latin typeface="Open Sans 1" panose="020B0604020202020204" charset="0"/>
                <a:ea typeface="Open Sans 1" panose="020B0604020202020204" charset="0"/>
                <a:cs typeface="Open Sans 1" panose="020B0604020202020204" charset="0"/>
                <a:sym typeface="Open Sans 1 Bold"/>
              </a:rPr>
              <a:t>kaikkeen</a:t>
            </a:r>
            <a:r>
              <a:rPr lang="en-US" sz="1299" spc="41" dirty="0">
                <a:solidFill>
                  <a:srgbClr val="000000"/>
                </a:solidFill>
                <a:latin typeface="Open Sans 1" panose="020B0604020202020204" charset="0"/>
                <a:ea typeface="Open Sans 1" panose="020B0604020202020204" charset="0"/>
                <a:cs typeface="Open Sans 1" panose="020B0604020202020204" charset="0"/>
                <a:sym typeface="Open Sans 1 Bold"/>
              </a:rPr>
              <a:t> </a:t>
            </a:r>
            <a:r>
              <a:rPr lang="en-US" sz="1299" spc="41" dirty="0" err="1">
                <a:solidFill>
                  <a:srgbClr val="000000"/>
                </a:solidFill>
                <a:latin typeface="Open Sans 1" panose="020B0604020202020204" charset="0"/>
                <a:ea typeface="Open Sans 1" panose="020B0604020202020204" charset="0"/>
                <a:cs typeface="Open Sans 1" panose="020B0604020202020204" charset="0"/>
                <a:sym typeface="Open Sans 1 Bold"/>
              </a:rPr>
              <a:t>epäasialliseen</a:t>
            </a:r>
            <a:r>
              <a:rPr lang="en-US" sz="1299" spc="41" dirty="0">
                <a:solidFill>
                  <a:srgbClr val="000000"/>
                </a:solidFill>
                <a:latin typeface="Open Sans 1" panose="020B0604020202020204" charset="0"/>
                <a:ea typeface="Open Sans 1" panose="020B0604020202020204" charset="0"/>
                <a:cs typeface="Open Sans 1" panose="020B0604020202020204" charset="0"/>
                <a:sym typeface="Open Sans 1 Bold"/>
              </a:rPr>
              <a:t> </a:t>
            </a:r>
            <a:r>
              <a:rPr lang="en-US" sz="1299" spc="41" dirty="0" err="1">
                <a:solidFill>
                  <a:srgbClr val="000000"/>
                </a:solidFill>
                <a:latin typeface="Open Sans 1" panose="020B0604020202020204" charset="0"/>
                <a:ea typeface="Open Sans 1" panose="020B0604020202020204" charset="0"/>
                <a:cs typeface="Open Sans 1" panose="020B0604020202020204" charset="0"/>
                <a:sym typeface="Open Sans 1 Bold"/>
              </a:rPr>
              <a:t>käytökseen</a:t>
            </a:r>
            <a:r>
              <a:rPr lang="en-US" sz="1299" spc="41" dirty="0">
                <a:solidFill>
                  <a:srgbClr val="000000"/>
                </a:solidFill>
                <a:latin typeface="Open Sans 1" panose="020B0604020202020204" charset="0"/>
                <a:ea typeface="Open Sans 1" panose="020B0604020202020204" charset="0"/>
                <a:cs typeface="Open Sans 1" panose="020B0604020202020204" charset="0"/>
                <a:sym typeface="Open Sans 1 Bold"/>
              </a:rPr>
              <a:t> </a:t>
            </a:r>
            <a:r>
              <a:rPr lang="en-US" sz="1299" spc="41" dirty="0" err="1">
                <a:solidFill>
                  <a:srgbClr val="000000"/>
                </a:solidFill>
                <a:latin typeface="Open Sans 1" panose="020B0604020202020204" charset="0"/>
                <a:ea typeface="Open Sans 1" panose="020B0604020202020204" charset="0"/>
                <a:cs typeface="Open Sans 1" panose="020B0604020202020204" charset="0"/>
                <a:sym typeface="Open Sans 1 Bold"/>
              </a:rPr>
              <a:t>systemaattisesti</a:t>
            </a:r>
            <a:r>
              <a:rPr lang="en-US" sz="1299" spc="41" dirty="0">
                <a:solidFill>
                  <a:srgbClr val="000000"/>
                </a:solidFill>
                <a:latin typeface="Open Sans 1" panose="020B0604020202020204" charset="0"/>
                <a:ea typeface="Open Sans 1" panose="020B0604020202020204" charset="0"/>
                <a:cs typeface="Open Sans 1" panose="020B0604020202020204" charset="0"/>
                <a:sym typeface="Open Sans 1 Bold"/>
              </a:rPr>
              <a:t>.</a:t>
            </a:r>
          </a:p>
          <a:p>
            <a:pPr marL="280669" lvl="1" indent="-140335" algn="l">
              <a:lnSpc>
                <a:spcPts val="1819"/>
              </a:lnSpc>
              <a:buFont typeface="Arial"/>
              <a:buChar char="•"/>
            </a:pPr>
            <a:r>
              <a:rPr lang="en-US" sz="1299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Kouluyhteisössä</a:t>
            </a:r>
            <a:r>
              <a:rPr lang="en-US" sz="1299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1299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tarkastellaan</a:t>
            </a:r>
            <a:r>
              <a:rPr lang="en-US" sz="1299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1299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kriittisesti</a:t>
            </a:r>
            <a:r>
              <a:rPr lang="en-US" sz="1299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1299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yhteisön</a:t>
            </a:r>
            <a:r>
              <a:rPr lang="en-US" sz="1299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1299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arvoja</a:t>
            </a:r>
            <a:r>
              <a:rPr lang="en-US" sz="1299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 ja </a:t>
            </a:r>
            <a:r>
              <a:rPr lang="en-US" sz="1299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normeja</a:t>
            </a:r>
            <a:r>
              <a:rPr lang="en-US" sz="1299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1299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sekä</a:t>
            </a:r>
            <a:r>
              <a:rPr lang="en-US" sz="1299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1299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tarvittaessa</a:t>
            </a:r>
            <a:r>
              <a:rPr lang="en-US" sz="1299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1299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muutetaan</a:t>
            </a:r>
            <a:r>
              <a:rPr lang="en-US" sz="1299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1299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niitä</a:t>
            </a:r>
            <a:r>
              <a:rPr lang="en-US" sz="1299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1299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siten</a:t>
            </a:r>
            <a:r>
              <a:rPr lang="en-US" sz="1299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, </a:t>
            </a:r>
            <a:r>
              <a:rPr lang="en-US" sz="1299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että</a:t>
            </a:r>
            <a:r>
              <a:rPr lang="en-US" sz="1299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1299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jokainen</a:t>
            </a:r>
            <a:r>
              <a:rPr lang="en-US" sz="1299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1299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yhteisön</a:t>
            </a:r>
            <a:r>
              <a:rPr lang="en-US" sz="1299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1299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jäsen</a:t>
            </a:r>
            <a:r>
              <a:rPr lang="en-US" sz="1299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 on </a:t>
            </a:r>
            <a:r>
              <a:rPr lang="en-US" sz="1299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hyväksytty</a:t>
            </a:r>
            <a:r>
              <a:rPr lang="en-US" sz="1299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 ja </a:t>
            </a:r>
            <a:r>
              <a:rPr lang="en-US" sz="1299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arvostettu</a:t>
            </a:r>
            <a:r>
              <a:rPr lang="en-US" sz="1299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1299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omana</a:t>
            </a:r>
            <a:r>
              <a:rPr lang="en-US" sz="1299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1299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itsenään</a:t>
            </a:r>
            <a:r>
              <a:rPr lang="en-US" sz="1299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.</a:t>
            </a:r>
          </a:p>
          <a:p>
            <a:pPr marL="280669" lvl="1" indent="-140335" algn="l">
              <a:lnSpc>
                <a:spcPts val="1819"/>
              </a:lnSpc>
              <a:buFont typeface="Arial"/>
              <a:buChar char="•"/>
            </a:pPr>
            <a:r>
              <a:rPr lang="en-US" sz="1299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Oppilaat</a:t>
            </a:r>
            <a:r>
              <a:rPr lang="en-US" sz="1299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1299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ymmärtävät</a:t>
            </a:r>
            <a:r>
              <a:rPr lang="en-US" sz="1299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, </a:t>
            </a:r>
            <a:r>
              <a:rPr lang="en-US" sz="1299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mitä</a:t>
            </a:r>
            <a:r>
              <a:rPr lang="en-US" sz="1299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1299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väkivalta</a:t>
            </a:r>
            <a:r>
              <a:rPr lang="en-US" sz="1299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, </a:t>
            </a:r>
            <a:r>
              <a:rPr lang="en-US" sz="1299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kiusaaminen</a:t>
            </a:r>
            <a:r>
              <a:rPr lang="en-US" sz="1299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, </a:t>
            </a:r>
            <a:r>
              <a:rPr lang="en-US" sz="1299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häirintä</a:t>
            </a:r>
            <a:r>
              <a:rPr lang="en-US" sz="1299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 ja </a:t>
            </a:r>
            <a:r>
              <a:rPr lang="en-US" sz="1299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syrjintä</a:t>
            </a:r>
            <a:r>
              <a:rPr lang="en-US" sz="1299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1299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tarkoittavat</a:t>
            </a:r>
            <a:r>
              <a:rPr lang="en-US" sz="1299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, </a:t>
            </a:r>
            <a:r>
              <a:rPr lang="en-US" sz="1299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osaavat</a:t>
            </a:r>
            <a:r>
              <a:rPr lang="en-US" sz="1299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1299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puuttua</a:t>
            </a:r>
            <a:r>
              <a:rPr lang="en-US" sz="1299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1299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tilanteisiin</a:t>
            </a:r>
            <a:r>
              <a:rPr lang="en-US" sz="1299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 ja </a:t>
            </a:r>
            <a:r>
              <a:rPr lang="en-US" sz="1299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kertovat</a:t>
            </a:r>
            <a:r>
              <a:rPr lang="en-US" sz="1299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1299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niistä</a:t>
            </a:r>
            <a:r>
              <a:rPr lang="en-US" sz="1299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1299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henkilöstölle</a:t>
            </a:r>
            <a:r>
              <a:rPr lang="en-US" sz="1299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.</a:t>
            </a:r>
          </a:p>
          <a:p>
            <a:pPr marL="280669" lvl="1" indent="-140335" algn="l">
              <a:lnSpc>
                <a:spcPts val="1819"/>
              </a:lnSpc>
              <a:buFont typeface="Arial"/>
              <a:buChar char="•"/>
            </a:pPr>
            <a:r>
              <a:rPr lang="en-US" sz="1299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Henkilöstö</a:t>
            </a:r>
            <a:r>
              <a:rPr lang="en-US" sz="1299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1299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tunnistaa</a:t>
            </a:r>
            <a:r>
              <a:rPr lang="en-US" sz="1299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1299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väkivallan</a:t>
            </a:r>
            <a:r>
              <a:rPr lang="en-US" sz="1299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, </a:t>
            </a:r>
            <a:r>
              <a:rPr lang="en-US" sz="1299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kiusaamisen</a:t>
            </a:r>
            <a:r>
              <a:rPr lang="en-US" sz="1299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, </a:t>
            </a:r>
            <a:r>
              <a:rPr lang="en-US" sz="1299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häirinnän</a:t>
            </a:r>
            <a:r>
              <a:rPr lang="en-US" sz="1299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 tai </a:t>
            </a:r>
            <a:r>
              <a:rPr lang="en-US" sz="1299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syrjinnän</a:t>
            </a:r>
            <a:r>
              <a:rPr lang="en-US" sz="1299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1299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kohteeksi</a:t>
            </a:r>
            <a:r>
              <a:rPr lang="en-US" sz="1299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1299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joutumisen</a:t>
            </a:r>
            <a:r>
              <a:rPr lang="en-US" sz="1299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1299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tunnusmerkkejä</a:t>
            </a:r>
            <a:r>
              <a:rPr lang="en-US" sz="1299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 ja </a:t>
            </a:r>
            <a:r>
              <a:rPr lang="en-US" sz="1299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ottaa</a:t>
            </a:r>
            <a:r>
              <a:rPr lang="en-US" sz="1299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1299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asian</a:t>
            </a:r>
            <a:r>
              <a:rPr lang="en-US" sz="1299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1299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puheeksi</a:t>
            </a:r>
            <a:r>
              <a:rPr lang="en-US" sz="1299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1299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oppilaan</a:t>
            </a:r>
            <a:r>
              <a:rPr lang="en-US" sz="1299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 ja </a:t>
            </a:r>
            <a:r>
              <a:rPr lang="en-US" sz="1299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huoltajan</a:t>
            </a:r>
            <a:r>
              <a:rPr lang="en-US" sz="1299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1299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kanssa</a:t>
            </a:r>
            <a:r>
              <a:rPr lang="en-US" sz="1299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. </a:t>
            </a:r>
          </a:p>
          <a:p>
            <a:pPr marL="280669" lvl="1" indent="-140335" algn="l">
              <a:lnSpc>
                <a:spcPts val="1819"/>
              </a:lnSpc>
              <a:buFont typeface="Arial"/>
              <a:buChar char="•"/>
            </a:pPr>
            <a:r>
              <a:rPr lang="en-US" sz="1299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Henkilöstö</a:t>
            </a:r>
            <a:r>
              <a:rPr lang="en-US" sz="1299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1299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saa</a:t>
            </a:r>
            <a:r>
              <a:rPr lang="en-US" sz="1299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1299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koulutusta</a:t>
            </a:r>
            <a:r>
              <a:rPr lang="en-US" sz="1299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1299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toimintamallin</a:t>
            </a:r>
            <a:r>
              <a:rPr lang="en-US" sz="1299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1299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sisällöistä</a:t>
            </a:r>
            <a:r>
              <a:rPr lang="en-US" sz="1299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.</a:t>
            </a:r>
          </a:p>
        </p:txBody>
      </p:sp>
      <p:sp>
        <p:nvSpPr>
          <p:cNvPr id="29" name="TextBox 29">
            <a:extLst>
              <a:ext uri="{FF2B5EF4-FFF2-40B4-BE49-F238E27FC236}">
                <a16:creationId xmlns:a16="http://schemas.microsoft.com/office/drawing/2014/main" id="{0C548E11-8E3C-1996-BB74-A8EEC20312A1}"/>
              </a:ext>
            </a:extLst>
          </p:cNvPr>
          <p:cNvSpPr txBox="1"/>
          <p:nvPr/>
        </p:nvSpPr>
        <p:spPr>
          <a:xfrm>
            <a:off x="4195408" y="5747830"/>
            <a:ext cx="1356313" cy="2587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240"/>
              </a:lnSpc>
            </a:pPr>
            <a:r>
              <a:rPr lang="en-US" sz="16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  <a:ea typeface="Roboto Slab" pitchFamily="2" charset="0"/>
                <a:cs typeface="Roboto Slab" pitchFamily="2" charset="0"/>
                <a:sym typeface="Roboto Slab"/>
              </a:rPr>
              <a:t>Puuttuminen</a:t>
            </a:r>
          </a:p>
        </p:txBody>
      </p:sp>
      <p:sp>
        <p:nvSpPr>
          <p:cNvPr id="30" name="TextBox 30">
            <a:extLst>
              <a:ext uri="{FF2B5EF4-FFF2-40B4-BE49-F238E27FC236}">
                <a16:creationId xmlns:a16="http://schemas.microsoft.com/office/drawing/2014/main" id="{C451BCAE-EC73-ADB5-F37F-16BFCB95DCF3}"/>
              </a:ext>
            </a:extLst>
          </p:cNvPr>
          <p:cNvSpPr txBox="1"/>
          <p:nvPr/>
        </p:nvSpPr>
        <p:spPr>
          <a:xfrm>
            <a:off x="12515128" y="5737889"/>
            <a:ext cx="2524790" cy="2587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240"/>
              </a:lnSpc>
            </a:pPr>
            <a:r>
              <a:rPr lang="en-US" sz="1600" b="1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  <a:ea typeface="Roboto Slab"/>
                <a:cs typeface="Roboto Slab"/>
                <a:sym typeface="Roboto Slab"/>
              </a:rPr>
              <a:t>Seurantavaihe</a:t>
            </a:r>
            <a:r>
              <a:rPr lang="en-US" sz="16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  <a:ea typeface="Roboto Slab"/>
                <a:cs typeface="Roboto Slab"/>
                <a:sym typeface="Roboto Slab"/>
              </a:rPr>
              <a:t> ja </a:t>
            </a:r>
            <a:r>
              <a:rPr lang="en-US" sz="1600" b="1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  <a:ea typeface="Roboto Slab"/>
                <a:cs typeface="Roboto Slab"/>
                <a:sym typeface="Roboto Slab"/>
              </a:rPr>
              <a:t>jälkituki</a:t>
            </a:r>
            <a:endParaRPr lang="en-US" sz="1600" b="1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  <a:ea typeface="Roboto Slab"/>
              <a:cs typeface="Roboto Slab"/>
              <a:sym typeface="Roboto Slab"/>
            </a:endParaRPr>
          </a:p>
        </p:txBody>
      </p:sp>
      <p:sp>
        <p:nvSpPr>
          <p:cNvPr id="33" name="TextBox 25">
            <a:extLst>
              <a:ext uri="{FF2B5EF4-FFF2-40B4-BE49-F238E27FC236}">
                <a16:creationId xmlns:a16="http://schemas.microsoft.com/office/drawing/2014/main" id="{53DA3B8F-0883-A04F-9BED-D5D0B73AB728}"/>
              </a:ext>
            </a:extLst>
          </p:cNvPr>
          <p:cNvSpPr txBox="1"/>
          <p:nvPr/>
        </p:nvSpPr>
        <p:spPr>
          <a:xfrm>
            <a:off x="231428" y="6046630"/>
            <a:ext cx="8795827" cy="2986138"/>
          </a:xfrm>
          <a:prstGeom prst="rect">
            <a:avLst/>
          </a:prstGeom>
          <a:ln w="3175">
            <a:noFill/>
          </a:ln>
        </p:spPr>
        <p:txBody>
          <a:bodyPr wrap="square" lIns="0" tIns="0" rIns="0" bIns="0" rtlCol="0" anchor="t">
            <a:spAutoFit/>
          </a:bodyPr>
          <a:lstStyle/>
          <a:p>
            <a:pPr marL="280671" lvl="1" indent="-140336" algn="l">
              <a:lnSpc>
                <a:spcPts val="1820"/>
              </a:lnSpc>
              <a:buFont typeface="Arial"/>
              <a:buChar char="•"/>
            </a:pPr>
            <a:r>
              <a:rPr lang="en-US" sz="1299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Koulun</a:t>
            </a:r>
            <a:r>
              <a:rPr lang="en-US" sz="1299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1299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henkilöstö</a:t>
            </a:r>
            <a:r>
              <a:rPr lang="en-US" sz="1299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1299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puuttuu</a:t>
            </a:r>
            <a:r>
              <a:rPr lang="en-US" sz="1299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1299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aina</a:t>
            </a:r>
            <a:r>
              <a:rPr lang="en-US" sz="1299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1299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näkemäänsä</a:t>
            </a:r>
            <a:r>
              <a:rPr lang="en-US" sz="1299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 tai </a:t>
            </a:r>
            <a:r>
              <a:rPr lang="en-US" sz="1299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tietoon</a:t>
            </a:r>
            <a:r>
              <a:rPr lang="en-US" sz="1299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1299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tulleeseen</a:t>
            </a:r>
            <a:r>
              <a:rPr lang="en-US" sz="1299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1299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koulussa</a:t>
            </a:r>
            <a:r>
              <a:rPr lang="en-US" sz="1299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1299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tapahtuvaan</a:t>
            </a:r>
            <a:r>
              <a:rPr lang="en-US" sz="1299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1299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väkivaltaan</a:t>
            </a:r>
            <a:r>
              <a:rPr lang="en-US" sz="1299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, </a:t>
            </a:r>
            <a:r>
              <a:rPr lang="en-US" sz="1299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kiusaamiseen</a:t>
            </a:r>
            <a:r>
              <a:rPr lang="en-US" sz="1299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, </a:t>
            </a:r>
            <a:r>
              <a:rPr lang="en-US" sz="1299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häirintään</a:t>
            </a:r>
            <a:r>
              <a:rPr lang="en-US" sz="1299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 ja </a:t>
            </a:r>
            <a:r>
              <a:rPr lang="en-US" sz="1299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syrjintään</a:t>
            </a:r>
            <a:r>
              <a:rPr lang="en-US" sz="1299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1299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sekä</a:t>
            </a:r>
            <a:r>
              <a:rPr lang="en-US" sz="1299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1299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selvittää</a:t>
            </a:r>
            <a:r>
              <a:rPr lang="en-US" sz="1299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1299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tilanteen</a:t>
            </a:r>
            <a:r>
              <a:rPr lang="en-US" sz="1299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1299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osallisten</a:t>
            </a:r>
            <a:r>
              <a:rPr lang="en-US" sz="1299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1299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kanssa</a:t>
            </a:r>
            <a:r>
              <a:rPr lang="en-US" sz="1299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. </a:t>
            </a:r>
            <a:endParaRPr lang="en-US" sz="1299" spc="41" dirty="0">
              <a:solidFill>
                <a:srgbClr val="FF00A3"/>
              </a:solidFill>
              <a:latin typeface="Open Sans 1"/>
              <a:ea typeface="Open Sans 1"/>
              <a:cs typeface="Open Sans 1"/>
              <a:sym typeface="Open Sans 1"/>
            </a:endParaRPr>
          </a:p>
          <a:p>
            <a:pPr marL="280671" lvl="1" indent="-140336" algn="l">
              <a:lnSpc>
                <a:spcPts val="1820"/>
              </a:lnSpc>
              <a:buFont typeface="Arial"/>
              <a:buChar char="•"/>
            </a:pPr>
            <a:r>
              <a:rPr lang="en-US" sz="1299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Henkilöstö</a:t>
            </a:r>
            <a:r>
              <a:rPr lang="en-US" sz="1299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1299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keskustelee</a:t>
            </a:r>
            <a:r>
              <a:rPr lang="en-US" sz="1299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1299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ensin</a:t>
            </a:r>
            <a:r>
              <a:rPr lang="en-US" sz="1299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1299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väkivallan</a:t>
            </a:r>
            <a:r>
              <a:rPr lang="en-US" sz="1299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, </a:t>
            </a:r>
            <a:r>
              <a:rPr lang="en-US" sz="1299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kiusaamisen</a:t>
            </a:r>
            <a:r>
              <a:rPr lang="en-US" sz="1299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, </a:t>
            </a:r>
            <a:r>
              <a:rPr lang="en-US" sz="1299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häirinnän</a:t>
            </a:r>
            <a:r>
              <a:rPr lang="en-US" sz="1299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 tai </a:t>
            </a:r>
            <a:r>
              <a:rPr lang="en-US" sz="1299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syrjinnän</a:t>
            </a:r>
            <a:r>
              <a:rPr lang="en-US" sz="1299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1299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kohteeksi</a:t>
            </a:r>
            <a:r>
              <a:rPr lang="en-US" sz="1299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1299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joutuneen</a:t>
            </a:r>
            <a:r>
              <a:rPr lang="en-US" sz="1299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1299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kanssa</a:t>
            </a:r>
            <a:r>
              <a:rPr lang="en-US" sz="1299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 ja </a:t>
            </a:r>
            <a:r>
              <a:rPr lang="en-US" sz="1299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tämän</a:t>
            </a:r>
            <a:r>
              <a:rPr lang="en-US" sz="1299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1299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jälkeen</a:t>
            </a:r>
            <a:r>
              <a:rPr lang="en-US" sz="1299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1299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muiden</a:t>
            </a:r>
            <a:r>
              <a:rPr lang="en-US" sz="1299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1299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osapuolten</a:t>
            </a:r>
            <a:r>
              <a:rPr lang="en-US" sz="1299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1299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kanssa</a:t>
            </a:r>
            <a:r>
              <a:rPr lang="en-US" sz="1299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. </a:t>
            </a:r>
          </a:p>
          <a:p>
            <a:pPr marL="280671" lvl="1" indent="-140336">
              <a:lnSpc>
                <a:spcPts val="1820"/>
              </a:lnSpc>
              <a:buFont typeface="Arial"/>
              <a:buChar char="•"/>
            </a:pPr>
            <a:r>
              <a:rPr lang="en-US" sz="1299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Selvittelyn</a:t>
            </a:r>
            <a:r>
              <a:rPr lang="en-US" sz="1299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1299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lopuksi</a:t>
            </a:r>
            <a:r>
              <a:rPr lang="en-US" sz="1299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1299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sovitaan</a:t>
            </a:r>
            <a:r>
              <a:rPr lang="en-US" sz="1299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 ja </a:t>
            </a:r>
            <a:r>
              <a:rPr lang="en-US" sz="1299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kirjataan</a:t>
            </a:r>
            <a:r>
              <a:rPr lang="en-US" sz="1299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1299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sähköiseen</a:t>
            </a:r>
            <a:r>
              <a:rPr lang="en-US" sz="1299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1299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muistioon</a:t>
            </a:r>
            <a:r>
              <a:rPr lang="en-US" sz="1299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, </a:t>
            </a:r>
            <a:r>
              <a:rPr lang="en-US" sz="1299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kuinka</a:t>
            </a:r>
            <a:r>
              <a:rPr lang="en-US" sz="1299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1299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jatkossa</a:t>
            </a:r>
            <a:r>
              <a:rPr lang="en-US" sz="1299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1299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toimitaan</a:t>
            </a:r>
            <a:r>
              <a:rPr lang="en-US" sz="1299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. </a:t>
            </a:r>
          </a:p>
          <a:p>
            <a:pPr marL="280671" lvl="1" indent="-140336">
              <a:lnSpc>
                <a:spcPts val="1820"/>
              </a:lnSpc>
              <a:buFont typeface="Arial"/>
              <a:buChar char="•"/>
            </a:pPr>
            <a:r>
              <a:rPr lang="en-US" sz="1299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Henkilöstö</a:t>
            </a:r>
            <a:r>
              <a:rPr lang="en-US" sz="1299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1299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tiedottaa</a:t>
            </a:r>
            <a:r>
              <a:rPr lang="en-US" sz="1299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1299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huoltajia</a:t>
            </a:r>
            <a:r>
              <a:rPr lang="en-US" sz="1299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1299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tapahtuneesta</a:t>
            </a:r>
            <a:r>
              <a:rPr lang="en-US" sz="1299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 saman </a:t>
            </a:r>
            <a:r>
              <a:rPr lang="en-US" sz="1299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päivän</a:t>
            </a:r>
            <a:r>
              <a:rPr lang="en-US" sz="1299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1299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aikana</a:t>
            </a:r>
            <a:r>
              <a:rPr lang="en-US" sz="1299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.</a:t>
            </a:r>
          </a:p>
          <a:p>
            <a:pPr marL="280671" lvl="1" indent="-140336">
              <a:lnSpc>
                <a:spcPts val="1820"/>
              </a:lnSpc>
              <a:buFont typeface="Arial"/>
              <a:buChar char="•"/>
            </a:pPr>
            <a:r>
              <a:rPr lang="en-US" sz="1299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Jos </a:t>
            </a:r>
            <a:r>
              <a:rPr lang="en-US" sz="1299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tilanteen</a:t>
            </a:r>
            <a:r>
              <a:rPr lang="en-US" sz="1299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1299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epäillään</a:t>
            </a:r>
            <a:r>
              <a:rPr lang="en-US" sz="1299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1299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täyttävän</a:t>
            </a:r>
            <a:r>
              <a:rPr lang="en-US" sz="1299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1299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rikoksen</a:t>
            </a:r>
            <a:r>
              <a:rPr lang="en-US" sz="1299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1299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tunnusmerkit</a:t>
            </a:r>
            <a:r>
              <a:rPr lang="en-US" sz="1299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, </a:t>
            </a:r>
            <a:r>
              <a:rPr lang="en-US" sz="1299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henkilöstö</a:t>
            </a:r>
            <a:r>
              <a:rPr lang="en-US" sz="1299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1299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tekee</a:t>
            </a:r>
            <a:r>
              <a:rPr lang="en-US" sz="1299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1299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tarvittaessa</a:t>
            </a:r>
            <a:r>
              <a:rPr lang="en-US" sz="1299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1299" u="sng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  <a:hlinkClick r:id="rId5" tooltip="https://www.hyvaks.fi/palvelumme/ota-yhteytta-lapsiperheen-tuen-tarpeesta-tai-tee-lastensuojeluilmoitus"/>
              </a:rPr>
              <a:t>lastensuojeluilmoituksen</a:t>
            </a:r>
            <a:r>
              <a:rPr lang="en-US" sz="1299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 tai </a:t>
            </a:r>
            <a:r>
              <a:rPr lang="en-US" sz="1299" u="sng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  <a:hlinkClick r:id="rId6" tooltip="https://poliisi.fi/tee-rikosilmoitus"/>
              </a:rPr>
              <a:t>rikos</a:t>
            </a:r>
            <a:r>
              <a:rPr lang="en-US" sz="1299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- ja </a:t>
            </a:r>
            <a:r>
              <a:rPr lang="en-US" sz="1299" u="sng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  <a:hlinkClick r:id="rId5" tooltip="https://www.hyvaks.fi/palvelumme/ota-yhteytta-lapsiperheen-tuen-tarpeesta-tai-tee-lastensuojeluilmoitus"/>
              </a:rPr>
              <a:t>lastensuojeluilmoituksen</a:t>
            </a:r>
            <a:r>
              <a:rPr lang="en-US" sz="1299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 (</a:t>
            </a:r>
            <a:r>
              <a:rPr lang="en-US" sz="1299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Lastensuojelulaki</a:t>
            </a:r>
            <a:r>
              <a:rPr lang="en-US" sz="1299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 25 §). </a:t>
            </a:r>
            <a:r>
              <a:rPr lang="en-US" sz="1299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Tarvittaessa</a:t>
            </a:r>
            <a:r>
              <a:rPr lang="en-US" sz="1299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1299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voi</a:t>
            </a:r>
            <a:r>
              <a:rPr lang="en-US" sz="1299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1299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konsultoida</a:t>
            </a:r>
            <a:r>
              <a:rPr lang="en-US" sz="1299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1299" u="sng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  <a:hlinkClick r:id="rId7" tooltip="https://www.jyvaskyla.fi/nuoriso/neuvonta-ja-tuki/ankkuri"/>
              </a:rPr>
              <a:t>Ankkuripoliisia</a:t>
            </a:r>
            <a:r>
              <a:rPr lang="en-US" sz="1299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, </a:t>
            </a:r>
            <a:r>
              <a:rPr lang="en-US" sz="1299" u="sng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  <a:hlinkClick r:id="rId5" tooltip="https://www.hyvaks.fi/palvelumme/ota-yhteytta-lapsiperheen-tuen-tarpeesta-tai-tee-lastensuojeluilmoitus"/>
              </a:rPr>
              <a:t>lastensuojelua</a:t>
            </a:r>
            <a:r>
              <a:rPr lang="en-US" sz="1299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 tai </a:t>
            </a:r>
            <a:r>
              <a:rPr lang="en-US" sz="1299" u="sng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  <a:hlinkClick r:id="rId8" tooltip="https://www.jyvaskyla.fi/harrastukset-ja-hyvinvointi/rikos-ja-riita-asioiden-sovittelu"/>
              </a:rPr>
              <a:t>sovittelutoimistoa</a:t>
            </a:r>
            <a:r>
              <a:rPr lang="en-US" sz="1299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.</a:t>
            </a:r>
          </a:p>
          <a:p>
            <a:pPr marL="280671" lvl="1" indent="-140336">
              <a:lnSpc>
                <a:spcPts val="1820"/>
              </a:lnSpc>
              <a:buFont typeface="Arial"/>
              <a:buChar char="•"/>
            </a:pPr>
            <a:r>
              <a:rPr lang="en-US" sz="1299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Henkilöstö</a:t>
            </a:r>
            <a:r>
              <a:rPr lang="en-US" sz="1299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1299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tiivistää</a:t>
            </a:r>
            <a:r>
              <a:rPr lang="en-US" sz="1299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1299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yhteistyötä</a:t>
            </a:r>
            <a:r>
              <a:rPr lang="en-US" sz="1299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1299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huoltajien</a:t>
            </a:r>
            <a:r>
              <a:rPr lang="en-US" sz="1299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1299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kanssa</a:t>
            </a:r>
            <a:r>
              <a:rPr lang="en-US" sz="1299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 ja </a:t>
            </a:r>
            <a:r>
              <a:rPr lang="en-US" sz="1299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kutsuu</a:t>
            </a:r>
            <a:r>
              <a:rPr lang="en-US" sz="1299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1299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heidät</a:t>
            </a:r>
            <a:r>
              <a:rPr lang="en-US" sz="1299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1299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koolle</a:t>
            </a:r>
            <a:r>
              <a:rPr lang="en-US" sz="1299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.</a:t>
            </a:r>
          </a:p>
          <a:p>
            <a:pPr marL="280671" lvl="1" indent="-140336">
              <a:lnSpc>
                <a:spcPts val="1820"/>
              </a:lnSpc>
              <a:buFont typeface="Arial"/>
              <a:buChar char="•"/>
            </a:pPr>
            <a:r>
              <a:rPr lang="fi-FI" sz="1299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Henkilöstö ilmoittaa koulumatkan aikana tapahtuneesta </a:t>
            </a:r>
            <a:r>
              <a:rPr lang="en-US" sz="1299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väkivallasta</a:t>
            </a:r>
            <a:r>
              <a:rPr lang="en-US" sz="1299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, </a:t>
            </a:r>
            <a:r>
              <a:rPr lang="en-US" sz="1299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kiusaamisesta</a:t>
            </a:r>
            <a:r>
              <a:rPr lang="en-US" sz="1299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, </a:t>
            </a:r>
            <a:r>
              <a:rPr lang="en-US" sz="1299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häirinnästä</a:t>
            </a:r>
            <a:r>
              <a:rPr lang="en-US" sz="1299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 tai </a:t>
            </a:r>
            <a:r>
              <a:rPr lang="en-US" sz="1299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syrjinnästä</a:t>
            </a:r>
            <a:r>
              <a:rPr lang="en-US" sz="1299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fi-FI" sz="1299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huoltajille ja tarjoaa tarvittaessa tukea tilanteen selvittämiseksi.</a:t>
            </a:r>
            <a:endParaRPr lang="en-US" sz="1299" spc="41" dirty="0">
              <a:solidFill>
                <a:srgbClr val="000000"/>
              </a:solidFill>
              <a:latin typeface="Open Sans 1"/>
              <a:ea typeface="Open Sans 1"/>
              <a:cs typeface="Open Sans 1"/>
              <a:sym typeface="Open Sans 1"/>
            </a:endParaRPr>
          </a:p>
          <a:p>
            <a:pPr marL="280671" lvl="1" indent="-140336">
              <a:lnSpc>
                <a:spcPts val="1820"/>
              </a:lnSpc>
              <a:buFont typeface="Arial"/>
              <a:buChar char="•"/>
            </a:pPr>
            <a:endParaRPr lang="en-US" sz="1299" spc="41" dirty="0">
              <a:solidFill>
                <a:srgbClr val="000000"/>
              </a:solidFill>
              <a:latin typeface="Open Sans 1"/>
              <a:ea typeface="Open Sans 1"/>
              <a:cs typeface="Open Sans 1"/>
              <a:sym typeface="Open Sans 1"/>
            </a:endParaRPr>
          </a:p>
        </p:txBody>
      </p:sp>
      <p:sp>
        <p:nvSpPr>
          <p:cNvPr id="35" name="TextBox 25">
            <a:extLst>
              <a:ext uri="{FF2B5EF4-FFF2-40B4-BE49-F238E27FC236}">
                <a16:creationId xmlns:a16="http://schemas.microsoft.com/office/drawing/2014/main" id="{2C49FA05-8703-0492-1B43-31522AB8B2BA}"/>
              </a:ext>
            </a:extLst>
          </p:cNvPr>
          <p:cNvSpPr txBox="1"/>
          <p:nvPr/>
        </p:nvSpPr>
        <p:spPr>
          <a:xfrm>
            <a:off x="9190864" y="6036491"/>
            <a:ext cx="8698659" cy="275530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280671" lvl="1" indent="-140336" algn="l">
              <a:lnSpc>
                <a:spcPts val="1820"/>
              </a:lnSpc>
              <a:buFont typeface="Arial"/>
              <a:buChar char="•"/>
            </a:pPr>
            <a:r>
              <a:rPr lang="en-US" sz="1299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Henkilöstö</a:t>
            </a:r>
            <a:r>
              <a:rPr lang="en-US" sz="1299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1299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seuraa</a:t>
            </a:r>
            <a:r>
              <a:rPr lang="en-US" sz="1299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1299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tilannetta</a:t>
            </a:r>
            <a:r>
              <a:rPr lang="en-US" sz="1299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1299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säännöllisesti</a:t>
            </a:r>
            <a:r>
              <a:rPr lang="en-US" sz="1299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1299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riittävän</a:t>
            </a:r>
            <a:r>
              <a:rPr lang="en-US" sz="1299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1299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kauan</a:t>
            </a:r>
            <a:r>
              <a:rPr lang="en-US" sz="1299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 ja </a:t>
            </a:r>
            <a:r>
              <a:rPr lang="en-US" sz="1299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varmistaa</a:t>
            </a:r>
            <a:r>
              <a:rPr lang="en-US" sz="1299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1299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oppilaan</a:t>
            </a:r>
            <a:r>
              <a:rPr lang="en-US" sz="1299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1299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kokemuksen</a:t>
            </a:r>
            <a:r>
              <a:rPr lang="en-US" sz="1299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1299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turvallisuudesta</a:t>
            </a:r>
            <a:r>
              <a:rPr lang="en-US" sz="1299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1299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koulussa</a:t>
            </a:r>
            <a:r>
              <a:rPr lang="en-US" sz="1299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 ja </a:t>
            </a:r>
            <a:r>
              <a:rPr lang="en-US" sz="1299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koulumatkoilla</a:t>
            </a:r>
            <a:r>
              <a:rPr lang="en-US" sz="1299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: </a:t>
            </a:r>
            <a:r>
              <a:rPr lang="en-US" sz="1299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Ensimmäisen</a:t>
            </a:r>
            <a:r>
              <a:rPr lang="en-US" sz="1299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1299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kuukauden</a:t>
            </a:r>
            <a:r>
              <a:rPr lang="en-US" sz="1299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1299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ajan</a:t>
            </a:r>
            <a:r>
              <a:rPr lang="en-US" sz="1299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1299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viikoittain</a:t>
            </a:r>
            <a:r>
              <a:rPr lang="en-US" sz="1299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, </a:t>
            </a:r>
            <a:r>
              <a:rPr lang="en-US" sz="1299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seuraavan</a:t>
            </a:r>
            <a:r>
              <a:rPr lang="en-US" sz="1299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1299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kuukauden</a:t>
            </a:r>
            <a:r>
              <a:rPr lang="en-US" sz="1299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1299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ajan</a:t>
            </a:r>
            <a:r>
              <a:rPr lang="en-US" sz="1299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1299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joka</a:t>
            </a:r>
            <a:r>
              <a:rPr lang="en-US" sz="1299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1299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toinen</a:t>
            </a:r>
            <a:r>
              <a:rPr lang="en-US" sz="1299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1299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viikko</a:t>
            </a:r>
            <a:r>
              <a:rPr lang="en-US" sz="1299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 ja </a:t>
            </a:r>
            <a:r>
              <a:rPr lang="en-US" sz="1299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sen</a:t>
            </a:r>
            <a:r>
              <a:rPr lang="en-US" sz="1299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1299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jälkeen</a:t>
            </a:r>
            <a:r>
              <a:rPr lang="en-US" sz="1299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1299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tarpeen</a:t>
            </a:r>
            <a:r>
              <a:rPr lang="en-US" sz="1299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1299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mukaan</a:t>
            </a:r>
            <a:r>
              <a:rPr lang="en-US" sz="1299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. </a:t>
            </a:r>
          </a:p>
          <a:p>
            <a:pPr marL="280671" lvl="1" indent="-140336">
              <a:lnSpc>
                <a:spcPts val="1820"/>
              </a:lnSpc>
              <a:buFont typeface="Arial"/>
              <a:buChar char="•"/>
            </a:pPr>
            <a:r>
              <a:rPr lang="en-US" sz="1299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Seurannasta</a:t>
            </a:r>
            <a:r>
              <a:rPr lang="en-US" sz="1299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1299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vastaa</a:t>
            </a:r>
            <a:r>
              <a:rPr lang="en-US" sz="1299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1299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luokanopettaja</a:t>
            </a:r>
            <a:r>
              <a:rPr lang="en-US" sz="1299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, -</a:t>
            </a:r>
            <a:r>
              <a:rPr lang="en-US" sz="1299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valvoja</a:t>
            </a:r>
            <a:r>
              <a:rPr lang="en-US" sz="1299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 tai </a:t>
            </a:r>
            <a:r>
              <a:rPr lang="en-US" sz="1299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vastuuhenkilö</a:t>
            </a:r>
            <a:r>
              <a:rPr lang="en-US" sz="1299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, </a:t>
            </a:r>
            <a:r>
              <a:rPr lang="en-US" sz="1299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ellei</a:t>
            </a:r>
            <a:r>
              <a:rPr lang="en-US" sz="1299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1299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toisin</a:t>
            </a:r>
            <a:r>
              <a:rPr lang="en-US" sz="1299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1299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sovita</a:t>
            </a:r>
            <a:r>
              <a:rPr lang="en-US" sz="1299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.</a:t>
            </a:r>
          </a:p>
          <a:p>
            <a:pPr marL="280671" lvl="1" indent="-140336">
              <a:lnSpc>
                <a:spcPts val="1820"/>
              </a:lnSpc>
              <a:buFont typeface="Arial"/>
              <a:buChar char="•"/>
            </a:pPr>
            <a:r>
              <a:rPr lang="en-US" sz="1299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Henkilöstö</a:t>
            </a:r>
            <a:r>
              <a:rPr lang="en-US" sz="1299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1299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arvioi</a:t>
            </a:r>
            <a:r>
              <a:rPr lang="en-US" sz="1299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1299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kaikkien</a:t>
            </a:r>
            <a:r>
              <a:rPr lang="en-US" sz="1299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1299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osapuolten</a:t>
            </a:r>
            <a:r>
              <a:rPr lang="en-US" sz="1299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 ja </a:t>
            </a:r>
            <a:r>
              <a:rPr lang="en-US" sz="1299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ryhmän</a:t>
            </a:r>
            <a:r>
              <a:rPr lang="en-US" sz="1299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1299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tuen</a:t>
            </a:r>
            <a:r>
              <a:rPr lang="en-US" sz="1299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1299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tarpeen</a:t>
            </a:r>
            <a:r>
              <a:rPr lang="en-US" sz="1299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. </a:t>
            </a:r>
            <a:r>
              <a:rPr lang="en-US" sz="1299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Yksilölliset</a:t>
            </a:r>
            <a:r>
              <a:rPr lang="en-US" sz="1299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 ja </a:t>
            </a:r>
            <a:r>
              <a:rPr lang="en-US" sz="1299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yhteisölliset</a:t>
            </a:r>
            <a:r>
              <a:rPr lang="en-US" sz="1299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1299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tukitoimet</a:t>
            </a:r>
            <a:r>
              <a:rPr lang="en-US" sz="1299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1299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sovitaan</a:t>
            </a:r>
            <a:r>
              <a:rPr lang="en-US" sz="1299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1299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tilannekohtaisesti</a:t>
            </a:r>
            <a:r>
              <a:rPr lang="en-US" sz="1299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1299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opiskeluhuoltopalveluiden</a:t>
            </a:r>
            <a:r>
              <a:rPr lang="en-US" sz="1299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1299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ammattilaisten</a:t>
            </a:r>
            <a:r>
              <a:rPr lang="en-US" sz="1299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1299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kanssa</a:t>
            </a:r>
            <a:r>
              <a:rPr lang="en-US" sz="1299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. </a:t>
            </a:r>
          </a:p>
          <a:p>
            <a:pPr marL="280671" lvl="1" indent="-140336">
              <a:lnSpc>
                <a:spcPts val="1820"/>
              </a:lnSpc>
              <a:buFont typeface="Arial"/>
              <a:buChar char="•"/>
            </a:pPr>
            <a:r>
              <a:rPr lang="en-US" sz="1299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Henkilöstö</a:t>
            </a:r>
            <a:r>
              <a:rPr lang="en-US" sz="1299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1299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ohjaa</a:t>
            </a:r>
            <a:r>
              <a:rPr lang="en-US" sz="1299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1299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osapuolet</a:t>
            </a:r>
            <a:r>
              <a:rPr lang="en-US" sz="1299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1299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tarpeen</a:t>
            </a:r>
            <a:r>
              <a:rPr lang="en-US" sz="1299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1299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mukaan</a:t>
            </a:r>
            <a:r>
              <a:rPr lang="en-US" sz="1299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1299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koulun</a:t>
            </a:r>
            <a:r>
              <a:rPr lang="en-US" sz="1299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1299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ulkopuolisiin</a:t>
            </a:r>
            <a:r>
              <a:rPr lang="en-US" sz="1299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1299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tukipalveluihin</a:t>
            </a:r>
            <a:r>
              <a:rPr lang="en-US" sz="1299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, </a:t>
            </a:r>
            <a:r>
              <a:rPr lang="en-US" sz="1299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kuten</a:t>
            </a:r>
            <a:r>
              <a:rPr lang="en-US" sz="1299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1299" u="sng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  <a:hlinkClick r:id="rId9" tooltip="https://peda.net/id/a3b2864cbc2"/>
              </a:rPr>
              <a:t>Ankkuritoiminta</a:t>
            </a:r>
            <a:r>
              <a:rPr lang="en-US" sz="1299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, </a:t>
            </a:r>
            <a:r>
              <a:rPr lang="en-US" sz="1299" u="sng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  <a:hlinkClick r:id="rId10" tooltip="https://jarvi-suomenpiiri.mll.fi/nuorille/selviydytaan-kiusaamisesta/"/>
              </a:rPr>
              <a:t>MLL:n</a:t>
            </a:r>
            <a:r>
              <a:rPr lang="en-US" sz="1299" u="sng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  <a:hlinkClick r:id="rId10" tooltip="https://jarvi-suomenpiiri.mll.fi/nuorille/selviydytaan-kiusaamisesta/"/>
              </a:rPr>
              <a:t> </a:t>
            </a:r>
            <a:r>
              <a:rPr lang="en-US" sz="1299" u="sng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  <a:hlinkClick r:id="rId10" tooltip="https://jarvi-suomenpiiri.mll.fi/nuorille/selviydytaan-kiusaamisesta/"/>
              </a:rPr>
              <a:t>Selviytyjät-vertaisryhmä</a:t>
            </a:r>
            <a:r>
              <a:rPr lang="en-US" sz="1299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 tai </a:t>
            </a:r>
            <a:r>
              <a:rPr lang="en-US" sz="1299" u="sng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  <a:hlinkClick r:id="rId11" tooltip="https://www.hyvaks.fi/palvelumme/perhekeskuksen-tukipysakki"/>
              </a:rPr>
              <a:t>Perhekeskuksen</a:t>
            </a:r>
            <a:r>
              <a:rPr lang="en-US" sz="1299" u="sng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  <a:hlinkClick r:id="rId11" tooltip="https://www.hyvaks.fi/palvelumme/perhekeskuksen-tukipysakki"/>
              </a:rPr>
              <a:t> </a:t>
            </a:r>
            <a:r>
              <a:rPr lang="en-US" sz="1299" u="sng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  <a:hlinkClick r:id="rId11" tooltip="https://www.hyvaks.fi/palvelumme/perhekeskuksen-tukipysakki"/>
              </a:rPr>
              <a:t>tukipysäkki</a:t>
            </a:r>
            <a:r>
              <a:rPr lang="en-US" sz="1299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.</a:t>
            </a:r>
          </a:p>
          <a:p>
            <a:pPr marL="280671" lvl="1" indent="-140336">
              <a:lnSpc>
                <a:spcPts val="1820"/>
              </a:lnSpc>
              <a:buFont typeface="Arial"/>
              <a:buChar char="•"/>
            </a:pPr>
            <a:r>
              <a:rPr lang="en-US" sz="1299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Oppilaalle</a:t>
            </a:r>
            <a:r>
              <a:rPr lang="en-US" sz="1299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1299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järjestetään</a:t>
            </a:r>
            <a:r>
              <a:rPr lang="en-US" sz="1299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1299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tarvittaessa</a:t>
            </a:r>
            <a:r>
              <a:rPr lang="en-US" sz="1299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1299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kasvatuskeskustelu</a:t>
            </a:r>
            <a:r>
              <a:rPr lang="en-US" sz="1299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 tai </a:t>
            </a:r>
            <a:r>
              <a:rPr lang="en-US" sz="1299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määrätään</a:t>
            </a:r>
            <a:r>
              <a:rPr lang="en-US" sz="1299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1299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kurinpitotoimi</a:t>
            </a:r>
            <a:r>
              <a:rPr lang="en-US" sz="1299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1299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oppilaan</a:t>
            </a:r>
            <a:r>
              <a:rPr lang="en-US" sz="1299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1299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ikä</a:t>
            </a:r>
            <a:r>
              <a:rPr lang="en-US" sz="1299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, </a:t>
            </a:r>
            <a:r>
              <a:rPr lang="en-US" sz="1299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kehitystaso</a:t>
            </a:r>
            <a:r>
              <a:rPr lang="en-US" sz="1299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 ja </a:t>
            </a:r>
            <a:r>
              <a:rPr lang="en-US" sz="1299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teon</a:t>
            </a:r>
            <a:r>
              <a:rPr lang="en-US" sz="1299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1299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olosuhteet</a:t>
            </a:r>
            <a:r>
              <a:rPr lang="en-US" sz="1299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1299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sekä</a:t>
            </a:r>
            <a:r>
              <a:rPr lang="en-US" sz="1299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1299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seuraukset</a:t>
            </a:r>
            <a:r>
              <a:rPr lang="en-US" sz="1299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1299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huomioiden</a:t>
            </a:r>
            <a:r>
              <a:rPr lang="en-US" sz="1299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. </a:t>
            </a:r>
          </a:p>
          <a:p>
            <a:pPr marL="280671" lvl="1" indent="-140336">
              <a:lnSpc>
                <a:spcPts val="1820"/>
              </a:lnSpc>
              <a:buFont typeface="Arial"/>
              <a:buChar char="•"/>
            </a:pPr>
            <a:r>
              <a:rPr lang="en-US" sz="1299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Toimintaa</a:t>
            </a:r>
            <a:r>
              <a:rPr lang="en-US" sz="1299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1299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arvioidaan</a:t>
            </a:r>
            <a:r>
              <a:rPr lang="en-US" sz="1299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 ja </a:t>
            </a:r>
            <a:r>
              <a:rPr lang="en-US" sz="1299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kehitetään</a:t>
            </a:r>
            <a:r>
              <a:rPr lang="en-US" sz="1299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1299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vuosittain</a:t>
            </a:r>
            <a:r>
              <a:rPr lang="en-US" sz="1299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1299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tiedonkeruun</a:t>
            </a:r>
            <a:r>
              <a:rPr lang="en-US" sz="1299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 </a:t>
            </a:r>
            <a:r>
              <a:rPr lang="en-US" sz="1299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perusteella</a:t>
            </a:r>
            <a:r>
              <a:rPr lang="en-US" sz="1299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, </a:t>
            </a:r>
            <a:r>
              <a:rPr lang="en-US" sz="1299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esim</a:t>
            </a:r>
            <a:r>
              <a:rPr lang="en-US" sz="1299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. </a:t>
            </a:r>
            <a:r>
              <a:rPr lang="en-US" sz="1299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Oppilas</a:t>
            </a:r>
            <a:r>
              <a:rPr lang="en-US" sz="1299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- ja </a:t>
            </a:r>
            <a:r>
              <a:rPr lang="en-US" sz="1299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koulutyytyväisyyskysely</a:t>
            </a:r>
            <a:r>
              <a:rPr lang="en-US" sz="1299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, </a:t>
            </a:r>
            <a:r>
              <a:rPr lang="en-US" sz="1299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Kouluterveyskysely</a:t>
            </a:r>
            <a:r>
              <a:rPr lang="en-US" sz="1299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, </a:t>
            </a:r>
            <a:r>
              <a:rPr lang="en-US" sz="1299" spc="41" dirty="0" err="1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TEAviisari</a:t>
            </a:r>
            <a:r>
              <a:rPr lang="en-US" sz="1299" spc="41" dirty="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.</a:t>
            </a:r>
          </a:p>
        </p:txBody>
      </p:sp>
      <p:sp>
        <p:nvSpPr>
          <p:cNvPr id="10" name="AutoShape 10">
            <a:extLst>
              <a:ext uri="{FF2B5EF4-FFF2-40B4-BE49-F238E27FC236}">
                <a16:creationId xmlns:a16="http://schemas.microsoft.com/office/drawing/2014/main" id="{A62F0347-05C7-1B1A-B820-9E1B613B87C9}"/>
              </a:ext>
            </a:extLst>
          </p:cNvPr>
          <p:cNvSpPr/>
          <p:nvPr/>
        </p:nvSpPr>
        <p:spPr>
          <a:xfrm>
            <a:off x="301310" y="1592720"/>
            <a:ext cx="6227181" cy="303358"/>
          </a:xfrm>
          <a:prstGeom prst="rect">
            <a:avLst/>
          </a:prstGeom>
          <a:solidFill>
            <a:srgbClr val="007603"/>
          </a:solidFill>
        </p:spPr>
        <p:txBody>
          <a:bodyPr/>
          <a:lstStyle/>
          <a:p>
            <a:endParaRPr lang="fi-FI"/>
          </a:p>
        </p:txBody>
      </p:sp>
      <p:sp>
        <p:nvSpPr>
          <p:cNvPr id="16" name="TextBox 16">
            <a:extLst>
              <a:ext uri="{FF2B5EF4-FFF2-40B4-BE49-F238E27FC236}">
                <a16:creationId xmlns:a16="http://schemas.microsoft.com/office/drawing/2014/main" id="{9F72B928-AABA-0D17-5D4C-374E64099B9C}"/>
              </a:ext>
            </a:extLst>
          </p:cNvPr>
          <p:cNvSpPr txBox="1"/>
          <p:nvPr/>
        </p:nvSpPr>
        <p:spPr>
          <a:xfrm>
            <a:off x="1485892" y="1619078"/>
            <a:ext cx="3656583" cy="24066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302261" lvl="1" indent="-151130" algn="ctr">
              <a:lnSpc>
                <a:spcPts val="1960"/>
              </a:lnSpc>
              <a:buAutoNum type="arabicPeriod"/>
            </a:pPr>
            <a:r>
              <a:rPr lang="en-US" sz="14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  <a:ea typeface="Roboto Slab"/>
                <a:cs typeface="Roboto Slab"/>
                <a:sym typeface="Roboto Slab"/>
              </a:rPr>
              <a:t>Suunnitelmallisuus</a:t>
            </a:r>
            <a:r>
              <a:rPr lang="en-US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  <a:ea typeface="Roboto Slab"/>
                <a:cs typeface="Roboto Slab"/>
                <a:sym typeface="Roboto Slab"/>
              </a:rPr>
              <a:t> ja </a:t>
            </a:r>
            <a:r>
              <a:rPr lang="en-US" sz="14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  <a:ea typeface="Roboto Slab"/>
                <a:cs typeface="Roboto Slab"/>
                <a:sym typeface="Roboto Slab"/>
              </a:rPr>
              <a:t>systemaattisuus</a:t>
            </a:r>
            <a:endParaRPr lang="en-US" sz="1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  <a:ea typeface="Roboto Slab"/>
              <a:cs typeface="Roboto Slab"/>
              <a:sym typeface="Roboto Slab"/>
            </a:endParaRPr>
          </a:p>
        </p:txBody>
      </p:sp>
      <p:sp>
        <p:nvSpPr>
          <p:cNvPr id="12" name="AutoShape 10">
            <a:extLst>
              <a:ext uri="{FF2B5EF4-FFF2-40B4-BE49-F238E27FC236}">
                <a16:creationId xmlns:a16="http://schemas.microsoft.com/office/drawing/2014/main" id="{F456967B-78B2-4772-3C46-F48A84B0BB9D}"/>
              </a:ext>
            </a:extLst>
          </p:cNvPr>
          <p:cNvSpPr/>
          <p:nvPr/>
        </p:nvSpPr>
        <p:spPr>
          <a:xfrm>
            <a:off x="6734728" y="1579692"/>
            <a:ext cx="6145622" cy="316385"/>
          </a:xfrm>
          <a:prstGeom prst="rect">
            <a:avLst/>
          </a:prstGeom>
          <a:solidFill>
            <a:srgbClr val="007603"/>
          </a:solidFill>
        </p:spPr>
        <p:txBody>
          <a:bodyPr/>
          <a:lstStyle/>
          <a:p>
            <a:endParaRPr lang="fi-FI"/>
          </a:p>
        </p:txBody>
      </p:sp>
      <p:sp>
        <p:nvSpPr>
          <p:cNvPr id="17" name="TextBox 17">
            <a:extLst>
              <a:ext uri="{FF2B5EF4-FFF2-40B4-BE49-F238E27FC236}">
                <a16:creationId xmlns:a16="http://schemas.microsoft.com/office/drawing/2014/main" id="{9A2C071B-F9EA-FCDB-13A5-9E22AACC388A}"/>
              </a:ext>
            </a:extLst>
          </p:cNvPr>
          <p:cNvSpPr txBox="1"/>
          <p:nvPr/>
        </p:nvSpPr>
        <p:spPr>
          <a:xfrm>
            <a:off x="7115792" y="1609712"/>
            <a:ext cx="5375254" cy="24066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960"/>
              </a:lnSpc>
            </a:pPr>
            <a:r>
              <a:rPr lang="en-US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  <a:ea typeface="Roboto Slab"/>
                <a:cs typeface="Roboto Slab"/>
                <a:sym typeface="Roboto Slab"/>
              </a:rPr>
              <a:t>2. </a:t>
            </a:r>
            <a:r>
              <a:rPr lang="en-US" sz="14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  <a:ea typeface="Roboto Slab"/>
                <a:cs typeface="Roboto Slab"/>
                <a:sym typeface="Roboto Slab"/>
              </a:rPr>
              <a:t>Yhteisöllisyyttä</a:t>
            </a:r>
            <a:r>
              <a:rPr lang="en-US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  <a:ea typeface="Roboto Slab"/>
                <a:cs typeface="Roboto Slab"/>
                <a:sym typeface="Roboto Slab"/>
              </a:rPr>
              <a:t> ja </a:t>
            </a:r>
            <a:r>
              <a:rPr lang="en-US" sz="14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  <a:ea typeface="Roboto Slab"/>
                <a:cs typeface="Roboto Slab"/>
                <a:sym typeface="Roboto Slab"/>
              </a:rPr>
              <a:t>osallisuutta</a:t>
            </a:r>
            <a:r>
              <a:rPr lang="en-US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  <a:ea typeface="Roboto Slab"/>
                <a:cs typeface="Roboto Slab"/>
                <a:sym typeface="Roboto Slab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  <a:ea typeface="Roboto Slab"/>
                <a:cs typeface="Roboto Slab"/>
                <a:sym typeface="Roboto Slab"/>
              </a:rPr>
              <a:t>vahvistava</a:t>
            </a:r>
            <a:r>
              <a:rPr lang="en-US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  <a:ea typeface="Roboto Slab"/>
                <a:cs typeface="Roboto Slab"/>
                <a:sym typeface="Roboto Slab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  <a:ea typeface="Roboto Slab"/>
                <a:cs typeface="Roboto Slab"/>
                <a:sym typeface="Roboto Slab"/>
              </a:rPr>
              <a:t>toimintakulttuuri</a:t>
            </a:r>
            <a:endParaRPr lang="en-US" sz="1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  <a:ea typeface="Roboto Slab"/>
              <a:cs typeface="Roboto Slab"/>
              <a:sym typeface="Roboto Slab"/>
            </a:endParaRPr>
          </a:p>
        </p:txBody>
      </p:sp>
      <p:sp>
        <p:nvSpPr>
          <p:cNvPr id="14" name="AutoShape 10">
            <a:extLst>
              <a:ext uri="{FF2B5EF4-FFF2-40B4-BE49-F238E27FC236}">
                <a16:creationId xmlns:a16="http://schemas.microsoft.com/office/drawing/2014/main" id="{4183F2DC-3004-BBEA-694C-DD3883FFBEBF}"/>
              </a:ext>
            </a:extLst>
          </p:cNvPr>
          <p:cNvSpPr/>
          <p:nvPr/>
        </p:nvSpPr>
        <p:spPr>
          <a:xfrm>
            <a:off x="13070106" y="1593359"/>
            <a:ext cx="4896650" cy="302718"/>
          </a:xfrm>
          <a:prstGeom prst="rect">
            <a:avLst/>
          </a:prstGeom>
          <a:solidFill>
            <a:srgbClr val="007603"/>
          </a:solidFill>
        </p:spPr>
        <p:txBody>
          <a:bodyPr/>
          <a:lstStyle/>
          <a:p>
            <a:endParaRPr lang="fi-FI"/>
          </a:p>
        </p:txBody>
      </p:sp>
      <p:sp>
        <p:nvSpPr>
          <p:cNvPr id="18" name="TextBox 18">
            <a:extLst>
              <a:ext uri="{FF2B5EF4-FFF2-40B4-BE49-F238E27FC236}">
                <a16:creationId xmlns:a16="http://schemas.microsoft.com/office/drawing/2014/main" id="{46F47184-B4DF-17FD-717B-B72C99C21412}"/>
              </a:ext>
            </a:extLst>
          </p:cNvPr>
          <p:cNvSpPr txBox="1"/>
          <p:nvPr/>
        </p:nvSpPr>
        <p:spPr>
          <a:xfrm>
            <a:off x="14553199" y="1618444"/>
            <a:ext cx="1938706" cy="24066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960"/>
              </a:lnSpc>
            </a:pPr>
            <a:r>
              <a:rPr lang="en-US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  <a:ea typeface="Roboto Slab"/>
                <a:cs typeface="Roboto Slab"/>
                <a:sym typeface="Roboto Slab"/>
              </a:rPr>
              <a:t>3. </a:t>
            </a:r>
            <a:r>
              <a:rPr lang="en-US" sz="14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  <a:ea typeface="Roboto Slab"/>
                <a:cs typeface="Roboto Slab"/>
                <a:sym typeface="Roboto Slab"/>
              </a:rPr>
              <a:t>Turvallinen</a:t>
            </a:r>
            <a:r>
              <a:rPr lang="en-US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  <a:ea typeface="Roboto Slab"/>
                <a:cs typeface="Roboto Slab"/>
                <a:sym typeface="Roboto Slab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  <a:ea typeface="Roboto Slab"/>
                <a:cs typeface="Roboto Slab"/>
                <a:sym typeface="Roboto Slab"/>
              </a:rPr>
              <a:t>yhteisö</a:t>
            </a:r>
            <a:endParaRPr lang="en-US" sz="1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  <a:ea typeface="Roboto Slab"/>
              <a:cs typeface="Roboto Slab"/>
              <a:sym typeface="Roboto Slab"/>
            </a:endParaRPr>
          </a:p>
        </p:txBody>
      </p:sp>
      <p:sp>
        <p:nvSpPr>
          <p:cNvPr id="32" name="Freeform 8">
            <a:extLst>
              <a:ext uri="{FF2B5EF4-FFF2-40B4-BE49-F238E27FC236}">
                <a16:creationId xmlns:a16="http://schemas.microsoft.com/office/drawing/2014/main" id="{1FBBC77A-7160-D2A9-435B-4ECDAAD6A252}"/>
              </a:ext>
            </a:extLst>
          </p:cNvPr>
          <p:cNvSpPr/>
          <p:nvPr/>
        </p:nvSpPr>
        <p:spPr>
          <a:xfrm>
            <a:off x="3825725" y="5777902"/>
            <a:ext cx="223632" cy="195572"/>
          </a:xfrm>
          <a:custGeom>
            <a:avLst/>
            <a:gdLst/>
            <a:ahLst/>
            <a:cxnLst/>
            <a:rect l="l" t="t" r="r" b="b"/>
            <a:pathLst>
              <a:path w="257677" h="237999">
                <a:moveTo>
                  <a:pt x="0" y="0"/>
                </a:moveTo>
                <a:lnTo>
                  <a:pt x="257676" y="0"/>
                </a:lnTo>
                <a:lnTo>
                  <a:pt x="257676" y="237999"/>
                </a:lnTo>
                <a:lnTo>
                  <a:pt x="0" y="237999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fi-FI"/>
          </a:p>
        </p:txBody>
      </p:sp>
      <p:sp>
        <p:nvSpPr>
          <p:cNvPr id="37" name="Freeform 8">
            <a:extLst>
              <a:ext uri="{FF2B5EF4-FFF2-40B4-BE49-F238E27FC236}">
                <a16:creationId xmlns:a16="http://schemas.microsoft.com/office/drawing/2014/main" id="{FD355E77-8F53-653B-6446-229EA9B7A9F8}"/>
              </a:ext>
            </a:extLst>
          </p:cNvPr>
          <p:cNvSpPr/>
          <p:nvPr/>
        </p:nvSpPr>
        <p:spPr>
          <a:xfrm>
            <a:off x="12142535" y="5777902"/>
            <a:ext cx="223632" cy="195572"/>
          </a:xfrm>
          <a:custGeom>
            <a:avLst/>
            <a:gdLst/>
            <a:ahLst/>
            <a:cxnLst/>
            <a:rect l="l" t="t" r="r" b="b"/>
            <a:pathLst>
              <a:path w="257677" h="237999">
                <a:moveTo>
                  <a:pt x="0" y="0"/>
                </a:moveTo>
                <a:lnTo>
                  <a:pt x="257676" y="0"/>
                </a:lnTo>
                <a:lnTo>
                  <a:pt x="257676" y="237999"/>
                </a:lnTo>
                <a:lnTo>
                  <a:pt x="0" y="237999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fi-FI"/>
          </a:p>
        </p:txBody>
      </p:sp>
      <p:pic>
        <p:nvPicPr>
          <p:cNvPr id="6" name="Kuva 5">
            <a:extLst>
              <a:ext uri="{FF2B5EF4-FFF2-40B4-BE49-F238E27FC236}">
                <a16:creationId xmlns:a16="http://schemas.microsoft.com/office/drawing/2014/main" id="{B72CA697-6757-4E07-E0AD-4891F03B5C16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13918469" y="9052605"/>
            <a:ext cx="2242897" cy="10878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51191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26" grpId="0"/>
      <p:bldP spid="27" grpId="0"/>
      <p:bldP spid="33" grpId="0"/>
      <p:bldP spid="35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1798</TotalTime>
  <Words>685</Words>
  <Application>Microsoft Office PowerPoint</Application>
  <PresentationFormat>Mukautettu</PresentationFormat>
  <Paragraphs>45</Paragraphs>
  <Slides>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7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9" baseType="lpstr">
      <vt:lpstr>Trebuchet MS</vt:lpstr>
      <vt:lpstr>Arial Narrow</vt:lpstr>
      <vt:lpstr>Calibri</vt:lpstr>
      <vt:lpstr>Open Sans 2 Bold</vt:lpstr>
      <vt:lpstr>Arial</vt:lpstr>
      <vt:lpstr>Open Sans 1</vt:lpstr>
      <vt:lpstr>Open Sans 2</vt:lpstr>
      <vt:lpstr>Office Theme</vt:lpstr>
      <vt:lpstr>PowerPoint-esitys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Luonnos Yhteisessä koulussa -hankekuntien Väkivallan, kiusaamisen, häirinnän ja syrjinnän vastainen toimintamalli</dc:title>
  <dc:creator>Thil Tiia</dc:creator>
  <cp:lastModifiedBy>Kuutti Minna</cp:lastModifiedBy>
  <cp:revision>5</cp:revision>
  <dcterms:created xsi:type="dcterms:W3CDTF">2006-08-16T00:00:00Z</dcterms:created>
  <dcterms:modified xsi:type="dcterms:W3CDTF">2025-10-28T14:08:15Z</dcterms:modified>
  <dc:identifier>DAG0FXF5d0g</dc:identifier>
</cp:coreProperties>
</file>