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66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02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62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467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177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72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722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782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078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321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303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E7AF0-F4F0-43F1-AB25-FD7C93A5F8B4}" type="datetimeFigureOut">
              <a:rPr lang="fi-FI" smtClean="0"/>
              <a:pPr/>
              <a:t>25.11.2015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1C8BF-D35A-4FE8-BF51-0C8B50548D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78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808497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rgbClr val="474091"/>
                </a:solidFill>
                <a:latin typeface="+mn-lt"/>
              </a:rPr>
              <a:t>9 Sosio-kognitiivinen persoonallisuusteoria korostaa tilanteiden tulkintaa</a:t>
            </a:r>
            <a:endParaRPr lang="fi-FI" sz="44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1143000" y="3957808"/>
            <a:ext cx="6858000" cy="55628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Ydinsisältö</a:t>
            </a:r>
            <a:endParaRPr lang="fi-FI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20525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22600" y="288928"/>
            <a:ext cx="5734049" cy="1325563"/>
          </a:xfrm>
        </p:spPr>
        <p:txBody>
          <a:bodyPr>
            <a:noAutofit/>
          </a:bodyPr>
          <a:lstStyle/>
          <a:p>
            <a:pPr algn="ctr"/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Sosio-kognitiivisen suuntauksen taustaa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927225"/>
            <a:ext cx="7886700" cy="4351338"/>
          </a:xfrm>
        </p:spPr>
        <p:txBody>
          <a:bodyPr>
            <a:no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Tausta behaviorismissa, jossa ympäristön merkitys nähtiin keskeisenä</a:t>
            </a:r>
          </a:p>
          <a:p>
            <a:pPr marL="342900" indent="-342900" defTabSz="914400">
              <a:spcBef>
                <a:spcPct val="20000"/>
              </a:spcBef>
            </a:pPr>
            <a:r>
              <a:rPr lang="fi-FI" sz="2800" dirty="0" smtClean="0"/>
              <a:t>Albert </a:t>
            </a:r>
            <a:r>
              <a:rPr lang="fi-FI" sz="2800" b="1" dirty="0" err="1" smtClean="0"/>
              <a:t>Bandura</a:t>
            </a:r>
            <a:r>
              <a:rPr lang="fi-FI" sz="2800" dirty="0" smtClean="0"/>
              <a:t> kehitti behaviorismiin pohjautuvan sosiaalisen oppimisen teoriansa, jota hän laajensi </a:t>
            </a:r>
            <a:r>
              <a:rPr lang="fi-FI" sz="2800" dirty="0" err="1" smtClean="0"/>
              <a:t>sosio-kognitiviiseksi</a:t>
            </a:r>
            <a:r>
              <a:rPr lang="fi-FI" sz="2800" dirty="0" smtClean="0"/>
              <a:t> </a:t>
            </a:r>
            <a:r>
              <a:rPr lang="fi-FI" sz="2800" dirty="0" smtClean="0"/>
              <a:t>teoriaksi</a:t>
            </a:r>
          </a:p>
        </p:txBody>
      </p:sp>
    </p:spTree>
    <p:extLst>
      <p:ext uri="{BB962C8B-B14F-4D97-AF65-F5344CB8AC3E}">
        <p14:creationId xmlns:p14="http://schemas.microsoft.com/office/powerpoint/2010/main" val="402352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14700" y="302783"/>
            <a:ext cx="5194300" cy="1325563"/>
          </a:xfrm>
        </p:spPr>
        <p:txBody>
          <a:bodyPr>
            <a:noAutofit/>
          </a:bodyPr>
          <a:lstStyle/>
          <a:p>
            <a:pPr algn="ctr"/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Tilanne vaikuttaa toimintaan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defTabSz="914400">
              <a:spcBef>
                <a:spcPct val="20000"/>
              </a:spcBef>
            </a:pPr>
            <a:r>
              <a:rPr lang="fi-FI" sz="2400" dirty="0" smtClean="0"/>
              <a:t>Sosio-kognitiivisen </a:t>
            </a:r>
            <a:r>
              <a:rPr lang="fi-FI" sz="2400" dirty="0"/>
              <a:t>käsityksen peruslähtökohta on, että </a:t>
            </a:r>
            <a:r>
              <a:rPr lang="fi-FI" sz="2400" b="1" dirty="0"/>
              <a:t>tilanteet ja aiemmin opitut asiat vaikuttavat ihmisen </a:t>
            </a:r>
            <a:r>
              <a:rPr lang="fi-FI" sz="1800" b="1" dirty="0" smtClean="0"/>
              <a:t>toimintaan </a:t>
            </a:r>
            <a:r>
              <a:rPr lang="fi-FI" sz="1800" dirty="0" smtClean="0"/>
              <a:t>(</a:t>
            </a:r>
            <a:r>
              <a:rPr lang="fi-FI" sz="1800" dirty="0"/>
              <a:t>esim. kaksi opiskelijaa saa saman koenumeron, toinen riemastuu, toinen on harmissaan, riippuen siitä, mitä he ovat odottaneet)</a:t>
            </a:r>
          </a:p>
          <a:p>
            <a:pPr marL="342900" indent="-342900" defTabSz="914400">
              <a:spcBef>
                <a:spcPct val="20000"/>
              </a:spcBef>
            </a:pPr>
            <a:endParaRPr lang="fi-FI" sz="2400" b="1" dirty="0"/>
          </a:p>
          <a:p>
            <a:pPr marL="342900" indent="-342900" defTabSz="914400">
              <a:spcBef>
                <a:spcPct val="20000"/>
              </a:spcBef>
            </a:pPr>
            <a:r>
              <a:rPr lang="fi-FI" sz="2400" dirty="0" smtClean="0"/>
              <a:t>Ihminen </a:t>
            </a:r>
            <a:r>
              <a:rPr lang="fi-FI" sz="2400" dirty="0" smtClean="0"/>
              <a:t>nähdään aktiivisena omaa toimintaansa ohjaavana </a:t>
            </a:r>
            <a:r>
              <a:rPr lang="fi-FI" sz="2400" dirty="0" smtClean="0"/>
              <a:t>olentona</a:t>
            </a:r>
          </a:p>
          <a:p>
            <a:pPr marL="342900" indent="-342900" defTabSz="914400">
              <a:spcBef>
                <a:spcPct val="20000"/>
              </a:spcBef>
            </a:pPr>
            <a:endParaRPr lang="fi-FI" sz="2400" dirty="0" smtClean="0"/>
          </a:p>
          <a:p>
            <a:pPr marL="342900" indent="-342900" defTabSz="914400">
              <a:spcBef>
                <a:spcPct val="20000"/>
              </a:spcBef>
            </a:pPr>
            <a:r>
              <a:rPr lang="fi-FI" sz="2400" dirty="0" smtClean="0"/>
              <a:t>Yksilö </a:t>
            </a:r>
            <a:r>
              <a:rPr lang="fi-FI" sz="2400" dirty="0"/>
              <a:t>tulkitsee tilanteita skeemojensa </a:t>
            </a:r>
            <a:r>
              <a:rPr lang="fi-FI" sz="2400" dirty="0" smtClean="0"/>
              <a:t>pohjalta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7721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14700" y="302784"/>
            <a:ext cx="5219700" cy="1054948"/>
          </a:xfrm>
        </p:spPr>
        <p:txBody>
          <a:bodyPr>
            <a:noAutofit/>
          </a:bodyPr>
          <a:lstStyle/>
          <a:p>
            <a:pPr algn="ctr"/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Persoona ilmenee toiminnassa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5950" y="1430728"/>
            <a:ext cx="8045450" cy="4868472"/>
          </a:xfrm>
        </p:spPr>
        <p:txBody>
          <a:bodyPr>
            <a:noAutofit/>
          </a:bodyPr>
          <a:lstStyle/>
          <a:p>
            <a:pPr marL="342900" lvl="1" indent="-342900" defTabSz="914400">
              <a:spcBef>
                <a:spcPct val="20000"/>
              </a:spcBef>
            </a:pPr>
            <a:r>
              <a:rPr lang="fi-FI" sz="2400" dirty="0" smtClean="0"/>
              <a:t>Käyttäytymiseen vaikuttavat tavoitteet, selviytymisodotukset ja tilanteeseen liittyvät skeemat.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Tavoitteet ovat useimmiten tietoisia.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Tavoitteiden toteuttamiseen vaikuttavat selviytymisodotukset ja onnistumisen ennakointi.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Persoonallisuus vaikuttaa siihen, mitä yksilö tavoittelee ja millaiset selviytymisodotukset hänellä on.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Kontrollikäsityksellä (missä määrin kokee voivansa kontrolloida itselle tapahtuvia asioita) viitataan yksilön taipumukseen tulkita asiat joko </a:t>
            </a:r>
          </a:p>
          <a:p>
            <a:pPr marL="514350" lvl="3" indent="0" defTabSz="914400">
              <a:spcBef>
                <a:spcPct val="20000"/>
              </a:spcBef>
              <a:buNone/>
            </a:pPr>
            <a:r>
              <a:rPr lang="fi-FI" sz="2400" dirty="0" smtClean="0"/>
              <a:t>	- sisäisistä (esim. omat kyvyt) tai </a:t>
            </a:r>
          </a:p>
          <a:p>
            <a:pPr marL="514350" lvl="3" indent="0" defTabSz="914400">
              <a:spcBef>
                <a:spcPct val="20000"/>
              </a:spcBef>
              <a:buNone/>
            </a:pPr>
            <a:r>
              <a:rPr lang="fi-FI" sz="2400" dirty="0"/>
              <a:t>	</a:t>
            </a:r>
            <a:r>
              <a:rPr lang="fi-FI" sz="2400" dirty="0" smtClean="0"/>
              <a:t>- ulkoisista (esim. onni) syistä johtuviksi.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7721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49600" y="365128"/>
            <a:ext cx="5365749" cy="1325563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Persoonallisuuden rakentuminen</a:t>
            </a:r>
            <a:endParaRPr lang="fi-FI" sz="40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825624"/>
            <a:ext cx="8159750" cy="4600575"/>
          </a:xfrm>
        </p:spPr>
        <p:txBody>
          <a:bodyPr>
            <a:normAutofit/>
          </a:bodyPr>
          <a:lstStyle/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fi-FI" sz="2800" dirty="0" smtClean="0"/>
              <a:t>George Kelly on tutkinut persoonallisuuden rakennelmia, joilla tarkoitetaan yksilön tapaa tulkita kokemuksiaan.</a:t>
            </a:r>
          </a:p>
          <a:p>
            <a:pPr marL="857250" lvl="2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fi-FI" sz="2350" dirty="0" smtClean="0"/>
              <a:t>Persoonallisuuden rakennelmiensa pohjalta yksilöt saattavat tehdä virheellisiä tulkintoja tilanteista. Näitä virheellisiä tulkintoja voidaan käsitellä esimerkiksi terapiassa.</a:t>
            </a:r>
          </a:p>
          <a:p>
            <a:pPr marL="342900" indent="-342900" defTabSz="914400">
              <a:lnSpc>
                <a:spcPct val="100000"/>
              </a:lnSpc>
              <a:spcBef>
                <a:spcPct val="20000"/>
              </a:spcBef>
            </a:pPr>
            <a:r>
              <a:rPr lang="fi-FI" sz="2800" dirty="0" smtClean="0"/>
              <a:t>Sosio-kognitiivisen teorian vahvuutena on sen perustuminen empiiriseen tutkimukseen</a:t>
            </a:r>
          </a:p>
        </p:txBody>
      </p:sp>
    </p:spTree>
    <p:extLst>
      <p:ext uri="{BB962C8B-B14F-4D97-AF65-F5344CB8AC3E}">
        <p14:creationId xmlns:p14="http://schemas.microsoft.com/office/powerpoint/2010/main" val="32041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875955"/>
            <a:ext cx="7886700" cy="1372330"/>
          </a:xfrm>
        </p:spPr>
        <p:txBody>
          <a:bodyPr/>
          <a:lstStyle/>
          <a:p>
            <a:r>
              <a:rPr lang="fi-FI" dirty="0" smtClean="0"/>
              <a:t>Tilanne vaikuttaa käyttäytymiseen jopa enemmän kuin persoonallisuus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2525671"/>
            <a:ext cx="7886700" cy="3651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/>
              <a:t>Samantyyppisissä tilanteissa persoonallisuuden ja käyttäytymisen väliset yhteydet ovat vahvempia kuin erityyppisten tilanteiden välillä</a:t>
            </a:r>
          </a:p>
          <a:p>
            <a:pPr marL="0" indent="0">
              <a:buNone/>
            </a:pPr>
            <a:r>
              <a:rPr lang="fi-FI" sz="2000" dirty="0" smtClean="0"/>
              <a:t>(esim. Veikka on vuodesta toiseen sukujuhlissa hiljainen, mutta puhelias kaveriporukassa)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785481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832757"/>
            <a:ext cx="7886700" cy="857934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Sosio-kognitiivisen persoonallisuusteorian kritiikkiä</a:t>
            </a:r>
            <a:endParaRPr lang="fi-FI" sz="2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dirty="0" smtClean="0"/>
              <a:t>Perusajatus on, että ihminen voi itse ohjata toimintaansa</a:t>
            </a:r>
          </a:p>
          <a:p>
            <a:pPr marL="0" indent="0">
              <a:buNone/>
            </a:pPr>
            <a:r>
              <a:rPr lang="fi-FI" sz="2400" dirty="0" smtClean="0"/>
              <a:t>-&gt; sen kielteinen puoli on, että kaikki asiat eivät johdu omista ajatuksista tai yrittämisen määrästä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 smtClean="0"/>
              <a:t>Teorian käsitteitä on </a:t>
            </a:r>
            <a:r>
              <a:rPr lang="fi-FI" sz="2400" dirty="0"/>
              <a:t>paikoin vaikea tutkia (esim. skeeman ja persoonallisuuden rakennelman käsite).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2655583"/>
      </p:ext>
    </p:extLst>
  </p:cSld>
  <p:clrMapOvr>
    <a:masterClrMapping/>
  </p:clrMapOvr>
</p:sld>
</file>

<file path=ppt/theme/theme1.xml><?xml version="1.0" encoding="utf-8"?>
<a:theme xmlns:a="http://schemas.openxmlformats.org/drawingml/2006/main" name="Skeema 5 violetti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keema 5 violetti" id="{AC3D0A19-62A2-49A2-B3B2-E7911228F1FA}" vid="{287DD35B-350C-45D9-9D39-322B4F14F5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Skeema 5 violetti</Template>
  <TotalTime>137</TotalTime>
  <Words>260</Words>
  <Application>Microsoft Office PowerPoint</Application>
  <PresentationFormat>Näytössä katseltava diaesitys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Skeema 5 violetti</vt:lpstr>
      <vt:lpstr>9 Sosio-kognitiivinen persoonallisuusteoria korostaa tilanteiden tulkintaa</vt:lpstr>
      <vt:lpstr>Sosio-kognitiivisen suuntauksen taustaa</vt:lpstr>
      <vt:lpstr>Tilanne vaikuttaa toimintaan</vt:lpstr>
      <vt:lpstr>Persoona ilmenee toiminnassa</vt:lpstr>
      <vt:lpstr>Persoonallisuuden rakentuminen</vt:lpstr>
      <vt:lpstr>Tilanne vaikuttaa käyttäytymiseen jopa enemmän kuin persoonallisuus</vt:lpstr>
      <vt:lpstr>Sosio-kognitiivisen persoonallisuusteorian kritiikkiä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Ydinsisältö</dc:title>
  <dc:creator>Sanna Suomalainen</dc:creator>
  <cp:lastModifiedBy>Sandelin Raili</cp:lastModifiedBy>
  <cp:revision>17</cp:revision>
  <dcterms:created xsi:type="dcterms:W3CDTF">2014-04-19T12:59:36Z</dcterms:created>
  <dcterms:modified xsi:type="dcterms:W3CDTF">2015-11-25T07:16:47Z</dcterms:modified>
</cp:coreProperties>
</file>