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88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935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586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826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8288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495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80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135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094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91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E663B-0BA7-4624-A075-82DA0E86056A}" type="datetimeFigureOut">
              <a:rPr lang="fi-FI" smtClean="0"/>
              <a:pPr/>
              <a:t>20.11.2015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F37FD-4E0D-4D7E-9AA2-A4FEC151C5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170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808497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6 Piirreteoriat kuvailevat yksilöiden välisiä eroja</a:t>
            </a:r>
            <a:endParaRPr lang="fi-FI" sz="44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1143000" y="3957808"/>
            <a:ext cx="6858000" cy="55628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Ydinsisältö</a:t>
            </a:r>
            <a:endParaRPr lang="fi-FI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46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69754" y="200029"/>
            <a:ext cx="6196446" cy="1171572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Piirreteorioiden</a:t>
            </a:r>
            <a:r>
              <a:rPr lang="fi-FI" sz="2800" dirty="0" smtClean="0"/>
              <a:t> </a:t>
            </a:r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lähtökohtia</a:t>
            </a:r>
            <a:endParaRPr lang="fi-FI" sz="44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240972"/>
            <a:ext cx="7886700" cy="4935992"/>
          </a:xfrm>
        </p:spPr>
        <p:txBody>
          <a:bodyPr>
            <a:normAutofit lnSpcReduction="10000"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/>
              <a:t>Piirreteoriat on yksi tapa tarkastella </a:t>
            </a:r>
            <a:r>
              <a:rPr lang="fi-FI" sz="2800" dirty="0" smtClean="0"/>
              <a:t>persoonallisuutta</a:t>
            </a:r>
            <a:endParaRPr lang="fi-FI" sz="2800" dirty="0" smtClean="0"/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Piirreteoriat </a:t>
            </a:r>
            <a:r>
              <a:rPr lang="fi-FI" sz="2800" dirty="0" smtClean="0"/>
              <a:t>tarkastelevat yksilöiden ominaisuuksia eri piirteiden kokonaisuutena</a:t>
            </a:r>
            <a:r>
              <a:rPr lang="fi-FI" sz="2800" dirty="0" smtClean="0"/>
              <a:t>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Piirteitä </a:t>
            </a:r>
            <a:r>
              <a:rPr lang="fi-FI" sz="2800" dirty="0" smtClean="0"/>
              <a:t>voidaan tutkia esim. faktorianalyysin avulla.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Faktorit yhdistävät yksittäisiä piirteitä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Faktorit löydetään korrelaatioiden avulla (esim. sovinnolliseen korreloi mm. avuliaisuus ja yhteistyökyky)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Faktorianalyysi osoittaa myös, mitkä piirteet eivät ole yhteydessä toisiinsa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45717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45954" y="339729"/>
            <a:ext cx="6082146" cy="841372"/>
          </a:xfrm>
        </p:spPr>
        <p:txBody>
          <a:bodyPr>
            <a:normAutofit/>
          </a:bodyPr>
          <a:lstStyle/>
          <a:p>
            <a:pPr algn="ctr"/>
            <a:r>
              <a:rPr lang="fi-FI" sz="4000" dirty="0" err="1" smtClean="0">
                <a:solidFill>
                  <a:srgbClr val="474091"/>
                </a:solidFill>
                <a:latin typeface="+mn-lt"/>
              </a:rPr>
              <a:t>Cattellin</a:t>
            </a:r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 16-faktorinen malli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3958" y="1545070"/>
            <a:ext cx="3471141" cy="4351338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Raymond </a:t>
            </a:r>
            <a:r>
              <a:rPr lang="fi-FI" sz="2800" dirty="0" err="1" smtClean="0"/>
              <a:t>Cattellin</a:t>
            </a:r>
            <a:r>
              <a:rPr lang="fi-FI" sz="2800" dirty="0" smtClean="0"/>
              <a:t> mukaan persoonallisuus koostuu 16:sta ulottuvuudesta.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Oheinen kaavio </a:t>
            </a:r>
            <a:r>
              <a:rPr lang="fi-FI" sz="2800" dirty="0" err="1" smtClean="0"/>
              <a:t>Cattellin</a:t>
            </a:r>
            <a:r>
              <a:rPr lang="fi-FI" sz="2800" dirty="0" smtClean="0"/>
              <a:t> teoriasta löytyy Skeema 5:n sivulta 53.</a:t>
            </a:r>
          </a:p>
          <a:p>
            <a:endParaRPr lang="fi-FI" sz="2400" dirty="0" smtClean="0"/>
          </a:p>
          <a:p>
            <a:endParaRPr lang="fi-FI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29051" y="1382324"/>
            <a:ext cx="5137149" cy="4700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6774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15936" y="212728"/>
            <a:ext cx="6328064" cy="1325563"/>
          </a:xfrm>
        </p:spPr>
        <p:txBody>
          <a:bodyPr>
            <a:normAutofit/>
          </a:bodyPr>
          <a:lstStyle/>
          <a:p>
            <a:pPr algn="ctr"/>
            <a:r>
              <a:rPr lang="fi-FI" sz="4000" dirty="0" err="1" smtClean="0">
                <a:solidFill>
                  <a:srgbClr val="474091"/>
                </a:solidFill>
                <a:latin typeface="+mn-lt"/>
              </a:rPr>
              <a:t>Eysenckin</a:t>
            </a:r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 2-faktorinen malli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3400" y="1322614"/>
            <a:ext cx="7981950" cy="4854349"/>
          </a:xfrm>
        </p:spPr>
        <p:txBody>
          <a:bodyPr>
            <a:no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400" dirty="0" smtClean="0"/>
              <a:t>Hans </a:t>
            </a:r>
            <a:r>
              <a:rPr lang="fi-FI" sz="2400" dirty="0" err="1" smtClean="0"/>
              <a:t>Eysenckin</a:t>
            </a:r>
            <a:r>
              <a:rPr lang="fi-FI" sz="2400" dirty="0" smtClean="0"/>
              <a:t> teorian mukaan faktorit voidaan tiivistää kahteen </a:t>
            </a:r>
            <a:r>
              <a:rPr lang="fi-FI" sz="2400" dirty="0" smtClean="0"/>
              <a:t>pääpiirteeseen (ks. S.54)</a:t>
            </a:r>
            <a:endParaRPr lang="fi-FI" sz="2400" dirty="0" smtClean="0"/>
          </a:p>
          <a:p>
            <a:pPr marL="971550" lvl="2" indent="-457200" defTabSz="914400">
              <a:spcBef>
                <a:spcPct val="20000"/>
              </a:spcBef>
            </a:pPr>
            <a:r>
              <a:rPr lang="fi-FI" sz="2400" b="1" dirty="0" smtClean="0"/>
              <a:t>Ulospäin tai sisäänpäin suuntautuneisuus</a:t>
            </a:r>
          </a:p>
          <a:p>
            <a:pPr marL="971550" lvl="2" indent="-457200" defTabSz="914400">
              <a:spcBef>
                <a:spcPct val="20000"/>
              </a:spcBef>
            </a:pPr>
            <a:r>
              <a:rPr lang="fi-FI" sz="2400" b="1" dirty="0" smtClean="0"/>
              <a:t>Emotionaalinen tasapaino tai epätasapaino </a:t>
            </a:r>
            <a:r>
              <a:rPr lang="fi-FI" sz="2400" dirty="0" smtClean="0"/>
              <a:t>(neuroottisuus).</a:t>
            </a:r>
          </a:p>
          <a:p>
            <a:pPr marL="971550" lvl="2" indent="-457200" defTabSz="914400">
              <a:spcBef>
                <a:spcPct val="20000"/>
              </a:spcBef>
            </a:pPr>
            <a:r>
              <a:rPr lang="fi-FI" sz="2400" dirty="0" smtClean="0"/>
              <a:t>Myöhemmin </a:t>
            </a:r>
            <a:r>
              <a:rPr lang="fi-FI" sz="2400" dirty="0" err="1" smtClean="0"/>
              <a:t>Eysenck</a:t>
            </a:r>
            <a:r>
              <a:rPr lang="fi-FI" sz="2400" dirty="0" smtClean="0"/>
              <a:t> lisäsi piirteisiin vielä kolmannen, psykoottisuuden.</a:t>
            </a:r>
          </a:p>
          <a:p>
            <a:pPr marL="971550" lvl="2" indent="-457200" defTabSz="914400">
              <a:spcBef>
                <a:spcPct val="20000"/>
              </a:spcBef>
            </a:pPr>
            <a:r>
              <a:rPr lang="fi-FI" sz="2400" dirty="0" smtClean="0"/>
              <a:t>Muita piirteitä tarkastellaan suhteessa kahteen pääpiirteeseen.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000" dirty="0" err="1" smtClean="0"/>
              <a:t>Eysenckin</a:t>
            </a:r>
            <a:r>
              <a:rPr lang="fi-FI" sz="2000" dirty="0" smtClean="0"/>
              <a:t> esittämän pääpiirteen pohjana on esitetty olevan aivojen lähestymiskäyttäytymiseen liittyvät aktivaatiojärjestelmät, BIS (</a:t>
            </a:r>
            <a:r>
              <a:rPr lang="fi-FI" sz="2000" dirty="0" smtClean="0"/>
              <a:t>vetäytymiskäyttäytyminen -&gt; emotionaaline</a:t>
            </a:r>
            <a:r>
              <a:rPr lang="fi-FI" sz="2000" dirty="0" smtClean="0"/>
              <a:t>n epätasapaino</a:t>
            </a:r>
            <a:r>
              <a:rPr lang="fi-FI" sz="2000" dirty="0" smtClean="0"/>
              <a:t>) </a:t>
            </a:r>
            <a:r>
              <a:rPr lang="fi-FI" sz="2000" dirty="0" smtClean="0"/>
              <a:t>ja BAS (käyttäytymistä aktivoiva </a:t>
            </a:r>
            <a:r>
              <a:rPr lang="fi-FI" sz="2000" dirty="0" smtClean="0"/>
              <a:t>järjestelmä -&gt; ulospäin </a:t>
            </a:r>
            <a:r>
              <a:rPr lang="fi-FI" sz="2000" dirty="0" err="1" smtClean="0"/>
              <a:t>suunt</a:t>
            </a:r>
            <a:r>
              <a:rPr lang="fi-FI" sz="2000" dirty="0" smtClean="0"/>
              <a:t>.).</a:t>
            </a:r>
            <a:endParaRPr 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299281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58836" y="365129"/>
            <a:ext cx="5356514" cy="866771"/>
          </a:xfrm>
        </p:spPr>
        <p:txBody>
          <a:bodyPr>
            <a:normAutofit/>
          </a:bodyPr>
          <a:lstStyle/>
          <a:p>
            <a:pPr algn="ctr"/>
            <a:r>
              <a:rPr lang="fi-FI" sz="4800" dirty="0" smtClean="0">
                <a:solidFill>
                  <a:srgbClr val="474091"/>
                </a:solidFill>
                <a:latin typeface="+mn-lt"/>
              </a:rPr>
              <a:t>Big </a:t>
            </a:r>
            <a:r>
              <a:rPr lang="fi-FI" sz="4800" dirty="0" err="1" smtClean="0">
                <a:solidFill>
                  <a:srgbClr val="474091"/>
                </a:solidFill>
                <a:latin typeface="+mn-lt"/>
              </a:rPr>
              <a:t>Five</a:t>
            </a:r>
            <a:r>
              <a:rPr lang="fi-FI" sz="4800" dirty="0" smtClean="0">
                <a:solidFill>
                  <a:srgbClr val="474091"/>
                </a:solidFill>
                <a:latin typeface="+mn-lt"/>
              </a:rPr>
              <a:t> -teoria</a:t>
            </a:r>
            <a:endParaRPr lang="fi-FI" sz="48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524289"/>
            <a:ext cx="7886700" cy="4351338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400" dirty="0" smtClean="0"/>
              <a:t>Paul Costan ja Robert </a:t>
            </a:r>
            <a:r>
              <a:rPr lang="fi-FI" sz="2400" dirty="0" err="1" smtClean="0"/>
              <a:t>McCraen</a:t>
            </a:r>
            <a:r>
              <a:rPr lang="fi-FI" sz="2400" dirty="0" smtClean="0"/>
              <a:t> mukaan persoonallisuus voidaan jakaa viiteen piirteeseen, jotka ilmenevät jatkumoilla.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400" dirty="0" smtClean="0"/>
              <a:t>Teorian mukaan piirteet ovat varsin pysyviä läpi elämän.</a:t>
            </a:r>
            <a:endParaRPr lang="fi-FI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3138488"/>
            <a:ext cx="7072312" cy="3144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6684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keema 5 violetti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keema 5 violetti" id="{AC3D0A19-62A2-49A2-B3B2-E7911228F1FA}" vid="{287DD35B-350C-45D9-9D39-322B4F14F5AA}"/>
    </a:ext>
  </a:extLst>
</a:theme>
</file>

<file path=ppt/theme/themeOverride1.xml><?xml version="1.0" encoding="utf-8"?>
<a:themeOverride xmlns:a="http://schemas.openxmlformats.org/drawingml/2006/main">
  <a:clrScheme name="Violetti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183</Words>
  <Application>Microsoft Office PowerPoint</Application>
  <PresentationFormat>Näytössä katseltava diaesitys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Skeema 5 violetti</vt:lpstr>
      <vt:lpstr>6 Piirreteoriat kuvailevat yksilöiden välisiä eroja</vt:lpstr>
      <vt:lpstr>Piirreteorioiden lähtökohtia</vt:lpstr>
      <vt:lpstr>Cattellin 16-faktorinen malli</vt:lpstr>
      <vt:lpstr>Eysenckin 2-faktorinen malli</vt:lpstr>
      <vt:lpstr>Big Five -teoria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Ydinsisältö</dc:title>
  <dc:creator>Sanna Suomalainen</dc:creator>
  <cp:lastModifiedBy>Sandelin Raili</cp:lastModifiedBy>
  <cp:revision>18</cp:revision>
  <dcterms:created xsi:type="dcterms:W3CDTF">2014-04-18T12:54:44Z</dcterms:created>
  <dcterms:modified xsi:type="dcterms:W3CDTF">2015-11-20T08:09:15Z</dcterms:modified>
</cp:coreProperties>
</file>