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3" r:id="rId4"/>
    <p:sldId id="259" r:id="rId5"/>
    <p:sldId id="260" r:id="rId6"/>
    <p:sldId id="265" r:id="rId7"/>
    <p:sldId id="261" r:id="rId8"/>
    <p:sldId id="262" r:id="rId9"/>
    <p:sldId id="264" r:id="rId10"/>
  </p:sldIdLst>
  <p:sldSz cx="9144000" cy="6858000" type="screen4x3"/>
  <p:notesSz cx="6761163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53" d="100"/>
          <a:sy n="53" d="100"/>
        </p:scale>
        <p:origin x="-3300" y="-14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01277-D59C-4FEA-B61D-4E002FA2899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11DF08F6-D6D4-4FFE-8A8F-92AFF8CA1DAF}">
      <dgm:prSet phldrT="[Teksti]" custT="1"/>
      <dgm:spPr>
        <a:xfrm>
          <a:off x="284143" y="2891597"/>
          <a:ext cx="2547457" cy="2232996"/>
        </a:xfrm>
      </dgm:spPr>
      <dgm:t>
        <a:bodyPr/>
        <a:lstStyle/>
        <a:p>
          <a:r>
            <a:rPr lang="fi-FI" sz="1400" dirty="0" smtClean="0">
              <a:latin typeface="Calibri"/>
              <a:ea typeface="+mn-ea"/>
              <a:cs typeface="+mn-cs"/>
            </a:rPr>
            <a:t>1. Persoonallisuuden piirteet muodostavat persoonallisuuden perustan</a:t>
          </a:r>
          <a:endParaRPr lang="fi-FI" sz="1400" dirty="0">
            <a:latin typeface="Calibri"/>
            <a:ea typeface="+mn-ea"/>
            <a:cs typeface="+mn-cs"/>
          </a:endParaRPr>
        </a:p>
      </dgm:t>
    </dgm:pt>
    <dgm:pt modelId="{2AE65DEA-1867-479C-8809-0475AC3D9F11}" type="parTrans" cxnId="{7B4D1AB8-EB86-40BF-BCD2-8ABA88FE1FE8}">
      <dgm:prSet/>
      <dgm:spPr/>
      <dgm:t>
        <a:bodyPr/>
        <a:lstStyle/>
        <a:p>
          <a:endParaRPr lang="fi-FI"/>
        </a:p>
      </dgm:t>
    </dgm:pt>
    <dgm:pt modelId="{B3DDF72D-9839-4010-8107-4845328E73C8}" type="sibTrans" cxnId="{7B4D1AB8-EB86-40BF-BCD2-8ABA88FE1FE8}">
      <dgm:prSet/>
      <dgm:spPr/>
      <dgm:t>
        <a:bodyPr/>
        <a:lstStyle/>
        <a:p>
          <a:endParaRPr lang="fi-FI"/>
        </a:p>
      </dgm:t>
    </dgm:pt>
    <dgm:pt modelId="{C2BB2276-2CA8-4CC3-B10E-DEA2C06D9F4D}">
      <dgm:prSet phldrT="[Teksti]" custT="1"/>
      <dgm:spPr>
        <a:xfrm>
          <a:off x="3402729" y="2119900"/>
          <a:ext cx="2547457" cy="2232996"/>
        </a:xfrm>
      </dgm:spPr>
      <dgm:t>
        <a:bodyPr/>
        <a:lstStyle/>
        <a:p>
          <a:r>
            <a:rPr lang="fi-FI" sz="1400" dirty="0" smtClean="0">
              <a:latin typeface="Calibri"/>
              <a:ea typeface="+mn-ea"/>
              <a:cs typeface="+mn-cs"/>
            </a:rPr>
            <a:t>2. Henkilökohtaiset tavoitteet ja päämäärät</a:t>
          </a:r>
          <a:endParaRPr lang="fi-FI" sz="1400" dirty="0">
            <a:latin typeface="Calibri"/>
            <a:ea typeface="+mn-ea"/>
            <a:cs typeface="+mn-cs"/>
          </a:endParaRPr>
        </a:p>
      </dgm:t>
    </dgm:pt>
    <dgm:pt modelId="{324E7A25-7692-4A07-8C3C-9705F76F0EED}" type="parTrans" cxnId="{B9FFC26F-D230-4540-9910-64006CE64601}">
      <dgm:prSet/>
      <dgm:spPr/>
      <dgm:t>
        <a:bodyPr/>
        <a:lstStyle/>
        <a:p>
          <a:endParaRPr lang="fi-FI"/>
        </a:p>
      </dgm:t>
    </dgm:pt>
    <dgm:pt modelId="{8A125D3D-1B01-4E39-9B36-ECD7605379B2}" type="sibTrans" cxnId="{B9FFC26F-D230-4540-9910-64006CE64601}">
      <dgm:prSet/>
      <dgm:spPr/>
      <dgm:t>
        <a:bodyPr/>
        <a:lstStyle/>
        <a:p>
          <a:endParaRPr lang="fi-FI"/>
        </a:p>
      </dgm:t>
    </dgm:pt>
    <dgm:pt modelId="{F690B2DF-4CE5-4E14-98AD-45C8576AB151}">
      <dgm:prSet phldrT="[Teksti]" custT="1"/>
      <dgm:spPr>
        <a:xfrm>
          <a:off x="6521315" y="1348203"/>
          <a:ext cx="2547457" cy="2232996"/>
        </a:xfrm>
      </dgm:spPr>
      <dgm:t>
        <a:bodyPr/>
        <a:lstStyle/>
        <a:p>
          <a:r>
            <a:rPr lang="fi-FI" sz="1400" dirty="0" smtClean="0">
              <a:latin typeface="Calibri"/>
              <a:ea typeface="+mn-ea"/>
              <a:cs typeface="+mn-cs"/>
            </a:rPr>
            <a:t>3. Elämäntarina antaa elämälle merkityksen</a:t>
          </a:r>
          <a:endParaRPr lang="fi-FI" sz="1400" dirty="0">
            <a:latin typeface="Calibri"/>
            <a:ea typeface="+mn-ea"/>
            <a:cs typeface="+mn-cs"/>
          </a:endParaRPr>
        </a:p>
      </dgm:t>
    </dgm:pt>
    <dgm:pt modelId="{56CDC062-6C39-4EAD-82B7-7BF411F03108}" type="parTrans" cxnId="{9F753D91-662B-4AF3-907F-54603BE74287}">
      <dgm:prSet/>
      <dgm:spPr/>
      <dgm:t>
        <a:bodyPr/>
        <a:lstStyle/>
        <a:p>
          <a:endParaRPr lang="fi-FI"/>
        </a:p>
      </dgm:t>
    </dgm:pt>
    <dgm:pt modelId="{B84ECF36-F297-4BF6-989B-03E56DF64B22}" type="sibTrans" cxnId="{9F753D91-662B-4AF3-907F-54603BE74287}">
      <dgm:prSet/>
      <dgm:spPr/>
      <dgm:t>
        <a:bodyPr/>
        <a:lstStyle/>
        <a:p>
          <a:endParaRPr lang="fi-FI"/>
        </a:p>
      </dgm:t>
    </dgm:pt>
    <dgm:pt modelId="{59F700E0-78AB-4207-BBC5-9491CC234427}" type="pres">
      <dgm:prSet presAssocID="{7F301277-D59C-4FEA-B61D-4E002FA2899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E6AB71C8-59F0-4F1E-A5A7-340A0937426A}" type="pres">
      <dgm:prSet presAssocID="{11DF08F6-D6D4-4FFE-8A8F-92AFF8CA1DAF}" presName="composite" presStyleCnt="0"/>
      <dgm:spPr/>
      <dgm:t>
        <a:bodyPr/>
        <a:lstStyle/>
        <a:p>
          <a:endParaRPr lang="fi-FI"/>
        </a:p>
      </dgm:t>
    </dgm:pt>
    <dgm:pt modelId="{94648F8D-E222-450B-B69F-DC23BA68100C}" type="pres">
      <dgm:prSet presAssocID="{11DF08F6-D6D4-4FFE-8A8F-92AFF8CA1DAF}" presName="LShape" presStyleLbl="alignNode1" presStyleIdx="0" presStyleCnt="5"/>
      <dgm:spPr>
        <a:xfrm rot="5400000">
          <a:off x="567208" y="2048513"/>
          <a:ext cx="1695763" cy="2821712"/>
        </a:xfrm>
        <a:prstGeom prst="corner">
          <a:avLst>
            <a:gd name="adj1" fmla="val 16120"/>
            <a:gd name="adj2" fmla="val 16110"/>
          </a:avLst>
        </a:prstGeom>
      </dgm:spPr>
      <dgm:t>
        <a:bodyPr/>
        <a:lstStyle/>
        <a:p>
          <a:endParaRPr lang="fi-FI"/>
        </a:p>
      </dgm:t>
    </dgm:pt>
    <dgm:pt modelId="{D77BC66B-34CC-4654-A5E6-53DB0CF295E8}" type="pres">
      <dgm:prSet presAssocID="{11DF08F6-D6D4-4FFE-8A8F-92AFF8CA1DAF}" presName="ParentText" presStyleLbl="revTx" presStyleIdx="0" presStyleCnt="3" custScaleX="113318" custLinFactNeighborX="6254" custLinFactNeighborY="1936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fi-FI"/>
        </a:p>
      </dgm:t>
    </dgm:pt>
    <dgm:pt modelId="{743E1C20-F0F7-4C13-B8D6-587BA8731C81}" type="pres">
      <dgm:prSet presAssocID="{11DF08F6-D6D4-4FFE-8A8F-92AFF8CA1DAF}" presName="Triangle" presStyleLbl="alignNode1" presStyleIdx="1" presStyleCnt="5"/>
      <dgm:spPr>
        <a:xfrm>
          <a:off x="2350949" y="1840776"/>
          <a:ext cx="480652" cy="480652"/>
        </a:xfrm>
        <a:prstGeom prst="triangle">
          <a:avLst>
            <a:gd name="adj" fmla="val 100000"/>
          </a:avLst>
        </a:prstGeom>
      </dgm:spPr>
      <dgm:t>
        <a:bodyPr/>
        <a:lstStyle/>
        <a:p>
          <a:endParaRPr lang="fi-FI"/>
        </a:p>
      </dgm:t>
    </dgm:pt>
    <dgm:pt modelId="{2B1CB107-0B9B-498A-9B1E-47704C21F7B4}" type="pres">
      <dgm:prSet presAssocID="{B3DDF72D-9839-4010-8107-4845328E73C8}" presName="sibTrans" presStyleCnt="0"/>
      <dgm:spPr/>
      <dgm:t>
        <a:bodyPr/>
        <a:lstStyle/>
        <a:p>
          <a:endParaRPr lang="fi-FI"/>
        </a:p>
      </dgm:t>
    </dgm:pt>
    <dgm:pt modelId="{DE23E710-C73F-47E3-976C-31CA3205FC22}" type="pres">
      <dgm:prSet presAssocID="{B3DDF72D-9839-4010-8107-4845328E73C8}" presName="space" presStyleCnt="0"/>
      <dgm:spPr/>
      <dgm:t>
        <a:bodyPr/>
        <a:lstStyle/>
        <a:p>
          <a:endParaRPr lang="fi-FI"/>
        </a:p>
      </dgm:t>
    </dgm:pt>
    <dgm:pt modelId="{38AB1D0B-B77C-4F3E-A029-2F14F1EB4C07}" type="pres">
      <dgm:prSet presAssocID="{C2BB2276-2CA8-4CC3-B10E-DEA2C06D9F4D}" presName="composite" presStyleCnt="0"/>
      <dgm:spPr/>
      <dgm:t>
        <a:bodyPr/>
        <a:lstStyle/>
        <a:p>
          <a:endParaRPr lang="fi-FI"/>
        </a:p>
      </dgm:t>
    </dgm:pt>
    <dgm:pt modelId="{7275C89C-257E-45B4-8655-4EB9DA9C5971}" type="pres">
      <dgm:prSet presAssocID="{C2BB2276-2CA8-4CC3-B10E-DEA2C06D9F4D}" presName="LShape" presStyleLbl="alignNode1" presStyleIdx="2" presStyleCnt="5"/>
      <dgm:spPr>
        <a:xfrm rot="5400000">
          <a:off x="3685794" y="1276816"/>
          <a:ext cx="1695763" cy="2821712"/>
        </a:xfrm>
        <a:prstGeom prst="corner">
          <a:avLst>
            <a:gd name="adj1" fmla="val 16120"/>
            <a:gd name="adj2" fmla="val 16110"/>
          </a:avLst>
        </a:prstGeom>
      </dgm:spPr>
      <dgm:t>
        <a:bodyPr/>
        <a:lstStyle/>
        <a:p>
          <a:endParaRPr lang="fi-FI"/>
        </a:p>
      </dgm:t>
    </dgm:pt>
    <dgm:pt modelId="{0836C364-2E21-4375-96CE-5056122AE636}" type="pres">
      <dgm:prSet presAssocID="{C2BB2276-2CA8-4CC3-B10E-DEA2C06D9F4D}" presName="ParentText" presStyleLbl="revTx" presStyleIdx="1" presStyleCnt="3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fi-FI"/>
        </a:p>
      </dgm:t>
    </dgm:pt>
    <dgm:pt modelId="{18C2FB8D-2CE8-41BA-B71F-AAA227137CC3}" type="pres">
      <dgm:prSet presAssocID="{C2BB2276-2CA8-4CC3-B10E-DEA2C06D9F4D}" presName="Triangle" presStyleLbl="alignNode1" presStyleIdx="3" presStyleCnt="5"/>
      <dgm:spPr>
        <a:xfrm>
          <a:off x="5469535" y="1069078"/>
          <a:ext cx="480652" cy="480652"/>
        </a:xfrm>
        <a:prstGeom prst="triangle">
          <a:avLst>
            <a:gd name="adj" fmla="val 100000"/>
          </a:avLst>
        </a:prstGeom>
      </dgm:spPr>
      <dgm:t>
        <a:bodyPr/>
        <a:lstStyle/>
        <a:p>
          <a:endParaRPr lang="fi-FI"/>
        </a:p>
      </dgm:t>
    </dgm:pt>
    <dgm:pt modelId="{195A8415-91C8-4FEF-A7C7-6BA442098385}" type="pres">
      <dgm:prSet presAssocID="{8A125D3D-1B01-4E39-9B36-ECD7605379B2}" presName="sibTrans" presStyleCnt="0"/>
      <dgm:spPr/>
      <dgm:t>
        <a:bodyPr/>
        <a:lstStyle/>
        <a:p>
          <a:endParaRPr lang="fi-FI"/>
        </a:p>
      </dgm:t>
    </dgm:pt>
    <dgm:pt modelId="{61EBB541-6650-402E-B336-C4EF1A1B4129}" type="pres">
      <dgm:prSet presAssocID="{8A125D3D-1B01-4E39-9B36-ECD7605379B2}" presName="space" presStyleCnt="0"/>
      <dgm:spPr/>
      <dgm:t>
        <a:bodyPr/>
        <a:lstStyle/>
        <a:p>
          <a:endParaRPr lang="fi-FI"/>
        </a:p>
      </dgm:t>
    </dgm:pt>
    <dgm:pt modelId="{6F647E56-4447-4FA5-9314-DA61BB66E18E}" type="pres">
      <dgm:prSet presAssocID="{F690B2DF-4CE5-4E14-98AD-45C8576AB151}" presName="composite" presStyleCnt="0"/>
      <dgm:spPr/>
      <dgm:t>
        <a:bodyPr/>
        <a:lstStyle/>
        <a:p>
          <a:endParaRPr lang="fi-FI"/>
        </a:p>
      </dgm:t>
    </dgm:pt>
    <dgm:pt modelId="{E82D9850-75CE-4B6B-9CE0-25A925EC4B31}" type="pres">
      <dgm:prSet presAssocID="{F690B2DF-4CE5-4E14-98AD-45C8576AB151}" presName="LShape" presStyleLbl="alignNode1" presStyleIdx="4" presStyleCnt="5"/>
      <dgm:spPr>
        <a:xfrm rot="5400000">
          <a:off x="6804380" y="505119"/>
          <a:ext cx="1695763" cy="2821712"/>
        </a:xfrm>
        <a:prstGeom prst="corner">
          <a:avLst>
            <a:gd name="adj1" fmla="val 16120"/>
            <a:gd name="adj2" fmla="val 16110"/>
          </a:avLst>
        </a:prstGeom>
      </dgm:spPr>
      <dgm:t>
        <a:bodyPr/>
        <a:lstStyle/>
        <a:p>
          <a:endParaRPr lang="fi-FI"/>
        </a:p>
      </dgm:t>
    </dgm:pt>
    <dgm:pt modelId="{C206EBCA-B659-411D-B001-AA2C2A451B62}" type="pres">
      <dgm:prSet presAssocID="{F690B2DF-4CE5-4E14-98AD-45C8576AB151}" presName="ParentText" presStyleLbl="revTx" presStyleIdx="2" presStyleCnt="3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fi-FI"/>
        </a:p>
      </dgm:t>
    </dgm:pt>
  </dgm:ptLst>
  <dgm:cxnLst>
    <dgm:cxn modelId="{28D33F7D-04BB-4F30-AEF2-6B9C43ECE342}" type="presOf" srcId="{C2BB2276-2CA8-4CC3-B10E-DEA2C06D9F4D}" destId="{0836C364-2E21-4375-96CE-5056122AE636}" srcOrd="0" destOrd="0" presId="urn:microsoft.com/office/officeart/2009/3/layout/StepUpProcess"/>
    <dgm:cxn modelId="{7B4D1AB8-EB86-40BF-BCD2-8ABA88FE1FE8}" srcId="{7F301277-D59C-4FEA-B61D-4E002FA28994}" destId="{11DF08F6-D6D4-4FFE-8A8F-92AFF8CA1DAF}" srcOrd="0" destOrd="0" parTransId="{2AE65DEA-1867-479C-8809-0475AC3D9F11}" sibTransId="{B3DDF72D-9839-4010-8107-4845328E73C8}"/>
    <dgm:cxn modelId="{A80D00EF-C4AE-4445-BFA5-41BAE082E287}" type="presOf" srcId="{11DF08F6-D6D4-4FFE-8A8F-92AFF8CA1DAF}" destId="{D77BC66B-34CC-4654-A5E6-53DB0CF295E8}" srcOrd="0" destOrd="0" presId="urn:microsoft.com/office/officeart/2009/3/layout/StepUpProcess"/>
    <dgm:cxn modelId="{24F00360-0B2C-40B9-8BF8-2E0766F3F0C9}" type="presOf" srcId="{7F301277-D59C-4FEA-B61D-4E002FA28994}" destId="{59F700E0-78AB-4207-BBC5-9491CC234427}" srcOrd="0" destOrd="0" presId="urn:microsoft.com/office/officeart/2009/3/layout/StepUpProcess"/>
    <dgm:cxn modelId="{9F753D91-662B-4AF3-907F-54603BE74287}" srcId="{7F301277-D59C-4FEA-B61D-4E002FA28994}" destId="{F690B2DF-4CE5-4E14-98AD-45C8576AB151}" srcOrd="2" destOrd="0" parTransId="{56CDC062-6C39-4EAD-82B7-7BF411F03108}" sibTransId="{B84ECF36-F297-4BF6-989B-03E56DF64B22}"/>
    <dgm:cxn modelId="{B9FFC26F-D230-4540-9910-64006CE64601}" srcId="{7F301277-D59C-4FEA-B61D-4E002FA28994}" destId="{C2BB2276-2CA8-4CC3-B10E-DEA2C06D9F4D}" srcOrd="1" destOrd="0" parTransId="{324E7A25-7692-4A07-8C3C-9705F76F0EED}" sibTransId="{8A125D3D-1B01-4E39-9B36-ECD7605379B2}"/>
    <dgm:cxn modelId="{F06EC79B-53C5-407B-88AC-E29E1A2AF370}" type="presOf" srcId="{F690B2DF-4CE5-4E14-98AD-45C8576AB151}" destId="{C206EBCA-B659-411D-B001-AA2C2A451B62}" srcOrd="0" destOrd="0" presId="urn:microsoft.com/office/officeart/2009/3/layout/StepUpProcess"/>
    <dgm:cxn modelId="{BC551236-84F6-4947-B713-FDCDE7B6D845}" type="presParOf" srcId="{59F700E0-78AB-4207-BBC5-9491CC234427}" destId="{E6AB71C8-59F0-4F1E-A5A7-340A0937426A}" srcOrd="0" destOrd="0" presId="urn:microsoft.com/office/officeart/2009/3/layout/StepUpProcess"/>
    <dgm:cxn modelId="{F0D19859-FDE3-4B18-A06F-84FB68018F34}" type="presParOf" srcId="{E6AB71C8-59F0-4F1E-A5A7-340A0937426A}" destId="{94648F8D-E222-450B-B69F-DC23BA68100C}" srcOrd="0" destOrd="0" presId="urn:microsoft.com/office/officeart/2009/3/layout/StepUpProcess"/>
    <dgm:cxn modelId="{FD504B78-B5F0-4843-99EB-106CA6F13B16}" type="presParOf" srcId="{E6AB71C8-59F0-4F1E-A5A7-340A0937426A}" destId="{D77BC66B-34CC-4654-A5E6-53DB0CF295E8}" srcOrd="1" destOrd="0" presId="urn:microsoft.com/office/officeart/2009/3/layout/StepUpProcess"/>
    <dgm:cxn modelId="{A3F13823-D1B1-4E08-9E79-1B3A0786E7A0}" type="presParOf" srcId="{E6AB71C8-59F0-4F1E-A5A7-340A0937426A}" destId="{743E1C20-F0F7-4C13-B8D6-587BA8731C81}" srcOrd="2" destOrd="0" presId="urn:microsoft.com/office/officeart/2009/3/layout/StepUpProcess"/>
    <dgm:cxn modelId="{14CA79BD-968D-4BF3-8EED-E8884670E3F5}" type="presParOf" srcId="{59F700E0-78AB-4207-BBC5-9491CC234427}" destId="{2B1CB107-0B9B-498A-9B1E-47704C21F7B4}" srcOrd="1" destOrd="0" presId="urn:microsoft.com/office/officeart/2009/3/layout/StepUpProcess"/>
    <dgm:cxn modelId="{4B4646AE-A4C4-450E-B062-AE0377AADD4A}" type="presParOf" srcId="{2B1CB107-0B9B-498A-9B1E-47704C21F7B4}" destId="{DE23E710-C73F-47E3-976C-31CA3205FC22}" srcOrd="0" destOrd="0" presId="urn:microsoft.com/office/officeart/2009/3/layout/StepUpProcess"/>
    <dgm:cxn modelId="{D457FB7C-FA39-4E97-B4A9-D45493221EEA}" type="presParOf" srcId="{59F700E0-78AB-4207-BBC5-9491CC234427}" destId="{38AB1D0B-B77C-4F3E-A029-2F14F1EB4C07}" srcOrd="2" destOrd="0" presId="urn:microsoft.com/office/officeart/2009/3/layout/StepUpProcess"/>
    <dgm:cxn modelId="{D1A8E22A-81D2-4B71-A865-B37C07A45E18}" type="presParOf" srcId="{38AB1D0B-B77C-4F3E-A029-2F14F1EB4C07}" destId="{7275C89C-257E-45B4-8655-4EB9DA9C5971}" srcOrd="0" destOrd="0" presId="urn:microsoft.com/office/officeart/2009/3/layout/StepUpProcess"/>
    <dgm:cxn modelId="{5A778F73-30E9-4C8B-B987-F90FA246858C}" type="presParOf" srcId="{38AB1D0B-B77C-4F3E-A029-2F14F1EB4C07}" destId="{0836C364-2E21-4375-96CE-5056122AE636}" srcOrd="1" destOrd="0" presId="urn:microsoft.com/office/officeart/2009/3/layout/StepUpProcess"/>
    <dgm:cxn modelId="{7F2AC7A3-6AD9-4DB1-BBDE-03C7B2599BA3}" type="presParOf" srcId="{38AB1D0B-B77C-4F3E-A029-2F14F1EB4C07}" destId="{18C2FB8D-2CE8-41BA-B71F-AAA227137CC3}" srcOrd="2" destOrd="0" presId="urn:microsoft.com/office/officeart/2009/3/layout/StepUpProcess"/>
    <dgm:cxn modelId="{0EFE44A6-9624-4DAE-92BC-3F4D2C9E069D}" type="presParOf" srcId="{59F700E0-78AB-4207-BBC5-9491CC234427}" destId="{195A8415-91C8-4FEF-A7C7-6BA442098385}" srcOrd="3" destOrd="0" presId="urn:microsoft.com/office/officeart/2009/3/layout/StepUpProcess"/>
    <dgm:cxn modelId="{F56D46EC-8FC1-4619-8389-17786A5289FA}" type="presParOf" srcId="{195A8415-91C8-4FEF-A7C7-6BA442098385}" destId="{61EBB541-6650-402E-B336-C4EF1A1B4129}" srcOrd="0" destOrd="0" presId="urn:microsoft.com/office/officeart/2009/3/layout/StepUpProcess"/>
    <dgm:cxn modelId="{84F0A9B4-84CF-4DFA-9D65-4DBF0979551D}" type="presParOf" srcId="{59F700E0-78AB-4207-BBC5-9491CC234427}" destId="{6F647E56-4447-4FA5-9314-DA61BB66E18E}" srcOrd="4" destOrd="0" presId="urn:microsoft.com/office/officeart/2009/3/layout/StepUpProcess"/>
    <dgm:cxn modelId="{79D8FC52-0CA7-4BFD-BD1C-5228C736270B}" type="presParOf" srcId="{6F647E56-4447-4FA5-9314-DA61BB66E18E}" destId="{E82D9850-75CE-4B6B-9CE0-25A925EC4B31}" srcOrd="0" destOrd="0" presId="urn:microsoft.com/office/officeart/2009/3/layout/StepUpProcess"/>
    <dgm:cxn modelId="{C811B99A-A64D-44B6-BCDD-DF41D88E1627}" type="presParOf" srcId="{6F647E56-4447-4FA5-9314-DA61BB66E18E}" destId="{C206EBCA-B659-411D-B001-AA2C2A451B6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648F8D-E222-450B-B69F-DC23BA68100C}">
      <dsp:nvSpPr>
        <dsp:cNvPr id="0" name=""/>
        <dsp:cNvSpPr/>
      </dsp:nvSpPr>
      <dsp:spPr>
        <a:xfrm rot="5400000">
          <a:off x="1219102" y="573641"/>
          <a:ext cx="989842" cy="16470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BC66B-34CC-4654-A5E6-53DB0CF295E8}">
      <dsp:nvSpPr>
        <dsp:cNvPr id="0" name=""/>
        <dsp:cNvSpPr/>
      </dsp:nvSpPr>
      <dsp:spPr>
        <a:xfrm>
          <a:off x="1047850" y="1067118"/>
          <a:ext cx="1685025" cy="1303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>
              <a:latin typeface="Calibri"/>
              <a:ea typeface="+mn-ea"/>
              <a:cs typeface="+mn-cs"/>
            </a:rPr>
            <a:t>1. Persoonallisuuden piirteet muodostavat persoonallisuuden perustan</a:t>
          </a:r>
          <a:endParaRPr lang="fi-FI" sz="1400" kern="1200" dirty="0">
            <a:latin typeface="Calibri"/>
            <a:ea typeface="+mn-ea"/>
            <a:cs typeface="+mn-cs"/>
          </a:endParaRPr>
        </a:p>
      </dsp:txBody>
      <dsp:txXfrm>
        <a:off x="1047850" y="1067118"/>
        <a:ext cx="1685025" cy="1303432"/>
      </dsp:txXfrm>
    </dsp:sp>
    <dsp:sp modelId="{743E1C20-F0F7-4C13-B8D6-587BA8731C81}">
      <dsp:nvSpPr>
        <dsp:cNvPr id="0" name=""/>
        <dsp:cNvSpPr/>
      </dsp:nvSpPr>
      <dsp:spPr>
        <a:xfrm>
          <a:off x="2260297" y="452382"/>
          <a:ext cx="280563" cy="28056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75C89C-257E-45B4-8655-4EB9DA9C5971}">
      <dsp:nvSpPr>
        <dsp:cNvPr id="0" name=""/>
        <dsp:cNvSpPr/>
      </dsp:nvSpPr>
      <dsp:spPr>
        <a:xfrm rot="5400000">
          <a:off x="3138485" y="123190"/>
          <a:ext cx="989842" cy="16470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6C364-2E21-4375-96CE-5056122AE636}">
      <dsp:nvSpPr>
        <dsp:cNvPr id="0" name=""/>
        <dsp:cNvSpPr/>
      </dsp:nvSpPr>
      <dsp:spPr>
        <a:xfrm>
          <a:off x="2973256" y="615311"/>
          <a:ext cx="1486988" cy="1303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>
              <a:latin typeface="Calibri"/>
              <a:ea typeface="+mn-ea"/>
              <a:cs typeface="+mn-cs"/>
            </a:rPr>
            <a:t>2. Henkilökohtaiset tavoitteet ja päämäärät</a:t>
          </a:r>
          <a:endParaRPr lang="fi-FI" sz="1400" kern="1200" dirty="0">
            <a:latin typeface="Calibri"/>
            <a:ea typeface="+mn-ea"/>
            <a:cs typeface="+mn-cs"/>
          </a:endParaRPr>
        </a:p>
      </dsp:txBody>
      <dsp:txXfrm>
        <a:off x="2973256" y="615311"/>
        <a:ext cx="1486988" cy="1303432"/>
      </dsp:txXfrm>
    </dsp:sp>
    <dsp:sp modelId="{18C2FB8D-2CE8-41BA-B71F-AAA227137CC3}">
      <dsp:nvSpPr>
        <dsp:cNvPr id="0" name=""/>
        <dsp:cNvSpPr/>
      </dsp:nvSpPr>
      <dsp:spPr>
        <a:xfrm>
          <a:off x="4179680" y="1931"/>
          <a:ext cx="280563" cy="28056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D9850-75CE-4B6B-9CE0-25A925EC4B31}">
      <dsp:nvSpPr>
        <dsp:cNvPr id="0" name=""/>
        <dsp:cNvSpPr/>
      </dsp:nvSpPr>
      <dsp:spPr>
        <a:xfrm rot="5400000">
          <a:off x="5057868" y="-327260"/>
          <a:ext cx="989842" cy="16470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6EBCA-B659-411D-B001-AA2C2A451B62}">
      <dsp:nvSpPr>
        <dsp:cNvPr id="0" name=""/>
        <dsp:cNvSpPr/>
      </dsp:nvSpPr>
      <dsp:spPr>
        <a:xfrm>
          <a:off x="4892639" y="164860"/>
          <a:ext cx="1486988" cy="1303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>
              <a:latin typeface="Calibri"/>
              <a:ea typeface="+mn-ea"/>
              <a:cs typeface="+mn-cs"/>
            </a:rPr>
            <a:t>3. Elämäntarina antaa elämälle merkityksen</a:t>
          </a:r>
          <a:endParaRPr lang="fi-FI" sz="1400" kern="1200" dirty="0">
            <a:latin typeface="Calibri"/>
            <a:ea typeface="+mn-ea"/>
            <a:cs typeface="+mn-cs"/>
          </a:endParaRPr>
        </a:p>
      </dsp:txBody>
      <dsp:txXfrm>
        <a:off x="4892639" y="164860"/>
        <a:ext cx="1486988" cy="1303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FE69F-D151-4A46-ABE9-F25FD8011C84}" type="datetimeFigureOut">
              <a:rPr lang="fi-FI" smtClean="0"/>
              <a:t>12.11.2015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D0205-F446-4D55-AC6E-AEB1E73F2E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883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5457E-D6ED-4615-BF0C-F08D82EE05CA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A1A33-7E3C-4ADC-B6C5-2FA5FD14450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983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68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032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85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19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113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62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46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023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014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54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67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49029-EDA8-4828-97F4-CECF91E61C46}" type="datetimeFigureOut">
              <a:rPr lang="fi-FI" smtClean="0"/>
              <a:pPr/>
              <a:t>12.11.2015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9B117-5062-47CC-9252-7F690B8A0D2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59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3 Minuudessa on kaksi puolta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60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8913" y="1959252"/>
            <a:ext cx="2829709" cy="4032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82586" y="329137"/>
            <a:ext cx="5528335" cy="1155279"/>
          </a:xfrm>
        </p:spPr>
        <p:txBody>
          <a:bodyPr>
            <a:normAutofit/>
          </a:bodyPr>
          <a:lstStyle/>
          <a:p>
            <a:pPr algn="ctr"/>
            <a:r>
              <a:rPr lang="fi-FI" sz="36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Minuutta voidaan tarkastella kahdesta näkökulmasta</a:t>
            </a:r>
            <a:endParaRPr lang="fi-FI" sz="36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825625"/>
            <a:ext cx="5202134" cy="4351338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3200" dirty="0" smtClean="0"/>
              <a:t>Minuuteen liittyy, että kokee itsensä muista erilliseksi.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3200" dirty="0" smtClean="0"/>
              <a:t>Minuus jaettaan usein subjektiiviseen ja objektiiviseen minuuteen.</a:t>
            </a:r>
          </a:p>
        </p:txBody>
      </p:sp>
    </p:spTree>
    <p:extLst>
      <p:ext uri="{BB962C8B-B14F-4D97-AF65-F5344CB8AC3E}">
        <p14:creationId xmlns:p14="http://schemas.microsoft.com/office/powerpoint/2010/main" val="36080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436" y="1104405"/>
            <a:ext cx="7418007" cy="506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80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82587" y="213717"/>
            <a:ext cx="5273386" cy="1128195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Minäkäsitys ja itsetunto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7398" y="1603169"/>
            <a:ext cx="8099714" cy="4797631"/>
          </a:xfrm>
        </p:spPr>
        <p:txBody>
          <a:bodyPr>
            <a:no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b="1" dirty="0"/>
              <a:t>Minäkäsityksellä </a:t>
            </a:r>
            <a:r>
              <a:rPr lang="fi-FI" sz="2800" dirty="0"/>
              <a:t>tarkoitetaan käsitystä siitä, millaisena yksilö näkee itsensä ja miten hän tulkitsee muiden näkevän hänet</a:t>
            </a:r>
            <a:r>
              <a:rPr lang="fi-FI" sz="2800" dirty="0" smtClean="0"/>
              <a:t>.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dirty="0" smtClean="0"/>
              <a:t>Minäkäsitys kehittyy yksilölle vähitellen ja näkyy pienillä lapsilla esimerkiksi itsen tunnistamisena peilistä.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dirty="0" smtClean="0"/>
              <a:t>Kyseessä </a:t>
            </a:r>
            <a:r>
              <a:rPr lang="fi-FI" sz="2400" dirty="0"/>
              <a:t>on laaja skeema, johon kuuluu esim. käsitys </a:t>
            </a:r>
            <a:r>
              <a:rPr lang="fi-FI" sz="2400" i="1" dirty="0"/>
              <a:t>persoonallisuudesta, ulkonäöstä, ihmissuhteista, sukupuoli-identiteetistä ja itseen liittyvistä uskomuksista.</a:t>
            </a:r>
          </a:p>
          <a:p>
            <a:pPr marL="857250" lvl="2" indent="-342900" defTabSz="914400">
              <a:spcBef>
                <a:spcPct val="20000"/>
              </a:spcBef>
            </a:pPr>
            <a:r>
              <a:rPr lang="fi-FI" sz="2400" dirty="0" smtClean="0"/>
              <a:t>Minäkäsitys ylläpitää jatkuvuuden tunnetta ja siihen vaikuttaa muilta saatu palaute.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b="1" dirty="0" smtClean="0"/>
              <a:t>Itsetunnolla </a:t>
            </a:r>
            <a:r>
              <a:rPr lang="fi-FI" sz="2800" dirty="0" smtClean="0"/>
              <a:t>tarkoitetaan arviota minäkäsitykseen kuuluvista ominaisuuksista.</a:t>
            </a:r>
          </a:p>
        </p:txBody>
      </p:sp>
    </p:spTree>
    <p:extLst>
      <p:ext uri="{BB962C8B-B14F-4D97-AF65-F5344CB8AC3E}">
        <p14:creationId xmlns:p14="http://schemas.microsoft.com/office/powerpoint/2010/main" val="39148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8650" y="3893043"/>
            <a:ext cx="4864683" cy="2584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84468" y="305752"/>
            <a:ext cx="5332762" cy="798654"/>
          </a:xfrm>
        </p:spPr>
        <p:txBody>
          <a:bodyPr>
            <a:normAutofit/>
          </a:bodyPr>
          <a:lstStyle/>
          <a:p>
            <a:pPr algn="ctr"/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Minuus</a:t>
            </a:r>
            <a:r>
              <a:rPr lang="fi-FI" sz="2800" dirty="0" smtClean="0"/>
              <a:t> </a:t>
            </a:r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aivoissa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152" y="1365663"/>
            <a:ext cx="7886700" cy="3455719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400" b="1" dirty="0" smtClean="0"/>
              <a:t>Otsalohkojen etuosien </a:t>
            </a:r>
            <a:r>
              <a:rPr lang="fi-FI" sz="2400" dirty="0" smtClean="0"/>
              <a:t>on havaittu olevan keskeisiä minään liittyvän tiedon käsittelyssä. Otsalohkojen etuosat vastaavat myös toiminnanohjauksesta ja vaativimmista kognitiivista toiminnoista.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400" b="1" dirty="0" smtClean="0"/>
              <a:t>Minuutta käsitellään kuitenkin aivoissa myös hajautetusti, </a:t>
            </a:r>
            <a:r>
              <a:rPr lang="fi-FI" sz="2400" dirty="0" smtClean="0"/>
              <a:t>sillä erilaiset itseä koskevat ajatukset (kuten toiveet ja velvollisuudet) aktivoivat hiukan eri alueita aivokuorella.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45964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Itsetunto ja </a:t>
            </a:r>
            <a:r>
              <a:rPr lang="fi-FI" sz="2800" b="1" dirty="0" err="1" smtClean="0"/>
              <a:t>ihanneminä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z="2000" dirty="0" smtClean="0"/>
          </a:p>
          <a:p>
            <a:pPr marL="0" indent="0">
              <a:buNone/>
            </a:pPr>
            <a:r>
              <a:rPr lang="fi-FI" sz="2000" b="1" dirty="0" smtClean="0"/>
              <a:t>Itsetunto</a:t>
            </a:r>
          </a:p>
          <a:p>
            <a:r>
              <a:rPr lang="fi-FI" sz="2000" dirty="0" smtClean="0"/>
              <a:t>Kuinka arvokkaaksi itsensä tuntee</a:t>
            </a:r>
          </a:p>
          <a:p>
            <a:r>
              <a:rPr lang="fi-FI" sz="2000" dirty="0" smtClean="0"/>
              <a:t>Pohjana temperamentti</a:t>
            </a:r>
          </a:p>
          <a:p>
            <a:r>
              <a:rPr lang="fi-FI" sz="2000" dirty="0" smtClean="0"/>
              <a:t>Muilta saatu palaute tärkeää</a:t>
            </a:r>
          </a:p>
          <a:p>
            <a:r>
              <a:rPr lang="fi-FI" sz="2000" dirty="0" smtClean="0"/>
              <a:t>Hyvä itsetunto on yhteydessä </a:t>
            </a:r>
            <a:r>
              <a:rPr lang="fi-FI" sz="2000" dirty="0" err="1" smtClean="0"/>
              <a:t>terveytetn</a:t>
            </a:r>
            <a:r>
              <a:rPr lang="fi-FI" sz="2000" dirty="0" smtClean="0"/>
              <a:t>, onnellisuuteen, stressinsietoon ja kykyyn kohdata vaikeuksia</a:t>
            </a:r>
          </a:p>
          <a:p>
            <a:endParaRPr lang="fi-FI" sz="2000" dirty="0"/>
          </a:p>
          <a:p>
            <a:pPr marL="0" indent="0">
              <a:buNone/>
            </a:pPr>
            <a:r>
              <a:rPr lang="fi-FI" sz="2000" b="1" dirty="0" err="1" smtClean="0"/>
              <a:t>Ihanneminä</a:t>
            </a:r>
            <a:endParaRPr lang="fi-FI" sz="2000" b="1" dirty="0" smtClean="0"/>
          </a:p>
          <a:p>
            <a:pPr>
              <a:buFontTx/>
              <a:buChar char="-"/>
            </a:pPr>
            <a:r>
              <a:rPr lang="fi-FI" sz="2000" dirty="0" smtClean="0"/>
              <a:t>Mielikuva siitä, millainen haluaisi olla</a:t>
            </a:r>
          </a:p>
          <a:p>
            <a:pPr marL="0" indent="0">
              <a:buNone/>
            </a:pPr>
            <a:endParaRPr lang="fi-FI" sz="2000" dirty="0" smtClean="0"/>
          </a:p>
          <a:p>
            <a:pPr>
              <a:buFontTx/>
              <a:buChar char="-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4927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58835" y="283377"/>
            <a:ext cx="5617771" cy="1067236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Identiteetti on yhtenäinen käsitys itsestä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733797"/>
            <a:ext cx="7886700" cy="4443166"/>
          </a:xfrm>
        </p:spPr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Identiteettiin kuuluu käsitys omista fyysisistä, psyykkisistä ja sosiaalisista ominaisuuksista sekä käsitys omasta asemasta ja esimerkiksi tavoitteista.</a:t>
            </a:r>
          </a:p>
          <a:p>
            <a:pPr marL="600075" lvl="1" indent="-342900" defTabSz="914400">
              <a:spcBef>
                <a:spcPct val="20000"/>
              </a:spcBef>
            </a:pPr>
            <a:r>
              <a:rPr lang="fi-FI" sz="2400" dirty="0" smtClean="0"/>
              <a:t>Identiteetti voidaan jakaa erilaisiin alueisiin, kuten sukupuoli-identiteettiin ja ammatti-identiteettiin.</a:t>
            </a:r>
          </a:p>
          <a:p>
            <a:pPr marL="600075" lvl="1" indent="-342900" defTabSz="914400">
              <a:spcBef>
                <a:spcPct val="20000"/>
              </a:spcBef>
            </a:pPr>
            <a:r>
              <a:rPr lang="fi-FI" sz="2400" dirty="0" smtClean="0"/>
              <a:t>Identiteetti vastaa kysymyksiin ”kuka olen” ja ”mihin kuulun”.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Identiteetti on liitetty psykologiassa erityisesti nuoruuden kehitystehtäviin (mm. </a:t>
            </a:r>
            <a:r>
              <a:rPr lang="fi-FI" sz="2800" dirty="0" err="1" smtClean="0"/>
              <a:t>Marcian</a:t>
            </a:r>
            <a:r>
              <a:rPr lang="fi-FI" sz="2800" dirty="0" smtClean="0"/>
              <a:t> teoria identiteetin kehityksestä), mutta identiteetin kehityksen ajatellaan jatkuvan aikuisuuteen asti.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29009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92037" y="270126"/>
            <a:ext cx="5553941" cy="1325563"/>
          </a:xfrm>
        </p:spPr>
        <p:txBody>
          <a:bodyPr>
            <a:noAutofit/>
          </a:bodyPr>
          <a:lstStyle/>
          <a:p>
            <a:pPr algn="ctr"/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Elämäntarina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290919"/>
            <a:ext cx="7886700" cy="2010422"/>
          </a:xfrm>
        </p:spPr>
        <p:txBody>
          <a:bodyPr>
            <a:normAutofit fontScale="92500" lnSpcReduction="10000"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Elämäntarina sitoo persoonallisuuden piirteet, </a:t>
            </a:r>
            <a:r>
              <a:rPr lang="fi-FI" sz="2800" dirty="0" smtClean="0"/>
              <a:t>minäkäsityksen </a:t>
            </a:r>
            <a:r>
              <a:rPr lang="fi-FI" sz="2800" dirty="0" smtClean="0"/>
              <a:t>ja identiteetin yhteen</a:t>
            </a:r>
            <a:r>
              <a:rPr lang="fi-FI" sz="2800" dirty="0" smtClean="0"/>
              <a:t>.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Elämäntarinat heijastavat toiveita ja motiiveja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err="1" smtClean="0"/>
              <a:t>Narratiivine</a:t>
            </a:r>
            <a:r>
              <a:rPr lang="fi-FI" sz="2800" dirty="0" err="1" smtClean="0"/>
              <a:t>n</a:t>
            </a:r>
            <a:r>
              <a:rPr lang="fi-FI" sz="2800" dirty="0" smtClean="0"/>
              <a:t> </a:t>
            </a:r>
            <a:r>
              <a:rPr lang="fi-FI" sz="2800" dirty="0" smtClean="0"/>
              <a:t>psykologia, psykodynaaminen teoria ja humanistinen psykologia elämäntarinan kannalla</a:t>
            </a:r>
            <a:endParaRPr lang="fi-FI" sz="2800" dirty="0" smtClean="0"/>
          </a:p>
        </p:txBody>
      </p:sp>
      <p:pic>
        <p:nvPicPr>
          <p:cNvPr id="4098" name="Picture 2" descr="Q:\Pub\Oppikirjat\Q_716\Skeema 5\Hiresit\Paaluku I\mumm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7109" y="3435887"/>
            <a:ext cx="4009442" cy="26729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1012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92037" y="270127"/>
            <a:ext cx="5553941" cy="1036160"/>
          </a:xfrm>
        </p:spPr>
        <p:txBody>
          <a:bodyPr>
            <a:noAutofit/>
          </a:bodyPr>
          <a:lstStyle/>
          <a:p>
            <a:pPr algn="ctr"/>
            <a:r>
              <a:rPr lang="fi-FI" sz="4000" dirty="0" err="1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McAdamsin</a:t>
            </a:r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 malli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5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539529"/>
              </p:ext>
            </p:extLst>
          </p:nvPr>
        </p:nvGraphicFramePr>
        <p:xfrm>
          <a:off x="759463" y="4186236"/>
          <a:ext cx="7270114" cy="237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uorakulmio 5"/>
          <p:cNvSpPr/>
          <p:nvPr/>
        </p:nvSpPr>
        <p:spPr>
          <a:xfrm>
            <a:off x="635701" y="1449348"/>
            <a:ext cx="78080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800" dirty="0" err="1" smtClean="0"/>
              <a:t>McAdamsin</a:t>
            </a:r>
            <a:r>
              <a:rPr lang="fi-FI" sz="2800" dirty="0" smtClean="0"/>
              <a:t> mallissa persoonallisuutta tarkastellaan </a:t>
            </a:r>
            <a:r>
              <a:rPr lang="fi-FI" sz="2800" dirty="0" err="1" smtClean="0"/>
              <a:t>narratiivisesta</a:t>
            </a:r>
            <a:r>
              <a:rPr lang="fi-FI" sz="2800" dirty="0" smtClean="0"/>
              <a:t> mallista käsin:</a:t>
            </a:r>
          </a:p>
          <a:p>
            <a:pPr marL="800100" lvl="2" indent="-3429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400" dirty="0" smtClean="0"/>
              <a:t>Persoonallisuus muodostuu kolmesta tasosta, joista kolmas, elämäntarina, antaa elämälle merkityksen</a:t>
            </a:r>
          </a:p>
          <a:p>
            <a:pPr marL="800100" lvl="2" indent="-3429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fi-FI" sz="2400" dirty="0" err="1" smtClean="0"/>
              <a:t>McAdamsin</a:t>
            </a:r>
            <a:r>
              <a:rPr lang="fi-FI" sz="2400" dirty="0" smtClean="0"/>
              <a:t> laajennetussa mallissa on huomioitu myös persoonallisuuden biologinen pohja ja ympäristön merkitys.</a:t>
            </a:r>
          </a:p>
        </p:txBody>
      </p:sp>
    </p:spTree>
    <p:extLst>
      <p:ext uri="{BB962C8B-B14F-4D97-AF65-F5344CB8AC3E}">
        <p14:creationId xmlns:p14="http://schemas.microsoft.com/office/powerpoint/2010/main" val="261012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ema 5 violetti" id="{AC3D0A19-62A2-49A2-B3B2-E7911228F1FA}" vid="{287DD35B-350C-45D9-9D39-322B4F14F5A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80</TotalTime>
  <Words>332</Words>
  <Application>Microsoft Office PowerPoint</Application>
  <PresentationFormat>Näytössä katseltava diaesitys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Skeema 5 violetti</vt:lpstr>
      <vt:lpstr>3 Minuudessa on kaksi puolta</vt:lpstr>
      <vt:lpstr>Minuutta voidaan tarkastella kahdesta näkökulmasta</vt:lpstr>
      <vt:lpstr>PowerPoint-esitys</vt:lpstr>
      <vt:lpstr>Minäkäsitys ja itsetunto</vt:lpstr>
      <vt:lpstr>Minuus aivoissa</vt:lpstr>
      <vt:lpstr>Itsetunto ja ihanneminä</vt:lpstr>
      <vt:lpstr>Identiteetti on yhtenäinen käsitys itsestä</vt:lpstr>
      <vt:lpstr>Elämäntarina</vt:lpstr>
      <vt:lpstr>McAdamsin malli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Sandelin Raili</cp:lastModifiedBy>
  <cp:revision>22</cp:revision>
  <cp:lastPrinted>2015-11-12T09:35:48Z</cp:lastPrinted>
  <dcterms:created xsi:type="dcterms:W3CDTF">2014-02-19T13:29:54Z</dcterms:created>
  <dcterms:modified xsi:type="dcterms:W3CDTF">2015-11-12T09:51:59Z</dcterms:modified>
</cp:coreProperties>
</file>