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70" d="100"/>
          <a:sy n="70" d="100"/>
        </p:scale>
        <p:origin x="-360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719374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0850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5767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2032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399396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17798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08378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360314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44742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59650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674082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D9D4-9A9D-410A-A4F3-A8CB4452E7D7}" type="datetimeFigureOut">
              <a:rPr lang="fi-FI" smtClean="0"/>
              <a:pPr/>
              <a:t>19.5.2014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A589C-D506-41AC-9133-CC47FFB39BB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90153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808497"/>
            <a:ext cx="7772400" cy="1902279"/>
          </a:xfrm>
        </p:spPr>
        <p:txBody>
          <a:bodyPr>
            <a:noAutofit/>
          </a:bodyPr>
          <a:lstStyle/>
          <a:p>
            <a:r>
              <a:rPr lang="fi-FI" sz="44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2 Persoonallisuutta tutkitaan tieteellisessä ja kliinisessä työssä</a:t>
            </a:r>
            <a:endParaRPr lang="fi-FI" sz="44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7" name="Alaotsikko 2"/>
          <p:cNvSpPr>
            <a:spLocks noGrp="1"/>
          </p:cNvSpPr>
          <p:nvPr>
            <p:ph type="subTitle" idx="1"/>
          </p:nvPr>
        </p:nvSpPr>
        <p:spPr>
          <a:xfrm>
            <a:off x="1143000" y="3957808"/>
            <a:ext cx="6858000" cy="55628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Ydinsisältö</a:t>
            </a:r>
          </a:p>
        </p:txBody>
      </p:sp>
    </p:spTree>
    <p:extLst>
      <p:ext uri="{BB962C8B-B14F-4D97-AF65-F5344CB8AC3E}">
        <p14:creationId xmlns="" xmlns:p14="http://schemas.microsoft.com/office/powerpoint/2010/main" val="3445448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Q:\Pub\Oppikirjat\Q_716\Skeema 5\Hiresit\Paaluku I\kis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0600" y="2173032"/>
            <a:ext cx="2855685" cy="3770568"/>
          </a:xfrm>
          <a:prstGeom prst="rect">
            <a:avLst/>
          </a:prstGeom>
          <a:noFill/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93366" y="365128"/>
            <a:ext cx="5521984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Persoonallisuuden tutkiminen</a:t>
            </a:r>
            <a:endParaRPr lang="fi-FI" sz="40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2013857"/>
            <a:ext cx="5837464" cy="4163106"/>
          </a:xfrm>
        </p:spPr>
        <p:txBody>
          <a:bodyPr>
            <a:normAutofit/>
          </a:bodyPr>
          <a:lstStyle/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Persoonallisuutta tutkitaan sekä tieteellisessä että kliinisessä työssä </a:t>
            </a:r>
            <a:r>
              <a:rPr lang="fi-FI" sz="2800" dirty="0" smtClean="0">
                <a:sym typeface="Symbol"/>
              </a:rPr>
              <a:t> e</a:t>
            </a:r>
            <a:r>
              <a:rPr lang="fi-FI" sz="2800" dirty="0" smtClean="0"/>
              <a:t>rilaiset tavoitteet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Persoonallisuuden operationalisointi eli muuttaminen mitattavaan muotoon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Testien reliabiliteetin ja validiteetin arvioiminen on tärkeää.</a:t>
            </a:r>
          </a:p>
        </p:txBody>
      </p:sp>
    </p:spTree>
    <p:extLst>
      <p:ext uri="{BB962C8B-B14F-4D97-AF65-F5344CB8AC3E}">
        <p14:creationId xmlns="" xmlns:p14="http://schemas.microsoft.com/office/powerpoint/2010/main" val="137981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93366" y="365128"/>
            <a:ext cx="5521984" cy="1325563"/>
          </a:xfrm>
        </p:spPr>
        <p:txBody>
          <a:bodyPr>
            <a:normAutofit/>
          </a:bodyPr>
          <a:lstStyle/>
          <a:p>
            <a:pPr algn="ctr"/>
            <a:r>
              <a:rPr lang="fi-FI" sz="40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Psykologiassa käytettäviä tiedonkeruumenetelmiä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2053087"/>
            <a:ext cx="7886700" cy="4123876"/>
          </a:xfrm>
        </p:spPr>
        <p:txBody>
          <a:bodyPr>
            <a:noAutofit/>
          </a:bodyPr>
          <a:lstStyle/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Haastattelut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Kyselylomakkeet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Observointi eli havainnointi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Projektiiviset testit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Päiväkirjat, kertomukset, kirjeet ym. itse tuotettu materiaali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Fysiologiset mittaukset (lähinnä tieteellisissä tutkimuksissa)</a:t>
            </a:r>
          </a:p>
          <a:p>
            <a:pPr marL="342900" lvl="1" indent="-342900" defTabSz="914400">
              <a:spcBef>
                <a:spcPct val="20000"/>
              </a:spcBef>
            </a:pPr>
            <a:r>
              <a:rPr lang="fi-FI" sz="2400" dirty="0" smtClean="0"/>
              <a:t>Kokemusotosmenetelmä eli sen hetkisistä ajatuksista raportoiminen (lähinnä tieteelliset tutkimukset)</a:t>
            </a:r>
          </a:p>
        </p:txBody>
      </p:sp>
    </p:spTree>
    <p:extLst>
      <p:ext uri="{BB962C8B-B14F-4D97-AF65-F5344CB8AC3E}">
        <p14:creationId xmlns="" xmlns:p14="http://schemas.microsoft.com/office/powerpoint/2010/main" val="1379818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50233" y="365128"/>
            <a:ext cx="5667555" cy="1239385"/>
          </a:xfrm>
        </p:spPr>
        <p:txBody>
          <a:bodyPr>
            <a:noAutofit/>
          </a:bodyPr>
          <a:lstStyle/>
          <a:p>
            <a:pPr algn="ctr"/>
            <a:r>
              <a:rPr lang="fi-FI" sz="32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Tiedostettujen persoonallisuuden puolien arvioiminen</a:t>
            </a:r>
            <a:endParaRPr lang="fi-FI" sz="32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854678"/>
            <a:ext cx="7886700" cy="4192887"/>
          </a:xfrm>
        </p:spPr>
        <p:txBody>
          <a:bodyPr>
            <a:noAutofit/>
          </a:bodyPr>
          <a:lstStyle/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Kyselylomakkeilla mitataan tiedostettuja persoonallisuuden puolia.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Niissä voidaan esimerkiksi arvioida väittämiä kuten ”olen aina järjestelmällinen”.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Testit on standardisoitu eli laadittu vertailukelpoisiksi.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Helppo ja edullinen tapa tutkia persoonallisuutta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Kyselylomakkeiden haasteita ovat esimerkiksi sosiaalisesti suotava vastaaminen ja erilaiset vastaustyylit.</a:t>
            </a:r>
          </a:p>
        </p:txBody>
      </p:sp>
    </p:spTree>
    <p:extLst>
      <p:ext uri="{BB962C8B-B14F-4D97-AF65-F5344CB8AC3E}">
        <p14:creationId xmlns="" xmlns:p14="http://schemas.microsoft.com/office/powerpoint/2010/main" val="83435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777707" y="339249"/>
            <a:ext cx="5926346" cy="1239385"/>
          </a:xfrm>
        </p:spPr>
        <p:txBody>
          <a:bodyPr>
            <a:noAutofit/>
          </a:bodyPr>
          <a:lstStyle/>
          <a:p>
            <a:pPr algn="ctr"/>
            <a:r>
              <a:rPr lang="fi-FI" sz="32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Tiedostamattomien persoonallisuuden puolien arvioiminen</a:t>
            </a:r>
            <a:endParaRPr lang="fi-FI" sz="32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6507" y="2046515"/>
            <a:ext cx="7886700" cy="3979280"/>
          </a:xfrm>
        </p:spPr>
        <p:txBody>
          <a:bodyPr>
            <a:noAutofit/>
          </a:bodyPr>
          <a:lstStyle/>
          <a:p>
            <a:pPr marL="342900" lvl="1" indent="-342900" defTabSz="914400">
              <a:spcBef>
                <a:spcPct val="20000"/>
              </a:spcBef>
            </a:pPr>
            <a:r>
              <a:rPr lang="fi-FI" sz="2800" dirty="0" smtClean="0"/>
              <a:t>Projektiivisilla testeillä tutkitaan persoonallisuuden tiedostamattomia puolia, joiden vastausten ajatellaan heijastavan tutkittavan tiedostamatonta.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Esimerkiksi </a:t>
            </a:r>
            <a:r>
              <a:rPr lang="fi-FI" sz="2400" dirty="0" err="1" smtClean="0"/>
              <a:t>Rorschachin</a:t>
            </a:r>
            <a:r>
              <a:rPr lang="fi-FI" sz="2400" dirty="0" smtClean="0"/>
              <a:t> musteläiskätesti sekä TAT-testi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Projektiivisten testien ongelmana on, että tulosten tulkinta voidaan nähdä subjektiivisena.</a:t>
            </a:r>
          </a:p>
          <a:p>
            <a:pPr marL="857250" lvl="3" indent="-342900" defTabSz="914400">
              <a:spcBef>
                <a:spcPct val="20000"/>
              </a:spcBef>
            </a:pPr>
            <a:r>
              <a:rPr lang="fi-FI" sz="2400" dirty="0" smtClean="0"/>
              <a:t>Toisaalta projektiivisia testejä voidaan pitää kliinisessä työssä tärkeänä työkaluna.</a:t>
            </a:r>
          </a:p>
        </p:txBody>
      </p:sp>
    </p:spTree>
    <p:extLst>
      <p:ext uri="{BB962C8B-B14F-4D97-AF65-F5344CB8AC3E}">
        <p14:creationId xmlns="" xmlns:p14="http://schemas.microsoft.com/office/powerpoint/2010/main" val="834357621"/>
      </p:ext>
    </p:extLst>
  </p:cSld>
  <p:clrMapOvr>
    <a:masterClrMapping/>
  </p:clrMapOvr>
</p:sld>
</file>

<file path=ppt/theme/theme1.xml><?xml version="1.0" encoding="utf-8"?>
<a:theme xmlns:a="http://schemas.openxmlformats.org/drawingml/2006/main" name="Skeema 5 violetti">
  <a:themeElements>
    <a:clrScheme name="Violetti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keema 5 violetti" id="{AC3D0A19-62A2-49A2-B3B2-E7911228F1FA}" vid="{287DD35B-350C-45D9-9D39-322B4F14F5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Skeema 5 violetti</Template>
  <TotalTime>23</TotalTime>
  <Words>162</Words>
  <Application>Microsoft Office PowerPoint</Application>
  <PresentationFormat>Näytössä katseltava diaesitys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Skeema 5 violetti</vt:lpstr>
      <vt:lpstr>2 Persoonallisuutta tutkitaan tieteellisessä ja kliinisessä työssä</vt:lpstr>
      <vt:lpstr>Persoonallisuuden tutkiminen</vt:lpstr>
      <vt:lpstr>Psykologiassa käytettäviä tiedonkeruumenetelmiä</vt:lpstr>
      <vt:lpstr>Tiedostettujen persoonallisuuden puolien arvioiminen</vt:lpstr>
      <vt:lpstr>Tiedostamattomien persoonallisuuden puolien arvioiminen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Ydinsisältö</dc:title>
  <dc:creator>Sanna Suomalainen</dc:creator>
  <cp:lastModifiedBy>Taina Vuokko</cp:lastModifiedBy>
  <cp:revision>15</cp:revision>
  <dcterms:created xsi:type="dcterms:W3CDTF">2014-02-19T13:10:19Z</dcterms:created>
  <dcterms:modified xsi:type="dcterms:W3CDTF">2014-05-19T07:11:16Z</dcterms:modified>
</cp:coreProperties>
</file>