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07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527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2567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830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833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213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3997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528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922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7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91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8764C-56E6-2F4E-95D6-A4DDBE978C08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071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2055529"/>
            <a:ext cx="7772400" cy="1902279"/>
          </a:xfrm>
        </p:spPr>
        <p:txBody>
          <a:bodyPr>
            <a:noAutofit/>
          </a:bodyPr>
          <a:lstStyle/>
          <a:p>
            <a:r>
              <a:rPr lang="fi-FI" sz="4400" dirty="0" smtClean="0">
                <a:solidFill>
                  <a:srgbClr val="474091"/>
                </a:solidFill>
                <a:latin typeface="+mn-lt"/>
              </a:rPr>
              <a:t>10 Stressi uhkaa psyykkistä hyvinvointia</a:t>
            </a:r>
            <a:endParaRPr lang="fi-FI" sz="4400" dirty="0">
              <a:solidFill>
                <a:srgbClr val="47409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0157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75462" y="274638"/>
            <a:ext cx="5411337" cy="1325562"/>
          </a:xfrm>
        </p:spPr>
        <p:txBody>
          <a:bodyPr>
            <a:noAutofit/>
          </a:bodyPr>
          <a:lstStyle/>
          <a:p>
            <a:r>
              <a:rPr lang="fi-FI" sz="4800" dirty="0" smtClean="0">
                <a:solidFill>
                  <a:srgbClr val="474091"/>
                </a:solidFill>
                <a:latin typeface="+mn-lt"/>
              </a:rPr>
              <a:t>Stressiä aiheuttavia asioita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2"/>
          </a:xfrm>
        </p:spPr>
        <p:txBody>
          <a:bodyPr>
            <a:normAutofit/>
          </a:bodyPr>
          <a:lstStyle/>
          <a:p>
            <a:r>
              <a:rPr lang="fi-FI" sz="2800" dirty="0" smtClean="0"/>
              <a:t>Stressi on hyvinvointia uhkaava ja </a:t>
            </a:r>
            <a:r>
              <a:rPr lang="fi-FI" sz="2800" dirty="0" err="1" smtClean="0"/>
              <a:t>selviytymiskyyä</a:t>
            </a:r>
            <a:r>
              <a:rPr lang="fi-FI" sz="2800" dirty="0" smtClean="0"/>
              <a:t> heikentävä tilanne</a:t>
            </a:r>
          </a:p>
          <a:p>
            <a:r>
              <a:rPr lang="fi-FI" sz="2800" dirty="0" smtClean="0"/>
              <a:t>Stressitekijät </a:t>
            </a:r>
            <a:r>
              <a:rPr lang="fi-FI" sz="2800" dirty="0" smtClean="0"/>
              <a:t>voidaan jakaa akuutteihin </a:t>
            </a:r>
            <a:r>
              <a:rPr lang="fi-FI" sz="2800" dirty="0" smtClean="0"/>
              <a:t>(esim. koeviikko</a:t>
            </a:r>
            <a:r>
              <a:rPr lang="fi-FI" sz="2800" dirty="0" smtClean="0"/>
              <a:t>) ja kroonisiin </a:t>
            </a:r>
            <a:r>
              <a:rPr lang="fi-FI" sz="2800" dirty="0" smtClean="0"/>
              <a:t>(esim. pelko </a:t>
            </a:r>
            <a:r>
              <a:rPr lang="fi-FI" sz="2800" dirty="0" smtClean="0"/>
              <a:t>työpaikan menettämisestä)</a:t>
            </a:r>
          </a:p>
          <a:p>
            <a:r>
              <a:rPr lang="fi-FI" sz="2800" dirty="0"/>
              <a:t>S</a:t>
            </a:r>
            <a:r>
              <a:rPr lang="fi-FI" sz="2800" dirty="0" smtClean="0"/>
              <a:t>tressiä aiheuttavat turhautumiset, ristiriidat, paineet ja kriisit</a:t>
            </a:r>
            <a:r>
              <a:rPr lang="fi-FI" sz="2800" dirty="0" smtClean="0"/>
              <a:t>.</a:t>
            </a:r>
          </a:p>
          <a:p>
            <a:r>
              <a:rPr lang="fi-FI" sz="2800" dirty="0" smtClean="0"/>
              <a:t>Pieni ja lyhytaikainen stressi voi olla jopa  hyväksi, esim. antaa energiaa urheilusuorituksessa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962988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66028" y="274638"/>
            <a:ext cx="6025487" cy="1143000"/>
          </a:xfrm>
        </p:spPr>
        <p:txBody>
          <a:bodyPr>
            <a:normAutofit fontScale="90000"/>
          </a:bodyPr>
          <a:lstStyle/>
          <a:p>
            <a:r>
              <a:rPr lang="fi-FI" sz="4800" dirty="0" smtClean="0">
                <a:solidFill>
                  <a:srgbClr val="474091"/>
                </a:solidFill>
                <a:latin typeface="+mn-lt"/>
              </a:rPr>
              <a:t>Stressin fyysisiä reaktioita</a:t>
            </a:r>
            <a:endParaRPr lang="fi-FI" sz="48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93862"/>
            <a:ext cx="8229600" cy="5032301"/>
          </a:xfrm>
        </p:spPr>
        <p:txBody>
          <a:bodyPr>
            <a:normAutofit/>
          </a:bodyPr>
          <a:lstStyle/>
          <a:p>
            <a:r>
              <a:rPr lang="fi-FI" sz="2400" b="1" dirty="0"/>
              <a:t>H</a:t>
            </a:r>
            <a:r>
              <a:rPr lang="fi-FI" sz="2400" b="1" dirty="0" smtClean="0"/>
              <a:t>ypotalamus</a:t>
            </a:r>
            <a:r>
              <a:rPr lang="fi-FI" sz="2400" dirty="0" smtClean="0"/>
              <a:t> lähettää viestejä:</a:t>
            </a:r>
          </a:p>
          <a:p>
            <a:pPr marL="1371600" lvl="2" indent="-457200">
              <a:buFont typeface="+mj-lt"/>
              <a:buAutoNum type="alphaLcParenR"/>
            </a:pPr>
            <a:r>
              <a:rPr lang="fi-FI" b="1" dirty="0" smtClean="0"/>
              <a:t>aivolisäkkeelle</a:t>
            </a:r>
            <a:r>
              <a:rPr lang="fi-FI" dirty="0" smtClean="0"/>
              <a:t> </a:t>
            </a:r>
            <a:r>
              <a:rPr lang="fi-FI" dirty="0" smtClean="0">
                <a:sym typeface="Symbol"/>
              </a:rPr>
              <a:t> </a:t>
            </a:r>
            <a:r>
              <a:rPr lang="fi-FI" dirty="0" smtClean="0"/>
              <a:t>vapauttaa </a:t>
            </a:r>
            <a:r>
              <a:rPr lang="fi-FI" dirty="0" err="1" smtClean="0"/>
              <a:t>kortikotropiini-hormonia</a:t>
            </a:r>
            <a:r>
              <a:rPr lang="fi-FI" dirty="0" smtClean="0"/>
              <a:t> (ACTH)-&gt; kiihdyttää </a:t>
            </a:r>
            <a:r>
              <a:rPr lang="fi-FI" dirty="0" smtClean="0"/>
              <a:t>lisämunuaisen kuorikerroksen </a:t>
            </a:r>
            <a:r>
              <a:rPr lang="fi-FI" dirty="0" smtClean="0"/>
              <a:t>toimintaa ja elimistöön erittyy stressihormoni </a:t>
            </a:r>
            <a:r>
              <a:rPr lang="fi-FI" i="1" dirty="0" err="1" smtClean="0"/>
              <a:t>kortisolia</a:t>
            </a:r>
            <a:endParaRPr lang="fi-FI" i="1" dirty="0" smtClean="0"/>
          </a:p>
          <a:p>
            <a:pPr marL="1371600" lvl="2" indent="-457200">
              <a:buFont typeface="+mj-lt"/>
              <a:buAutoNum type="alphaLcParenR"/>
            </a:pPr>
            <a:r>
              <a:rPr lang="fi-FI" b="1" dirty="0" smtClean="0"/>
              <a:t>autonomisen hermoston sympaattiselle hermostolle</a:t>
            </a:r>
            <a:r>
              <a:rPr lang="fi-FI" dirty="0" smtClean="0"/>
              <a:t> </a:t>
            </a:r>
            <a:r>
              <a:rPr lang="fi-FI" dirty="0" smtClean="0">
                <a:sym typeface="Symbol"/>
              </a:rPr>
              <a:t> erittyy </a:t>
            </a:r>
            <a:r>
              <a:rPr lang="fi-FI" dirty="0" smtClean="0"/>
              <a:t>noradrenaliinia ja </a:t>
            </a:r>
            <a:r>
              <a:rPr lang="fi-FI" dirty="0" smtClean="0"/>
              <a:t>adrenaliinia, jotka kiihdyttävät elintoimintoja</a:t>
            </a:r>
            <a:endParaRPr lang="fi-FI" dirty="0" smtClean="0"/>
          </a:p>
          <a:p>
            <a:r>
              <a:rPr lang="fi-FI" sz="2400" dirty="0" smtClean="0"/>
              <a:t>Stressi tuhoaa hermosoluja ja häiritsee uusien hermosolujen syntymistä aivojen hippikampuksessa, joka on keskeinen erityisesti muistille ja oppimiselle.</a:t>
            </a:r>
            <a:endParaRPr lang="fi-FI" sz="2400" dirty="0" smtClean="0"/>
          </a:p>
          <a:p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49312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2702257" y="274638"/>
            <a:ext cx="6209731" cy="1540514"/>
          </a:xfrm>
        </p:spPr>
        <p:txBody>
          <a:bodyPr>
            <a:noAutofit/>
          </a:bodyPr>
          <a:lstStyle/>
          <a:p>
            <a:r>
              <a:rPr lang="fi-FI" sz="4300" dirty="0" smtClean="0">
                <a:solidFill>
                  <a:srgbClr val="474091"/>
                </a:solidFill>
                <a:latin typeface="+mn-lt"/>
              </a:rPr>
              <a:t>Stressihormonien vapautuminen elimistössä</a:t>
            </a:r>
            <a:endParaRPr lang="fi-FI" sz="4300" dirty="0">
              <a:solidFill>
                <a:srgbClr val="474091"/>
              </a:solidFill>
              <a:latin typeface="+mn-lt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4754" y="3013311"/>
            <a:ext cx="3337234" cy="119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669" y="2043253"/>
            <a:ext cx="4871957" cy="3803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55089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29802" y="274638"/>
            <a:ext cx="5656997" cy="95366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5400" dirty="0" smtClean="0">
                <a:solidFill>
                  <a:srgbClr val="474091"/>
                </a:solidFill>
                <a:latin typeface="+mn-lt"/>
              </a:rPr>
              <a:t>Stressin vaiheet</a:t>
            </a:r>
            <a:endParaRPr lang="fi-FI" sz="5400" dirty="0">
              <a:solidFill>
                <a:srgbClr val="474091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5469" y="1642422"/>
            <a:ext cx="8244758" cy="411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01804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Stressin seurauksia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dirty="0" smtClean="0"/>
              <a:t>Elimistön puolustusjärjestelmä alkaa pettää</a:t>
            </a:r>
          </a:p>
          <a:p>
            <a:pPr marL="0" indent="0">
              <a:buNone/>
            </a:pPr>
            <a:r>
              <a:rPr lang="fi-FI" sz="2400" dirty="0" smtClean="0"/>
              <a:t>-&gt; lisää riskiä mm. vatsahaavaan, sydän- ja verisuonitauteihin, masennukseen ja muihin mielenterveyden häiriöihin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b="1" dirty="0" smtClean="0"/>
              <a:t>Työuupumus eli burnout </a:t>
            </a:r>
            <a:r>
              <a:rPr lang="fi-FI" sz="2400" dirty="0" smtClean="0"/>
              <a:t>johtuu pitkittyneestä työhön tai opiskeluun liittyvästä stressistä ja kiireestä</a:t>
            </a:r>
          </a:p>
          <a:p>
            <a:pPr marL="0" indent="0">
              <a:buNone/>
            </a:pPr>
            <a:r>
              <a:rPr lang="fi-FI" sz="2400" dirty="0" smtClean="0"/>
              <a:t>- uupumus, kyynisyys, heikentynyt </a:t>
            </a:r>
            <a:r>
              <a:rPr lang="fi-FI" sz="2400" dirty="0" err="1" smtClean="0"/>
              <a:t>minäpystyvyyden</a:t>
            </a:r>
            <a:r>
              <a:rPr lang="fi-FI" sz="2400" dirty="0" smtClean="0"/>
              <a:t> tunne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2602277"/>
      </p:ext>
    </p:extLst>
  </p:cSld>
  <p:clrMapOvr>
    <a:masterClrMapping/>
  </p:clrMapOvr>
</p:sld>
</file>

<file path=ppt/theme/theme1.xml><?xml version="1.0" encoding="utf-8"?>
<a:theme xmlns:a="http://schemas.openxmlformats.org/drawingml/2006/main" name="Oletus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Oletusteema.thmx</Template>
  <TotalTime>88</TotalTime>
  <Words>161</Words>
  <Application>Microsoft Office PowerPoint</Application>
  <PresentationFormat>Näytössä katseltava diaesitys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Oletusteema</vt:lpstr>
      <vt:lpstr>10 Stressi uhkaa psyykkistä hyvinvointia</vt:lpstr>
      <vt:lpstr>Stressiä aiheuttavia asioita</vt:lpstr>
      <vt:lpstr>Stressin fyysisiä reaktioita</vt:lpstr>
      <vt:lpstr>Stressihormonien vapautuminen elimistössä</vt:lpstr>
      <vt:lpstr>Stressin vaiheet</vt:lpstr>
      <vt:lpstr>Stressin seurauksia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3.10 STRESSI UHKAA PSYYKKISTÄ HYVINVOINTIA </dc:title>
  <dc:creator>Sari Autio</dc:creator>
  <cp:lastModifiedBy>Sandelin Raili</cp:lastModifiedBy>
  <cp:revision>10</cp:revision>
  <dcterms:created xsi:type="dcterms:W3CDTF">2014-03-19T18:45:41Z</dcterms:created>
  <dcterms:modified xsi:type="dcterms:W3CDTF">2015-12-07T11:18:52Z</dcterms:modified>
</cp:coreProperties>
</file>