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70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58089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5469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8219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8520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1522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9832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9172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3393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1764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8135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8763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3440C-1B13-0B4F-A37F-F47AE515108D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81238-AE74-3D49-8949-DC4E008BA8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35609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2348793"/>
            <a:ext cx="7772400" cy="1470025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18 </a:t>
            </a:r>
            <a:r>
              <a:rPr lang="fi-FI" dirty="0">
                <a:solidFill>
                  <a:srgbClr val="474091"/>
                </a:solidFill>
                <a:latin typeface="+mn-lt"/>
              </a:rPr>
              <a:t>Psyykenlääkkeet voivat auttaa selviämisessä</a:t>
            </a:r>
          </a:p>
        </p:txBody>
      </p:sp>
    </p:spTree>
    <p:extLst>
      <p:ext uri="{BB962C8B-B14F-4D97-AF65-F5344CB8AC3E}">
        <p14:creationId xmlns:p14="http://schemas.microsoft.com/office/powerpoint/2010/main" xmlns="" val="2541037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4268" y="274638"/>
            <a:ext cx="5752531" cy="1143000"/>
          </a:xfrm>
        </p:spPr>
        <p:txBody>
          <a:bodyPr>
            <a:noAutofit/>
          </a:bodyPr>
          <a:lstStyle/>
          <a:p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Lääkkeet </a:t>
            </a:r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mielenterveyden häiriöiden </a:t>
            </a:r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hoitamisessa 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15152"/>
            <a:ext cx="8229600" cy="4531057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Lääkkeet </a:t>
            </a:r>
            <a:r>
              <a:rPr lang="fi-FI" dirty="0" smtClean="0"/>
              <a:t>voivat </a:t>
            </a:r>
            <a:r>
              <a:rPr lang="fi-FI" dirty="0" smtClean="0"/>
              <a:t>helpottaa oireita.</a:t>
            </a:r>
            <a:endParaRPr lang="fi-FI" dirty="0" smtClean="0"/>
          </a:p>
          <a:p>
            <a:pPr lvl="2"/>
            <a:r>
              <a:rPr lang="fi-FI" sz="3200" dirty="0" smtClean="0"/>
              <a:t>Usein </a:t>
            </a:r>
            <a:r>
              <a:rPr lang="fi-FI" sz="3200" dirty="0" smtClean="0"/>
              <a:t>pysyvä paraneminen vaatii kuitenkin myös ympäristötekijöiden muuttamista.</a:t>
            </a:r>
            <a:endParaRPr lang="fi-FI" sz="3200" dirty="0" smtClean="0"/>
          </a:p>
          <a:p>
            <a:r>
              <a:rPr lang="fi-FI" dirty="0" smtClean="0"/>
              <a:t>Lääkkeitä käytetään lähes aina vakavimpien </a:t>
            </a:r>
            <a:r>
              <a:rPr lang="fi-FI" dirty="0" smtClean="0"/>
              <a:t>mielenterveyden häiriöiden hoidossa (esimerkiksi skitsofrenia).</a:t>
            </a:r>
            <a:endParaRPr lang="fi-FI" dirty="0" smtClean="0"/>
          </a:p>
          <a:p>
            <a:r>
              <a:rPr lang="fi-FI" dirty="0" smtClean="0"/>
              <a:t>Lääkkeillä on melkein poikkeuksetta joitakin </a:t>
            </a:r>
            <a:r>
              <a:rPr lang="fi-FI" dirty="0" smtClean="0"/>
              <a:t>sivu- ja </a:t>
            </a:r>
            <a:r>
              <a:rPr lang="fi-FI" dirty="0" smtClean="0"/>
              <a:t>haittavaikutuksia.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070688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61814" y="165454"/>
            <a:ext cx="5424985" cy="1143000"/>
          </a:xfrm>
        </p:spPr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Erilaisia</a:t>
            </a:r>
            <a:r>
              <a:rPr lang="fi-FI" sz="4800" dirty="0" smtClean="0"/>
              <a:t> 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psyykenlääkkeit</a:t>
            </a:r>
            <a:r>
              <a:rPr lang="fi-FI" sz="4000" dirty="0">
                <a:solidFill>
                  <a:srgbClr val="474091"/>
                </a:solidFill>
                <a:latin typeface="+mn-lt"/>
              </a:rPr>
              <a:t>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28571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M</a:t>
            </a:r>
            <a:r>
              <a:rPr lang="fi-FI" dirty="0" smtClean="0"/>
              <a:t>ielialahäiriöiden lääkehoito</a:t>
            </a:r>
            <a:endParaRPr lang="fi-FI" dirty="0" smtClean="0"/>
          </a:p>
          <a:p>
            <a:pPr lvl="2"/>
            <a:r>
              <a:rPr lang="fi-FI" dirty="0" smtClean="0"/>
              <a:t>M</a:t>
            </a:r>
            <a:r>
              <a:rPr lang="fi-FI" dirty="0" smtClean="0"/>
              <a:t>ielialantasaajat </a:t>
            </a:r>
            <a:r>
              <a:rPr lang="fi-FI" dirty="0" smtClean="0"/>
              <a:t>ja masennuslääkkeet</a:t>
            </a:r>
          </a:p>
          <a:p>
            <a:pPr lvl="2"/>
            <a:r>
              <a:rPr lang="fi-FI" dirty="0" smtClean="0"/>
              <a:t>Es</a:t>
            </a:r>
            <a:r>
              <a:rPr lang="fi-FI" dirty="0" smtClean="0"/>
              <a:t>im. </a:t>
            </a:r>
            <a:r>
              <a:rPr lang="fi-FI" dirty="0" err="1" smtClean="0"/>
              <a:t>serotoniini-</a:t>
            </a:r>
            <a:r>
              <a:rPr lang="fi-FI" dirty="0" smtClean="0"/>
              <a:t> </a:t>
            </a:r>
            <a:r>
              <a:rPr lang="fi-FI" dirty="0" smtClean="0"/>
              <a:t>ja noradrenaliinitasojen nostaminen</a:t>
            </a:r>
          </a:p>
          <a:p>
            <a:pPr lvl="2"/>
            <a:r>
              <a:rPr lang="fi-FI" dirty="0" smtClean="0"/>
              <a:t>V</a:t>
            </a:r>
            <a:r>
              <a:rPr lang="fi-FI" dirty="0" smtClean="0"/>
              <a:t>aikuttavat </a:t>
            </a:r>
            <a:r>
              <a:rPr lang="fi-FI" dirty="0" smtClean="0"/>
              <a:t>usein hitaasti</a:t>
            </a:r>
          </a:p>
          <a:p>
            <a:r>
              <a:rPr lang="fi-FI" dirty="0" smtClean="0"/>
              <a:t>A</a:t>
            </a:r>
            <a:r>
              <a:rPr lang="fi-FI" dirty="0" smtClean="0"/>
              <a:t>hdistuneisuushäiriöiden lääkehoito</a:t>
            </a:r>
            <a:endParaRPr lang="fi-FI" dirty="0" smtClean="0"/>
          </a:p>
          <a:p>
            <a:pPr lvl="2"/>
            <a:r>
              <a:rPr lang="fi-FI" dirty="0" smtClean="0"/>
              <a:t>R</a:t>
            </a:r>
            <a:r>
              <a:rPr lang="fi-FI" dirty="0" smtClean="0"/>
              <a:t>auhoittavat </a:t>
            </a:r>
            <a:r>
              <a:rPr lang="fi-FI" dirty="0" smtClean="0"/>
              <a:t>lääkkeet</a:t>
            </a:r>
          </a:p>
          <a:p>
            <a:pPr lvl="2"/>
            <a:r>
              <a:rPr lang="fi-FI" dirty="0" smtClean="0"/>
              <a:t>E</a:t>
            </a:r>
            <a:r>
              <a:rPr lang="fi-FI" dirty="0" smtClean="0"/>
              <a:t>sim. </a:t>
            </a:r>
            <a:r>
              <a:rPr lang="fi-FI" dirty="0" err="1" smtClean="0"/>
              <a:t>bentsodiatsepiinit</a:t>
            </a:r>
            <a:r>
              <a:rPr lang="fi-FI" dirty="0" smtClean="0"/>
              <a:t> </a:t>
            </a:r>
            <a:r>
              <a:rPr lang="fi-FI" dirty="0" smtClean="0"/>
              <a:t>vaikuttavat </a:t>
            </a:r>
            <a:r>
              <a:rPr lang="fi-FI" dirty="0" err="1" smtClean="0"/>
              <a:t>GABA-välittäjäaineen</a:t>
            </a:r>
            <a:r>
              <a:rPr lang="fi-FI" dirty="0" smtClean="0"/>
              <a:t> </a:t>
            </a:r>
            <a:r>
              <a:rPr lang="fi-FI" dirty="0" smtClean="0"/>
              <a:t>määrään.</a:t>
            </a:r>
            <a:endParaRPr lang="fi-FI" dirty="0" smtClean="0"/>
          </a:p>
          <a:p>
            <a:pPr lvl="2"/>
            <a:r>
              <a:rPr lang="fi-FI" dirty="0" smtClean="0"/>
              <a:t>A</a:t>
            </a:r>
            <a:r>
              <a:rPr lang="fi-FI" dirty="0" smtClean="0"/>
              <a:t>iheuttavat </a:t>
            </a:r>
            <a:r>
              <a:rPr lang="fi-FI" dirty="0" smtClean="0"/>
              <a:t>helposti riippuvuutta</a:t>
            </a:r>
          </a:p>
          <a:p>
            <a:r>
              <a:rPr lang="fi-FI" dirty="0" smtClean="0"/>
              <a:t>P</a:t>
            </a:r>
            <a:r>
              <a:rPr lang="fi-FI" dirty="0" smtClean="0"/>
              <a:t>sykoottisten häiriöiden lääkehoito</a:t>
            </a:r>
            <a:endParaRPr lang="fi-FI" dirty="0" smtClean="0"/>
          </a:p>
          <a:p>
            <a:pPr lvl="2"/>
            <a:r>
              <a:rPr lang="fi-FI" dirty="0" smtClean="0"/>
              <a:t>Hoidetaan lähes aina lääkkeillä</a:t>
            </a:r>
          </a:p>
          <a:p>
            <a:pPr lvl="2"/>
            <a:r>
              <a:rPr lang="fi-FI" dirty="0" smtClean="0"/>
              <a:t>A</a:t>
            </a:r>
            <a:r>
              <a:rPr lang="fi-FI" dirty="0" smtClean="0"/>
              <a:t>ntipsykoottiset </a:t>
            </a:r>
            <a:r>
              <a:rPr lang="fi-FI" dirty="0" smtClean="0"/>
              <a:t>lääkkeet</a:t>
            </a:r>
          </a:p>
          <a:p>
            <a:pPr lvl="2"/>
            <a:r>
              <a:rPr lang="fi-FI" dirty="0" smtClean="0"/>
              <a:t>E</a:t>
            </a:r>
            <a:r>
              <a:rPr lang="fi-FI" dirty="0" smtClean="0"/>
              <a:t>sim</a:t>
            </a:r>
            <a:r>
              <a:rPr lang="fi-FI" dirty="0" smtClean="0"/>
              <a:t>. </a:t>
            </a:r>
            <a:r>
              <a:rPr lang="fi-FI" dirty="0" smtClean="0"/>
              <a:t>estävät </a:t>
            </a:r>
            <a:r>
              <a:rPr lang="fi-FI" dirty="0" err="1" smtClean="0"/>
              <a:t>dopamiinin</a:t>
            </a:r>
            <a:r>
              <a:rPr lang="fi-FI" dirty="0" smtClean="0"/>
              <a:t> ja </a:t>
            </a:r>
            <a:r>
              <a:rPr lang="fi-FI" dirty="0" err="1" smtClean="0"/>
              <a:t>serotoniinin</a:t>
            </a:r>
            <a:r>
              <a:rPr lang="fi-FI" dirty="0" smtClean="0"/>
              <a:t> välittymisen aivoissa</a:t>
            </a:r>
          </a:p>
          <a:p>
            <a:r>
              <a:rPr lang="fi-FI" dirty="0" smtClean="0"/>
              <a:t>Unilääkkeet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87037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234518" y="233694"/>
            <a:ext cx="5452281" cy="1322150"/>
          </a:xfrm>
        </p:spPr>
        <p:txBody>
          <a:bodyPr>
            <a:normAutofit/>
          </a:bodyPr>
          <a:lstStyle/>
          <a:p>
            <a:r>
              <a:rPr lang="fi-FI" sz="4000" dirty="0" err="1" smtClean="0">
                <a:solidFill>
                  <a:srgbClr val="474091"/>
                </a:solidFill>
                <a:latin typeface="+mn-lt"/>
              </a:rPr>
              <a:t>SSRI-lääkkeiden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 </a:t>
            </a:r>
            <a:r>
              <a:rPr lang="fi-FI" sz="4000" dirty="0" err="1" smtClean="0">
                <a:solidFill>
                  <a:srgbClr val="474091"/>
                </a:solidFill>
                <a:latin typeface="+mn-lt"/>
              </a:rPr>
              <a:t>vaikutusmekanismi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0575" y="1828801"/>
            <a:ext cx="75628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7350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179928" y="274638"/>
            <a:ext cx="5506872" cy="1143000"/>
          </a:xfrm>
        </p:spPr>
        <p:txBody>
          <a:bodyPr>
            <a:noAutofit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Muita lääketieteellisiä hoitokeinoja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/>
          </a:bodyPr>
          <a:lstStyle/>
          <a:p>
            <a:r>
              <a:rPr lang="fi-FI" dirty="0" smtClean="0"/>
              <a:t>S</a:t>
            </a:r>
            <a:r>
              <a:rPr lang="fi-FI" dirty="0" smtClean="0"/>
              <a:t>ähköhoito </a:t>
            </a:r>
            <a:r>
              <a:rPr lang="fi-FI" dirty="0" smtClean="0"/>
              <a:t>eli </a:t>
            </a:r>
            <a:r>
              <a:rPr lang="fi-FI" dirty="0" err="1" smtClean="0"/>
              <a:t>elektrokonvulsiivinen</a:t>
            </a:r>
            <a:r>
              <a:rPr lang="fi-FI" dirty="0" smtClean="0"/>
              <a:t> hoito</a:t>
            </a:r>
          </a:p>
          <a:p>
            <a:r>
              <a:rPr lang="fi-FI" dirty="0" err="1" smtClean="0"/>
              <a:t>TMS-menetelmä</a:t>
            </a:r>
            <a:r>
              <a:rPr lang="fi-FI" dirty="0" smtClean="0"/>
              <a:t> eli </a:t>
            </a:r>
            <a:r>
              <a:rPr lang="fi-FI" dirty="0" err="1" smtClean="0"/>
              <a:t>transkraniaalinen</a:t>
            </a:r>
            <a:r>
              <a:rPr lang="fi-FI" dirty="0" smtClean="0"/>
              <a:t> magneettistimulaatio</a:t>
            </a:r>
          </a:p>
          <a:p>
            <a:r>
              <a:rPr lang="fi-FI" dirty="0" smtClean="0"/>
              <a:t>P</a:t>
            </a:r>
            <a:r>
              <a:rPr lang="fi-FI" dirty="0" smtClean="0"/>
              <a:t>sykokirurgia</a:t>
            </a:r>
            <a:endParaRPr lang="fi-FI" dirty="0" smtClean="0"/>
          </a:p>
          <a:p>
            <a:r>
              <a:rPr lang="fi-FI" dirty="0" smtClean="0"/>
              <a:t>P</a:t>
            </a:r>
            <a:r>
              <a:rPr lang="fi-FI" dirty="0" smtClean="0"/>
              <a:t>sykiatrinen </a:t>
            </a:r>
            <a:r>
              <a:rPr lang="fi-FI" dirty="0" smtClean="0"/>
              <a:t>laitoshoito</a:t>
            </a:r>
          </a:p>
          <a:p>
            <a:r>
              <a:rPr lang="fi-FI" dirty="0" smtClean="0"/>
              <a:t>P</a:t>
            </a:r>
            <a:r>
              <a:rPr lang="fi-FI" dirty="0" smtClean="0"/>
              <a:t>sykiatrinen </a:t>
            </a:r>
            <a:r>
              <a:rPr lang="fi-FI" dirty="0" smtClean="0"/>
              <a:t>avohoito</a:t>
            </a:r>
            <a:endParaRPr lang="fi-FI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23" y="3357350"/>
            <a:ext cx="3447977" cy="239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45513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111</Words>
  <Application>Microsoft Office PowerPoint</Application>
  <PresentationFormat>Näytössä katseltava diaesitys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18 Psyykenlääkkeet voivat auttaa selviämisessä</vt:lpstr>
      <vt:lpstr>Lääkkeet mielenterveyden häiriöiden hoitamisessa </vt:lpstr>
      <vt:lpstr>Erilaisia psyykenlääkkeitä</vt:lpstr>
      <vt:lpstr>SSRI-lääkkeiden vaikutusmekanismi</vt:lpstr>
      <vt:lpstr>Muita lääketieteellisiä hoitokeinoja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5.18 Psyykenlääkkeet voivat auttaa selviämisessä </dc:title>
  <dc:creator>Sari Autio</dc:creator>
  <cp:lastModifiedBy>Taina Vuokko</cp:lastModifiedBy>
  <cp:revision>5</cp:revision>
  <dcterms:created xsi:type="dcterms:W3CDTF">2014-04-17T17:36:03Z</dcterms:created>
  <dcterms:modified xsi:type="dcterms:W3CDTF">2014-06-04T07:45:36Z</dcterms:modified>
</cp:coreProperties>
</file>