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fi-FI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11" d="100"/>
          <a:sy n="111" d="100"/>
        </p:scale>
        <p:origin x="-1662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F8764C-56E6-2F4E-95D6-A4DDBE978C08}" type="datetimeFigureOut">
              <a:rPr lang="fi-FI" smtClean="0"/>
              <a:pPr/>
              <a:t>2.12.2015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BFDB46-767D-AF49-B760-C7FBA86C1D6F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270787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F8764C-56E6-2F4E-95D6-A4DDBE978C08}" type="datetimeFigureOut">
              <a:rPr lang="fi-FI" smtClean="0"/>
              <a:pPr/>
              <a:t>2.12.2015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BFDB46-767D-AF49-B760-C7FBA86C1D6F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752737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untainen otsikko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F8764C-56E6-2F4E-95D6-A4DDBE978C08}" type="datetimeFigureOut">
              <a:rPr lang="fi-FI" smtClean="0"/>
              <a:pPr/>
              <a:t>2.12.2015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BFDB46-767D-AF49-B760-C7FBA86C1D6F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025677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F8764C-56E6-2F4E-95D6-A4DDBE978C08}" type="datetimeFigureOut">
              <a:rPr lang="fi-FI" smtClean="0"/>
              <a:pPr/>
              <a:t>2.12.2015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BFDB46-767D-AF49-B760-C7FBA86C1D6F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483069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F8764C-56E6-2F4E-95D6-A4DDBE978C08}" type="datetimeFigureOut">
              <a:rPr lang="fi-FI" smtClean="0"/>
              <a:pPr/>
              <a:t>2.12.2015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BFDB46-767D-AF49-B760-C7FBA86C1D6F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083323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F8764C-56E6-2F4E-95D6-A4DDBE978C08}" type="datetimeFigureOut">
              <a:rPr lang="fi-FI" smtClean="0"/>
              <a:pPr/>
              <a:t>2.12.2015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BFDB46-767D-AF49-B760-C7FBA86C1D6F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021326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F8764C-56E6-2F4E-95D6-A4DDBE978C08}" type="datetimeFigureOut">
              <a:rPr lang="fi-FI" smtClean="0"/>
              <a:pPr/>
              <a:t>2.12.2015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BFDB46-767D-AF49-B760-C7FBA86C1D6F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839974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F8764C-56E6-2F4E-95D6-A4DDBE978C08}" type="datetimeFigureOut">
              <a:rPr lang="fi-FI" smtClean="0"/>
              <a:pPr/>
              <a:t>2.12.2015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BFDB46-767D-AF49-B760-C7FBA86C1D6F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052837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F8764C-56E6-2F4E-95D6-A4DDBE978C08}" type="datetimeFigureOut">
              <a:rPr lang="fi-FI" smtClean="0"/>
              <a:pPr/>
              <a:t>2.12.2015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BFDB46-767D-AF49-B760-C7FBA86C1D6F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692279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F8764C-56E6-2F4E-95D6-A4DDBE978C08}" type="datetimeFigureOut">
              <a:rPr lang="fi-FI" smtClean="0"/>
              <a:pPr/>
              <a:t>2.12.2015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BFDB46-767D-AF49-B760-C7FBA86C1D6F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747482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smtClean="0"/>
              <a:t>Vedä kuva paikkamerkkiin tai lisää napsauttamalla kuvaketta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F8764C-56E6-2F4E-95D6-A4DDBE978C08}" type="datetimeFigureOut">
              <a:rPr lang="fi-FI" smtClean="0"/>
              <a:pPr/>
              <a:t>2.12.2015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BFDB46-767D-AF49-B760-C7FBA86C1D6F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349162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F8764C-56E6-2F4E-95D6-A4DDBE978C08}" type="datetimeFigureOut">
              <a:rPr lang="fi-FI" smtClean="0"/>
              <a:pPr/>
              <a:t>2.12.2015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BFDB46-767D-AF49-B760-C7FBA86C1D6F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107144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 smtClean="0"/>
              <a:t>Ydinsisältö</a:t>
            </a:r>
            <a:endParaRPr lang="fi-FI" dirty="0"/>
          </a:p>
        </p:txBody>
      </p:sp>
      <p:sp>
        <p:nvSpPr>
          <p:cNvPr id="5" name="Otsikko 1"/>
          <p:cNvSpPr>
            <a:spLocks noGrp="1"/>
          </p:cNvSpPr>
          <p:nvPr>
            <p:ph type="ctrTitle"/>
          </p:nvPr>
        </p:nvSpPr>
        <p:spPr>
          <a:xfrm>
            <a:off x="685800" y="2416175"/>
            <a:ext cx="7772400" cy="1470025"/>
          </a:xfrm>
        </p:spPr>
        <p:txBody>
          <a:bodyPr>
            <a:normAutofit/>
          </a:bodyPr>
          <a:lstStyle/>
          <a:p>
            <a:r>
              <a:rPr lang="fi-FI" dirty="0" smtClean="0">
                <a:solidFill>
                  <a:srgbClr val="474091"/>
                </a:solidFill>
                <a:latin typeface="+mn-lt"/>
              </a:rPr>
              <a:t>17 Psykoosit ovat vakavimpia mielenterveyden häiriöitä</a:t>
            </a:r>
            <a:endParaRPr lang="fi-FI" dirty="0">
              <a:solidFill>
                <a:srgbClr val="474091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7232918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3084394" y="274638"/>
            <a:ext cx="5602406" cy="1143000"/>
          </a:xfrm>
        </p:spPr>
        <p:txBody>
          <a:bodyPr>
            <a:normAutofit fontScale="90000"/>
          </a:bodyPr>
          <a:lstStyle/>
          <a:p>
            <a:r>
              <a:rPr lang="fi-FI" dirty="0" smtClean="0">
                <a:solidFill>
                  <a:srgbClr val="474091"/>
                </a:solidFill>
                <a:latin typeface="+mn-lt"/>
              </a:rPr>
              <a:t>Yleistä psykoottisista häiriöistä</a:t>
            </a:r>
            <a:endParaRPr lang="fi-FI" dirty="0">
              <a:solidFill>
                <a:srgbClr val="474091"/>
              </a:solidFill>
              <a:latin typeface="+mn-lt"/>
            </a:endParaRP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57200" y="1545608"/>
            <a:ext cx="8229600" cy="4950726"/>
          </a:xfrm>
        </p:spPr>
        <p:txBody>
          <a:bodyPr>
            <a:noAutofit/>
          </a:bodyPr>
          <a:lstStyle/>
          <a:p>
            <a:r>
              <a:rPr lang="fi-FI" sz="2800" dirty="0" smtClean="0"/>
              <a:t>Psykoosit ovat kaikkein vakavimpia mielenterveyden häiriöitä.</a:t>
            </a:r>
          </a:p>
          <a:p>
            <a:r>
              <a:rPr lang="fi-FI" sz="2800" dirty="0" smtClean="0"/>
              <a:t>Oireita:</a:t>
            </a:r>
          </a:p>
          <a:p>
            <a:pPr lvl="2"/>
            <a:r>
              <a:rPr lang="fi-FI" sz="2800" dirty="0" smtClean="0"/>
              <a:t>Todellisuudentaju vääristynyt</a:t>
            </a:r>
          </a:p>
          <a:p>
            <a:pPr lvl="2"/>
            <a:r>
              <a:rPr lang="fi-FI" sz="2800" dirty="0" smtClean="0"/>
              <a:t>Harhaluuloja ja -aistimuksia</a:t>
            </a:r>
          </a:p>
          <a:p>
            <a:pPr lvl="2"/>
            <a:r>
              <a:rPr lang="fi-FI" sz="2800" dirty="0" smtClean="0"/>
              <a:t>Käytös voi olla omituista (esimerkiksi huutamista, pysähtymistä tai irvistelyä).</a:t>
            </a:r>
          </a:p>
          <a:p>
            <a:r>
              <a:rPr lang="fi-FI" sz="2800" dirty="0" smtClean="0"/>
              <a:t>Psykoottinen tila voi ilmetä lyhytkestoisesti esimerkiksi stressin tai huumeiden käytön yhteydessä.</a:t>
            </a:r>
          </a:p>
        </p:txBody>
      </p:sp>
    </p:spTree>
    <p:extLst>
      <p:ext uri="{BB962C8B-B14F-4D97-AF65-F5344CB8AC3E}">
        <p14:creationId xmlns:p14="http://schemas.microsoft.com/office/powerpoint/2010/main" val="28300539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3179928" y="274638"/>
            <a:ext cx="5506872" cy="1143000"/>
          </a:xfrm>
        </p:spPr>
        <p:txBody>
          <a:bodyPr>
            <a:normAutofit fontScale="90000"/>
          </a:bodyPr>
          <a:lstStyle/>
          <a:p>
            <a:r>
              <a:rPr lang="fi-FI" sz="4000" dirty="0" smtClean="0">
                <a:solidFill>
                  <a:srgbClr val="474091"/>
                </a:solidFill>
                <a:latin typeface="+mn-lt"/>
              </a:rPr>
              <a:t>Skitsofrenia on yleisin </a:t>
            </a:r>
            <a:r>
              <a:rPr lang="fi-FI" sz="4000" dirty="0">
                <a:solidFill>
                  <a:srgbClr val="474091"/>
                </a:solidFill>
                <a:latin typeface="+mn-lt"/>
              </a:rPr>
              <a:t>psykoottinen häiriö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00600"/>
          </a:xfrm>
        </p:spPr>
        <p:txBody>
          <a:bodyPr>
            <a:normAutofit fontScale="92500" lnSpcReduction="10000"/>
          </a:bodyPr>
          <a:lstStyle/>
          <a:p>
            <a:r>
              <a:rPr lang="fi-FI" dirty="0" smtClean="0"/>
              <a:t>Skitsofreniasta on olemassa monia erilaisia </a:t>
            </a:r>
            <a:r>
              <a:rPr lang="fi-FI" dirty="0" smtClean="0"/>
              <a:t>sairaustyyppejä, mm. </a:t>
            </a:r>
            <a:r>
              <a:rPr lang="fi-FI" smtClean="0"/>
              <a:t>paranoidinen skitsofrenia</a:t>
            </a:r>
            <a:endParaRPr lang="fi-FI" dirty="0" smtClean="0"/>
          </a:p>
          <a:p>
            <a:r>
              <a:rPr lang="fi-FI" dirty="0" smtClean="0"/>
              <a:t>Alkaa tyypillisesti nuorena aikuisena</a:t>
            </a:r>
          </a:p>
          <a:p>
            <a:r>
              <a:rPr lang="fi-FI" dirty="0" smtClean="0"/>
              <a:t>Ilmenee noin prosentilla väestöstä</a:t>
            </a:r>
          </a:p>
          <a:p>
            <a:pPr lvl="2"/>
            <a:r>
              <a:rPr lang="fi-FI" sz="2800" dirty="0" smtClean="0"/>
              <a:t>Sairastuneista 5</a:t>
            </a:r>
            <a:r>
              <a:rPr lang="fi-FI" sz="2800" dirty="0" smtClean="0">
                <a:sym typeface="Symbol"/>
              </a:rPr>
              <a:t></a:t>
            </a:r>
            <a:r>
              <a:rPr lang="fi-FI" sz="2800" dirty="0" smtClean="0"/>
              <a:t>20 prosenttia paranee kokonaan</a:t>
            </a:r>
          </a:p>
          <a:p>
            <a:r>
              <a:rPr lang="fi-FI" dirty="0" smtClean="0"/>
              <a:t>Skitsofrenian syitä:</a:t>
            </a:r>
          </a:p>
          <a:p>
            <a:pPr lvl="2"/>
            <a:r>
              <a:rPr lang="fi-FI" sz="2600" dirty="0" smtClean="0"/>
              <a:t>Perinnölliset tekijät</a:t>
            </a:r>
          </a:p>
          <a:p>
            <a:pPr lvl="2"/>
            <a:r>
              <a:rPr lang="fi-FI" sz="2600" dirty="0" smtClean="0"/>
              <a:t>Äidin sairastuminen </a:t>
            </a:r>
            <a:r>
              <a:rPr lang="fi-FI" sz="2600" dirty="0" smtClean="0"/>
              <a:t>influenssaan raskauden </a:t>
            </a:r>
            <a:r>
              <a:rPr lang="fi-FI" sz="2600" dirty="0" smtClean="0"/>
              <a:t>aikana</a:t>
            </a:r>
          </a:p>
          <a:p>
            <a:pPr lvl="2"/>
            <a:r>
              <a:rPr lang="fi-FI" sz="2600" dirty="0" smtClean="0"/>
              <a:t>Välittäjäaineiden poikkeuksellinen </a:t>
            </a:r>
            <a:r>
              <a:rPr lang="fi-FI" sz="2600" dirty="0" smtClean="0"/>
              <a:t>toiminta (aivoissa liikaa </a:t>
            </a:r>
            <a:r>
              <a:rPr lang="fi-FI" sz="2600" dirty="0" err="1" smtClean="0"/>
              <a:t>dopamiinia</a:t>
            </a:r>
            <a:r>
              <a:rPr lang="fi-FI" sz="2600" dirty="0" smtClean="0"/>
              <a:t>)</a:t>
            </a:r>
            <a:endParaRPr lang="fi-FI" sz="2600" dirty="0" smtClean="0"/>
          </a:p>
          <a:p>
            <a:pPr lvl="2"/>
            <a:r>
              <a:rPr lang="fi-FI" sz="2600" dirty="0" smtClean="0"/>
              <a:t>Ympäristön stressaavat ja traumaattiset kokemukset</a:t>
            </a:r>
          </a:p>
        </p:txBody>
      </p:sp>
    </p:spTree>
    <p:extLst>
      <p:ext uri="{BB962C8B-B14F-4D97-AF65-F5344CB8AC3E}">
        <p14:creationId xmlns:p14="http://schemas.microsoft.com/office/powerpoint/2010/main" val="1210467797"/>
      </p:ext>
    </p:extLst>
  </p:cSld>
  <p:clrMapOvr>
    <a:masterClrMapping/>
  </p:clrMapOvr>
</p:sld>
</file>

<file path=ppt/theme/theme1.xml><?xml version="1.0" encoding="utf-8"?>
<a:theme xmlns:a="http://schemas.openxmlformats.org/drawingml/2006/main" name="Oletus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Oletusteema.thmx</Template>
  <TotalTime>20</TotalTime>
  <Words>103</Words>
  <Application>Microsoft Office PowerPoint</Application>
  <PresentationFormat>Näytössä katseltava diaesitys (4:3)</PresentationFormat>
  <Paragraphs>19</Paragraphs>
  <Slides>3</Slides>
  <Notes>0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3</vt:i4>
      </vt:variant>
    </vt:vector>
  </HeadingPairs>
  <TitlesOfParts>
    <vt:vector size="4" baseType="lpstr">
      <vt:lpstr>Oletusteema</vt:lpstr>
      <vt:lpstr>17 Psykoosit ovat vakavimpia mielenterveyden häiriöitä</vt:lpstr>
      <vt:lpstr>Yleistä psykoottisista häiriöistä</vt:lpstr>
      <vt:lpstr>Skitsofrenia on yleisin psykoottinen häiriö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4.17 Psykoosit ovat vakavimpia mielenterveyden häiriöitä </dc:title>
  <dc:creator>Sari Autio</dc:creator>
  <cp:lastModifiedBy>Sandelin Raili</cp:lastModifiedBy>
  <cp:revision>5</cp:revision>
  <dcterms:created xsi:type="dcterms:W3CDTF">2014-04-16T16:54:38Z</dcterms:created>
  <dcterms:modified xsi:type="dcterms:W3CDTF">2015-12-02T11:28:48Z</dcterms:modified>
</cp:coreProperties>
</file>