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  <p:sldId id="265" r:id="rId9"/>
    <p:sldId id="261" r:id="rId10"/>
    <p:sldId id="266" r:id="rId11"/>
    <p:sldId id="262" r:id="rId12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-85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12446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830282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32087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92222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41513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5843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90798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719907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0774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545849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825908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FB33F-F7A4-A240-BB06-BC3AFE24948A}" type="datetimeFigureOut">
              <a:rPr lang="fi-FI" smtClean="0"/>
              <a:pPr/>
              <a:t>4.6.2014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1707C-F95D-1F47-8BA9-5852D3AF856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236803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684176"/>
            <a:ext cx="7772400" cy="1202024"/>
          </a:xfrm>
        </p:spPr>
        <p:txBody>
          <a:bodyPr>
            <a:normAutofit fontScale="90000"/>
          </a:bodyPr>
          <a:lstStyle/>
          <a:p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19 </a:t>
            </a:r>
            <a:r>
              <a:rPr lang="fi-FI" sz="4900" dirty="0">
                <a:solidFill>
                  <a:srgbClr val="474091"/>
                </a:solidFill>
                <a:latin typeface="+mn-lt"/>
              </a:rPr>
              <a:t>Psykoterapiat perustuvat psykologian eri suuntauksiin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422864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5029" y="1019331"/>
            <a:ext cx="6309818" cy="5305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69139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93102" y="274638"/>
            <a:ext cx="5793698" cy="1143000"/>
          </a:xfrm>
        </p:spPr>
        <p:txBody>
          <a:bodyPr>
            <a:normAutofit/>
          </a:bodyPr>
          <a:lstStyle/>
          <a:p>
            <a:r>
              <a:rPr lang="fi-FI" sz="4800" dirty="0" smtClean="0">
                <a:solidFill>
                  <a:srgbClr val="474091"/>
                </a:solidFill>
                <a:latin typeface="+mn-lt"/>
              </a:rPr>
              <a:t>Muita</a:t>
            </a:r>
            <a:r>
              <a:rPr lang="fi-FI" sz="6000" dirty="0" smtClean="0"/>
              <a:t> </a:t>
            </a:r>
            <a:r>
              <a:rPr lang="fi-FI" sz="4800" dirty="0" smtClean="0">
                <a:solidFill>
                  <a:srgbClr val="474091"/>
                </a:solidFill>
                <a:latin typeface="+mn-lt"/>
              </a:rPr>
              <a:t>terapioita</a:t>
            </a:r>
            <a:endParaRPr lang="fi-FI" sz="54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Ratkaisukeskeinen </a:t>
            </a:r>
            <a:r>
              <a:rPr lang="fi-FI" dirty="0" smtClean="0"/>
              <a:t>psykoterapia</a:t>
            </a:r>
          </a:p>
          <a:p>
            <a:r>
              <a:rPr lang="fi-FI" dirty="0" smtClean="0"/>
              <a:t>Kriisiterapia</a:t>
            </a:r>
            <a:endParaRPr lang="fi-FI" dirty="0" smtClean="0"/>
          </a:p>
          <a:p>
            <a:r>
              <a:rPr lang="fi-FI" dirty="0" smtClean="0"/>
              <a:t>Psykodraama</a:t>
            </a:r>
            <a:endParaRPr lang="fi-FI" dirty="0" smtClean="0"/>
          </a:p>
          <a:p>
            <a:r>
              <a:rPr lang="fi-FI" dirty="0" smtClean="0"/>
              <a:t>Kuva- </a:t>
            </a:r>
            <a:r>
              <a:rPr lang="fi-FI" dirty="0" smtClean="0"/>
              <a:t>ja taideterapia</a:t>
            </a:r>
          </a:p>
          <a:p>
            <a:r>
              <a:rPr lang="fi-FI" dirty="0" err="1" smtClean="0"/>
              <a:t>Narratiivinen</a:t>
            </a:r>
            <a:r>
              <a:rPr lang="fi-FI" dirty="0" smtClean="0"/>
              <a:t> </a:t>
            </a:r>
            <a:r>
              <a:rPr lang="fi-FI" dirty="0" smtClean="0"/>
              <a:t>terapia</a:t>
            </a:r>
          </a:p>
          <a:p>
            <a:r>
              <a:rPr lang="fi-FI" dirty="0" smtClean="0"/>
              <a:t>Pariterapia</a:t>
            </a:r>
            <a:endParaRPr lang="fi-FI" dirty="0" smtClean="0"/>
          </a:p>
          <a:p>
            <a:r>
              <a:rPr lang="fi-FI" dirty="0" smtClean="0"/>
              <a:t>Perheterapia</a:t>
            </a:r>
            <a:endParaRPr lang="fi-FI" dirty="0" smtClean="0"/>
          </a:p>
          <a:p>
            <a:r>
              <a:rPr lang="fi-FI" dirty="0" smtClean="0"/>
              <a:t>Ryhmäterapia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xmlns="" val="87910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53062" y="274638"/>
            <a:ext cx="5733738" cy="1143000"/>
          </a:xfrm>
        </p:spPr>
        <p:txBody>
          <a:bodyPr/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Yleistä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psykoterapioista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23201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S</a:t>
            </a:r>
            <a:r>
              <a:rPr lang="fi-FI" dirty="0" smtClean="0"/>
              <a:t>yitä </a:t>
            </a:r>
            <a:r>
              <a:rPr lang="fi-FI" dirty="0" smtClean="0"/>
              <a:t>mennä psykoterapiaan:</a:t>
            </a:r>
          </a:p>
          <a:p>
            <a:pPr lvl="2"/>
            <a:r>
              <a:rPr lang="fi-FI" sz="2600" dirty="0" smtClean="0"/>
              <a:t>I</a:t>
            </a:r>
            <a:r>
              <a:rPr lang="fi-FI" sz="2600" dirty="0" smtClean="0"/>
              <a:t>tseymmärryksen </a:t>
            </a:r>
            <a:r>
              <a:rPr lang="fi-FI" sz="2600" dirty="0" smtClean="0"/>
              <a:t>lisääminen</a:t>
            </a:r>
          </a:p>
          <a:p>
            <a:pPr lvl="2"/>
            <a:r>
              <a:rPr lang="fi-FI" sz="2600" dirty="0" smtClean="0"/>
              <a:t>I</a:t>
            </a:r>
            <a:r>
              <a:rPr lang="fi-FI" sz="2600" dirty="0" smtClean="0"/>
              <a:t>tsensä </a:t>
            </a:r>
            <a:r>
              <a:rPr lang="fi-FI" sz="2600" dirty="0" smtClean="0"/>
              <a:t>kehittäminen</a:t>
            </a:r>
          </a:p>
          <a:p>
            <a:pPr lvl="2"/>
            <a:r>
              <a:rPr lang="fi-FI" sz="2600" dirty="0" smtClean="0"/>
              <a:t>K</a:t>
            </a:r>
            <a:r>
              <a:rPr lang="fi-FI" sz="2600" dirty="0" smtClean="0"/>
              <a:t>riisit</a:t>
            </a:r>
            <a:endParaRPr lang="fi-FI" sz="2600" dirty="0" smtClean="0"/>
          </a:p>
          <a:p>
            <a:pPr lvl="2"/>
            <a:r>
              <a:rPr lang="fi-FI" sz="2600" dirty="0" smtClean="0"/>
              <a:t>M</a:t>
            </a:r>
            <a:r>
              <a:rPr lang="fi-FI" sz="2600" dirty="0" smtClean="0"/>
              <a:t>ielenterveyden </a:t>
            </a:r>
            <a:r>
              <a:rPr lang="fi-FI" sz="2600" dirty="0" smtClean="0"/>
              <a:t>häiriöt</a:t>
            </a:r>
          </a:p>
          <a:p>
            <a:r>
              <a:rPr lang="fi-FI" dirty="0" smtClean="0"/>
              <a:t>Psykoterapeutti </a:t>
            </a:r>
            <a:r>
              <a:rPr lang="fi-FI" dirty="0" smtClean="0"/>
              <a:t>auttaa asiakasta itse löytämään ja </a:t>
            </a:r>
            <a:r>
              <a:rPr lang="fi-FI" dirty="0" smtClean="0"/>
              <a:t>oivaltamaan esimerkiksi ongelmiin </a:t>
            </a:r>
            <a:r>
              <a:rPr lang="fi-FI" dirty="0" smtClean="0"/>
              <a:t>liittyviä </a:t>
            </a:r>
            <a:r>
              <a:rPr lang="fi-FI" dirty="0" smtClean="0"/>
              <a:t>ajattelutapoja.</a:t>
            </a:r>
            <a:endParaRPr lang="fi-FI" dirty="0" smtClean="0"/>
          </a:p>
          <a:p>
            <a:r>
              <a:rPr lang="fi-FI" dirty="0" smtClean="0"/>
              <a:t>Terapiat </a:t>
            </a:r>
            <a:r>
              <a:rPr lang="fi-FI" dirty="0" smtClean="0"/>
              <a:t>ovat syntyneet eri psykologian suuntausten </a:t>
            </a:r>
            <a:r>
              <a:rPr lang="fi-FI" dirty="0" smtClean="0"/>
              <a:t>pohjalta.</a:t>
            </a:r>
            <a:endParaRPr lang="fi-FI" dirty="0" smtClean="0"/>
          </a:p>
          <a:p>
            <a:pPr lvl="2"/>
            <a:r>
              <a:rPr lang="fi-FI" sz="2600" dirty="0" smtClean="0"/>
              <a:t>Usein ote on </a:t>
            </a:r>
            <a:r>
              <a:rPr lang="fi-FI" sz="2600" dirty="0" err="1" smtClean="0"/>
              <a:t>integratiivinen</a:t>
            </a:r>
            <a:r>
              <a:rPr lang="fi-FI" sz="2600" dirty="0" smtClean="0"/>
              <a:t> eli eri puolia yhdistelevä.</a:t>
            </a: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xmlns="" val="3585147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17756" y="274638"/>
            <a:ext cx="5269043" cy="1143000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Psykodynaamiset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terapiat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Terapiassa </a:t>
            </a:r>
            <a:r>
              <a:rPr lang="fi-FI" dirty="0" smtClean="0"/>
              <a:t>pyritään tulemaan </a:t>
            </a:r>
            <a:r>
              <a:rPr lang="fi-FI" dirty="0" smtClean="0"/>
              <a:t>tietoiseksi:</a:t>
            </a:r>
            <a:endParaRPr lang="fi-FI" dirty="0" smtClean="0"/>
          </a:p>
          <a:p>
            <a:pPr lvl="2"/>
            <a:r>
              <a:rPr lang="fi-FI" sz="2800" dirty="0" smtClean="0"/>
              <a:t>Tiedostamattomista </a:t>
            </a:r>
            <a:r>
              <a:rPr lang="fi-FI" sz="2800" dirty="0" smtClean="0"/>
              <a:t>haluista ja motiiveista</a:t>
            </a:r>
          </a:p>
          <a:p>
            <a:pPr lvl="2"/>
            <a:r>
              <a:rPr lang="fi-FI" sz="2800" dirty="0" smtClean="0"/>
              <a:t>T</a:t>
            </a:r>
            <a:r>
              <a:rPr lang="fi-FI" sz="2800" dirty="0" smtClean="0"/>
              <a:t>orjutuista </a:t>
            </a:r>
            <a:r>
              <a:rPr lang="fi-FI" sz="2800" dirty="0" smtClean="0"/>
              <a:t>kokemuksista ja tunteista</a:t>
            </a:r>
          </a:p>
          <a:p>
            <a:r>
              <a:rPr lang="fi-FI" dirty="0" smtClean="0"/>
              <a:t>Keskitytään </a:t>
            </a:r>
            <a:r>
              <a:rPr lang="fi-FI" dirty="0" smtClean="0"/>
              <a:t>paljon lapsuuteen</a:t>
            </a:r>
          </a:p>
          <a:p>
            <a:r>
              <a:rPr lang="fi-FI" dirty="0" smtClean="0"/>
              <a:t>Keskeisiä käsitteitä:</a:t>
            </a:r>
            <a:endParaRPr lang="fi-FI" dirty="0" smtClean="0"/>
          </a:p>
          <a:p>
            <a:pPr lvl="2"/>
            <a:r>
              <a:rPr lang="fi-FI" sz="2800" dirty="0" smtClean="0"/>
              <a:t>V</a:t>
            </a:r>
            <a:r>
              <a:rPr lang="fi-FI" sz="2800" dirty="0" smtClean="0"/>
              <a:t>apaa </a:t>
            </a:r>
            <a:r>
              <a:rPr lang="fi-FI" sz="2800" dirty="0" smtClean="0"/>
              <a:t>assosiaatio</a:t>
            </a:r>
          </a:p>
          <a:p>
            <a:pPr lvl="2"/>
            <a:r>
              <a:rPr lang="fi-FI" sz="2800" dirty="0" smtClean="0"/>
              <a:t>U</a:t>
            </a:r>
            <a:r>
              <a:rPr lang="fi-FI" sz="2800" dirty="0" smtClean="0"/>
              <a:t>net</a:t>
            </a:r>
            <a:endParaRPr lang="fi-FI" sz="2800" dirty="0" smtClean="0"/>
          </a:p>
          <a:p>
            <a:pPr lvl="2"/>
            <a:r>
              <a:rPr lang="fi-FI" sz="2800" dirty="0" err="1" smtClean="0"/>
              <a:t>Transferenssi</a:t>
            </a:r>
            <a:r>
              <a:rPr lang="fi-FI" sz="2800" dirty="0" smtClean="0"/>
              <a:t> </a:t>
            </a:r>
            <a:r>
              <a:rPr lang="fi-FI" sz="2800" dirty="0" smtClean="0"/>
              <a:t>eli tunteensiirto</a:t>
            </a:r>
          </a:p>
          <a:p>
            <a:r>
              <a:rPr lang="fi-FI" dirty="0" smtClean="0"/>
              <a:t>Usein </a:t>
            </a:r>
            <a:r>
              <a:rPr lang="fi-FI" dirty="0" smtClean="0"/>
              <a:t>pitkäkestoinen</a:t>
            </a:r>
            <a:endParaRPr lang="fi-FI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62749" y="3429000"/>
            <a:ext cx="192405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14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2861" y="1034320"/>
            <a:ext cx="6326371" cy="5349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9731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77914" y="274638"/>
            <a:ext cx="5508885" cy="1143000"/>
          </a:xfrm>
        </p:spPr>
        <p:txBody>
          <a:bodyPr>
            <a:noAutofit/>
          </a:bodyPr>
          <a:lstStyle/>
          <a:p>
            <a:r>
              <a:rPr lang="fi-FI" sz="3600" dirty="0" smtClean="0">
                <a:solidFill>
                  <a:srgbClr val="474091"/>
                </a:solidFill>
                <a:latin typeface="+mn-lt"/>
              </a:rPr>
              <a:t>Humanistiseen psykologiaan pohjautuvat terapiat</a:t>
            </a:r>
            <a:endParaRPr lang="fi-FI" sz="36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43790"/>
            <a:ext cx="5958590" cy="4525963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Minäkäsityksen </a:t>
            </a:r>
            <a:r>
              <a:rPr lang="fi-FI" dirty="0" smtClean="0"/>
              <a:t>ja todellisen kokemuksen välisen kuilun oivaltamista</a:t>
            </a:r>
          </a:p>
          <a:p>
            <a:r>
              <a:rPr lang="fi-FI" dirty="0" smtClean="0"/>
              <a:t>Keskeisenä käsityksenä se, että j</a:t>
            </a:r>
            <a:r>
              <a:rPr lang="fi-FI" dirty="0" smtClean="0"/>
              <a:t>okaisella </a:t>
            </a:r>
            <a:r>
              <a:rPr lang="fi-FI" dirty="0" smtClean="0"/>
              <a:t>on itsellään motivaatio kehittyä ja </a:t>
            </a:r>
            <a:r>
              <a:rPr lang="fi-FI" dirty="0" smtClean="0"/>
              <a:t>muuttua.</a:t>
            </a:r>
            <a:endParaRPr lang="fi-FI" dirty="0" smtClean="0"/>
          </a:p>
          <a:p>
            <a:r>
              <a:rPr lang="fi-FI" dirty="0" smtClean="0"/>
              <a:t>Pyrkimyksenä on o</a:t>
            </a:r>
            <a:r>
              <a:rPr lang="fi-FI" dirty="0" smtClean="0"/>
              <a:t>mien </a:t>
            </a:r>
            <a:r>
              <a:rPr lang="fi-FI" dirty="0" smtClean="0"/>
              <a:t>vahvuuksien ja voimavarojen </a:t>
            </a:r>
            <a:r>
              <a:rPr lang="fi-FI" dirty="0" smtClean="0"/>
              <a:t>löytäminen.</a:t>
            </a:r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599" y="3210081"/>
            <a:ext cx="19812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96337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9017" y="1295510"/>
            <a:ext cx="6004888" cy="4894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46081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47934" y="274638"/>
            <a:ext cx="5538866" cy="1143000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Behavioristiset</a:t>
            </a:r>
            <a:r>
              <a:rPr lang="fi-FI" sz="5400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terapiat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7952282" cy="4525963"/>
          </a:xfrm>
        </p:spPr>
        <p:txBody>
          <a:bodyPr/>
          <a:lstStyle/>
          <a:p>
            <a:r>
              <a:rPr lang="fi-FI" dirty="0" smtClean="0"/>
              <a:t>Ongelmat </a:t>
            </a:r>
            <a:r>
              <a:rPr lang="fi-FI" dirty="0" smtClean="0"/>
              <a:t>johtuvat ihmisten oppimista </a:t>
            </a:r>
            <a:r>
              <a:rPr lang="fi-FI" dirty="0" smtClean="0"/>
              <a:t>tavoista.</a:t>
            </a:r>
            <a:endParaRPr lang="fi-FI" dirty="0" smtClean="0"/>
          </a:p>
          <a:p>
            <a:r>
              <a:rPr lang="fi-FI" dirty="0" smtClean="0"/>
              <a:t>Keskitytään </a:t>
            </a:r>
            <a:r>
              <a:rPr lang="fi-FI" dirty="0" smtClean="0"/>
              <a:t>tämän hetkiseen </a:t>
            </a:r>
            <a:r>
              <a:rPr lang="fi-FI" dirty="0" smtClean="0"/>
              <a:t>käyttäytymiseen.</a:t>
            </a:r>
            <a:endParaRPr lang="fi-FI" dirty="0" smtClean="0"/>
          </a:p>
          <a:p>
            <a:r>
              <a:rPr lang="fi-FI" dirty="0" smtClean="0"/>
              <a:t>Hiljalleen </a:t>
            </a:r>
            <a:r>
              <a:rPr lang="fi-FI" dirty="0" smtClean="0"/>
              <a:t>opetellaan </a:t>
            </a:r>
            <a:r>
              <a:rPr lang="fi-FI" dirty="0" smtClean="0"/>
              <a:t>pois</a:t>
            </a:r>
          </a:p>
          <a:p>
            <a:pPr>
              <a:buNone/>
            </a:pPr>
            <a:r>
              <a:rPr lang="fi-FI" dirty="0" smtClean="0"/>
              <a:t>	</a:t>
            </a:r>
            <a:r>
              <a:rPr lang="fi-FI" dirty="0" smtClean="0"/>
              <a:t>ei-toivotusta käyttäytymisestä.</a:t>
            </a:r>
            <a:endParaRPr lang="fi-FI" dirty="0" smtClean="0"/>
          </a:p>
          <a:p>
            <a:pPr lvl="2"/>
            <a:r>
              <a:rPr lang="fi-FI" sz="2800" dirty="0" smtClean="0"/>
              <a:t>R</a:t>
            </a:r>
            <a:r>
              <a:rPr lang="fi-FI" sz="2800" dirty="0" smtClean="0"/>
              <a:t>angaistukset</a:t>
            </a:r>
            <a:endParaRPr lang="fi-FI" sz="2800" dirty="0" smtClean="0"/>
          </a:p>
          <a:p>
            <a:pPr lvl="2"/>
            <a:r>
              <a:rPr lang="fi-FI" sz="2800" dirty="0" smtClean="0"/>
              <a:t>A</a:t>
            </a:r>
            <a:r>
              <a:rPr lang="fi-FI" sz="2800" dirty="0" smtClean="0"/>
              <a:t>ltistaminen </a:t>
            </a:r>
            <a:r>
              <a:rPr lang="fi-FI" sz="2800" dirty="0" smtClean="0"/>
              <a:t>asteittain</a:t>
            </a:r>
            <a:endParaRPr lang="fi-FI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5907" y="2994285"/>
            <a:ext cx="193357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09434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37649" y="1199213"/>
            <a:ext cx="6152305" cy="5066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83408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68052" y="274638"/>
            <a:ext cx="5718748" cy="1143000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Kognitiiviset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psykoterapiat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6159630" cy="4525963"/>
          </a:xfrm>
        </p:spPr>
        <p:txBody>
          <a:bodyPr/>
          <a:lstStyle/>
          <a:p>
            <a:r>
              <a:rPr lang="fi-FI" dirty="0" smtClean="0"/>
              <a:t>Yksilön </a:t>
            </a:r>
            <a:r>
              <a:rPr lang="fi-FI" dirty="0" smtClean="0"/>
              <a:t>omat tulkinnat tilanteista vaikuttavat häiriön </a:t>
            </a:r>
            <a:r>
              <a:rPr lang="fi-FI" dirty="0" smtClean="0"/>
              <a:t>syntyyn.</a:t>
            </a:r>
            <a:endParaRPr lang="fi-FI" dirty="0" smtClean="0"/>
          </a:p>
          <a:p>
            <a:r>
              <a:rPr lang="fi-FI" dirty="0" smtClean="0"/>
              <a:t>Keskitytään </a:t>
            </a:r>
            <a:r>
              <a:rPr lang="fi-FI" dirty="0" smtClean="0"/>
              <a:t>tunnistamaan ja muokkaamaan vääristyneitä ajattelu- ja </a:t>
            </a:r>
            <a:r>
              <a:rPr lang="fi-FI" dirty="0" smtClean="0"/>
              <a:t>toimintatapoja.</a:t>
            </a:r>
            <a:endParaRPr lang="fi-FI" dirty="0" smtClean="0"/>
          </a:p>
          <a:p>
            <a:r>
              <a:rPr lang="fi-FI" dirty="0" smtClean="0"/>
              <a:t>Aina </a:t>
            </a:r>
            <a:r>
              <a:rPr lang="fi-FI" dirty="0" smtClean="0"/>
              <a:t>kielteisiä ajatuksia ei tarvitse edes </a:t>
            </a:r>
            <a:r>
              <a:rPr lang="fi-FI" dirty="0" smtClean="0"/>
              <a:t>muuttaa, vaan </a:t>
            </a:r>
            <a:r>
              <a:rPr lang="fi-FI" dirty="0" smtClean="0"/>
              <a:t>pelkkä </a:t>
            </a:r>
            <a:r>
              <a:rPr lang="fi-FI" dirty="0" smtClean="0"/>
              <a:t>niiden tiedostaminen riittää.</a:t>
            </a:r>
            <a:endParaRPr lang="fi-FI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0375" y="3249118"/>
            <a:ext cx="1876425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03940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173</Words>
  <Application>Microsoft Office PowerPoint</Application>
  <PresentationFormat>Näytössä katseltava diaesitys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19 Psykoterapiat perustuvat psykologian eri suuntauksiin </vt:lpstr>
      <vt:lpstr>Yleistä psykoterapioista</vt:lpstr>
      <vt:lpstr>Psykodynaamiset terapiat</vt:lpstr>
      <vt:lpstr>Dia 4</vt:lpstr>
      <vt:lpstr>Humanistiseen psykologiaan pohjautuvat terapiat</vt:lpstr>
      <vt:lpstr>Dia 6</vt:lpstr>
      <vt:lpstr>Behavioristiset terapiat</vt:lpstr>
      <vt:lpstr>Dia 8</vt:lpstr>
      <vt:lpstr>Kognitiiviset psykoterapiat</vt:lpstr>
      <vt:lpstr>Dia 10</vt:lpstr>
      <vt:lpstr>Muita terapioita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5.19 Psykoterapiat perustuvat psykologian eri suuntauksiin </dc:title>
  <dc:creator>Sari Autio</dc:creator>
  <cp:lastModifiedBy>Taina Vuokko</cp:lastModifiedBy>
  <cp:revision>7</cp:revision>
  <dcterms:created xsi:type="dcterms:W3CDTF">2014-04-18T19:27:07Z</dcterms:created>
  <dcterms:modified xsi:type="dcterms:W3CDTF">2014-06-04T09:28:15Z</dcterms:modified>
</cp:coreProperties>
</file>