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</p:sldIdLst>
  <p:sldSz cx="9144000" cy="6858000" type="screen4x3"/>
  <p:notesSz cx="6858000" cy="9144000"/>
  <p:defaultTextStyle>
    <a:defPPr>
      <a:defRPr lang="fi-FI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6" d="100"/>
          <a:sy n="56" d="100"/>
        </p:scale>
        <p:origin x="-706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4B0E6C2-2C93-9546-A62D-F6012A5BC665}" type="doc">
      <dgm:prSet loTypeId="urn:microsoft.com/office/officeart/2005/8/layout/matrix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32B5C4C4-0419-7E4B-8512-DA130906B81B}">
      <dgm:prSet phldrT="[Teksti]"/>
      <dgm:spPr/>
      <dgm:t>
        <a:bodyPr/>
        <a:lstStyle/>
        <a:p>
          <a:r>
            <a:rPr lang="fi-FI" dirty="0" smtClean="0"/>
            <a:t>MIELENTERVEYDEN</a:t>
          </a:r>
        </a:p>
        <a:p>
          <a:r>
            <a:rPr lang="fi-FI" dirty="0" smtClean="0"/>
            <a:t>HÄIRIÖITÄ</a:t>
          </a:r>
          <a:endParaRPr lang="fi-FI" dirty="0"/>
        </a:p>
      </dgm:t>
    </dgm:pt>
    <dgm:pt modelId="{62F6D56A-8C1E-914F-8882-5760744DB057}" type="parTrans" cxnId="{9D03A872-4AF3-E041-9874-B3F301773EE7}">
      <dgm:prSet/>
      <dgm:spPr/>
      <dgm:t>
        <a:bodyPr/>
        <a:lstStyle/>
        <a:p>
          <a:endParaRPr lang="fi-FI"/>
        </a:p>
      </dgm:t>
    </dgm:pt>
    <dgm:pt modelId="{C8E6929D-1816-5140-B6BA-D44500444B96}" type="sibTrans" cxnId="{9D03A872-4AF3-E041-9874-B3F301773EE7}">
      <dgm:prSet/>
      <dgm:spPr/>
      <dgm:t>
        <a:bodyPr/>
        <a:lstStyle/>
        <a:p>
          <a:endParaRPr lang="fi-FI"/>
        </a:p>
      </dgm:t>
    </dgm:pt>
    <dgm:pt modelId="{1AA8FB8E-9C06-C34C-BE9B-61A1BED9C519}">
      <dgm:prSet phldrT="[Teksti]"/>
      <dgm:spPr/>
      <dgm:t>
        <a:bodyPr/>
        <a:lstStyle/>
        <a:p>
          <a:r>
            <a:rPr lang="fi-FI" dirty="0" smtClean="0"/>
            <a:t>PSYKOOSIT</a:t>
          </a:r>
          <a:endParaRPr lang="fi-FI" dirty="0"/>
        </a:p>
      </dgm:t>
    </dgm:pt>
    <dgm:pt modelId="{30348F9D-217A-CC43-B31D-B4A6EEBB80BE}" type="parTrans" cxnId="{567D3D5C-94F1-9B48-BD95-AB7F3C03D700}">
      <dgm:prSet/>
      <dgm:spPr/>
      <dgm:t>
        <a:bodyPr/>
        <a:lstStyle/>
        <a:p>
          <a:endParaRPr lang="fi-FI"/>
        </a:p>
      </dgm:t>
    </dgm:pt>
    <dgm:pt modelId="{755E21F1-211D-BC45-B8BE-89D6680197C6}" type="sibTrans" cxnId="{567D3D5C-94F1-9B48-BD95-AB7F3C03D700}">
      <dgm:prSet/>
      <dgm:spPr/>
      <dgm:t>
        <a:bodyPr/>
        <a:lstStyle/>
        <a:p>
          <a:endParaRPr lang="fi-FI"/>
        </a:p>
      </dgm:t>
    </dgm:pt>
    <dgm:pt modelId="{644620CE-54FE-DE4E-A347-832A4562DCAC}">
      <dgm:prSet phldrT="[Teksti]"/>
      <dgm:spPr/>
      <dgm:t>
        <a:bodyPr/>
        <a:lstStyle/>
        <a:p>
          <a:r>
            <a:rPr lang="fi-FI" dirty="0" smtClean="0"/>
            <a:t>MIELIALAHÄIRIÖT</a:t>
          </a:r>
          <a:endParaRPr lang="fi-FI" dirty="0"/>
        </a:p>
      </dgm:t>
    </dgm:pt>
    <dgm:pt modelId="{B32B5A43-8FA0-6048-B826-6D9CBAEC6726}" type="parTrans" cxnId="{0B549012-F120-0147-87A2-A5E6BA4F8C79}">
      <dgm:prSet/>
      <dgm:spPr/>
      <dgm:t>
        <a:bodyPr/>
        <a:lstStyle/>
        <a:p>
          <a:endParaRPr lang="fi-FI"/>
        </a:p>
      </dgm:t>
    </dgm:pt>
    <dgm:pt modelId="{3D1127FA-2114-9B4E-9650-5AC2EC5261F7}" type="sibTrans" cxnId="{0B549012-F120-0147-87A2-A5E6BA4F8C79}">
      <dgm:prSet/>
      <dgm:spPr/>
      <dgm:t>
        <a:bodyPr/>
        <a:lstStyle/>
        <a:p>
          <a:endParaRPr lang="fi-FI"/>
        </a:p>
      </dgm:t>
    </dgm:pt>
    <dgm:pt modelId="{80E9250E-AEF8-2843-A9E8-AA93606E39AB}">
      <dgm:prSet phldrT="[Teksti]"/>
      <dgm:spPr/>
      <dgm:t>
        <a:bodyPr/>
        <a:lstStyle/>
        <a:p>
          <a:r>
            <a:rPr lang="fi-FI" dirty="0" smtClean="0"/>
            <a:t>PERSOONALLISUUSHÄIRIÖT</a:t>
          </a:r>
          <a:endParaRPr lang="fi-FI" dirty="0"/>
        </a:p>
      </dgm:t>
    </dgm:pt>
    <dgm:pt modelId="{D5F6FB0D-EB13-7C4B-9B56-E2DC4CB6543A}" type="parTrans" cxnId="{6DFBA14C-1E00-DE42-B6B3-FA734DD62FBA}">
      <dgm:prSet/>
      <dgm:spPr/>
      <dgm:t>
        <a:bodyPr/>
        <a:lstStyle/>
        <a:p>
          <a:endParaRPr lang="fi-FI"/>
        </a:p>
      </dgm:t>
    </dgm:pt>
    <dgm:pt modelId="{3A2B25CA-B86C-8A4D-9CEF-293BDDCFC960}" type="sibTrans" cxnId="{6DFBA14C-1E00-DE42-B6B3-FA734DD62FBA}">
      <dgm:prSet/>
      <dgm:spPr/>
      <dgm:t>
        <a:bodyPr/>
        <a:lstStyle/>
        <a:p>
          <a:endParaRPr lang="fi-FI"/>
        </a:p>
      </dgm:t>
    </dgm:pt>
    <dgm:pt modelId="{2AAF77F0-2D5F-E94A-81DD-432ADD37C620}">
      <dgm:prSet phldrT="[Teksti]"/>
      <dgm:spPr/>
      <dgm:t>
        <a:bodyPr/>
        <a:lstStyle/>
        <a:p>
          <a:r>
            <a:rPr lang="fi-FI" dirty="0" smtClean="0"/>
            <a:t>AHDISTUNEISUUSHÄIRIÖT</a:t>
          </a:r>
          <a:endParaRPr lang="fi-FI" dirty="0"/>
        </a:p>
      </dgm:t>
    </dgm:pt>
    <dgm:pt modelId="{3D17C7F1-5E07-E34B-905E-1804F6BD1EBE}" type="parTrans" cxnId="{F0DCBA40-FB45-0246-B31B-E78CA68E2AA7}">
      <dgm:prSet/>
      <dgm:spPr/>
      <dgm:t>
        <a:bodyPr/>
        <a:lstStyle/>
        <a:p>
          <a:endParaRPr lang="fi-FI"/>
        </a:p>
      </dgm:t>
    </dgm:pt>
    <dgm:pt modelId="{CA3D6A37-7ACF-E141-A6F4-A2A9935D41FC}" type="sibTrans" cxnId="{F0DCBA40-FB45-0246-B31B-E78CA68E2AA7}">
      <dgm:prSet/>
      <dgm:spPr/>
      <dgm:t>
        <a:bodyPr/>
        <a:lstStyle/>
        <a:p>
          <a:endParaRPr lang="fi-FI"/>
        </a:p>
      </dgm:t>
    </dgm:pt>
    <dgm:pt modelId="{299C635C-68F5-DE47-892C-67B13A995EA6}" type="pres">
      <dgm:prSet presAssocID="{D4B0E6C2-2C93-9546-A62D-F6012A5BC665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fi-FI"/>
        </a:p>
      </dgm:t>
    </dgm:pt>
    <dgm:pt modelId="{C708C673-C59E-9F4A-9D9B-EFF26263279C}" type="pres">
      <dgm:prSet presAssocID="{D4B0E6C2-2C93-9546-A62D-F6012A5BC665}" presName="matrix" presStyleCnt="0"/>
      <dgm:spPr/>
    </dgm:pt>
    <dgm:pt modelId="{21ACBDF5-9599-964F-9A62-4419A952A08A}" type="pres">
      <dgm:prSet presAssocID="{D4B0E6C2-2C93-9546-A62D-F6012A5BC665}" presName="tile1" presStyleLbl="node1" presStyleIdx="0" presStyleCnt="4"/>
      <dgm:spPr/>
      <dgm:t>
        <a:bodyPr/>
        <a:lstStyle/>
        <a:p>
          <a:endParaRPr lang="fi-FI"/>
        </a:p>
      </dgm:t>
    </dgm:pt>
    <dgm:pt modelId="{15A0E325-45AE-E542-85D6-129A001DDDE8}" type="pres">
      <dgm:prSet presAssocID="{D4B0E6C2-2C93-9546-A62D-F6012A5BC665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ECA8F5D9-D824-9546-9214-EBD21874B39A}" type="pres">
      <dgm:prSet presAssocID="{D4B0E6C2-2C93-9546-A62D-F6012A5BC665}" presName="tile2" presStyleLbl="node1" presStyleIdx="1" presStyleCnt="4"/>
      <dgm:spPr/>
      <dgm:t>
        <a:bodyPr/>
        <a:lstStyle/>
        <a:p>
          <a:endParaRPr lang="fi-FI"/>
        </a:p>
      </dgm:t>
    </dgm:pt>
    <dgm:pt modelId="{A6230100-96E8-0A41-B165-0EDB59063C77}" type="pres">
      <dgm:prSet presAssocID="{D4B0E6C2-2C93-9546-A62D-F6012A5BC665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D4954236-EDE9-FD44-9A90-DC90C1D572C3}" type="pres">
      <dgm:prSet presAssocID="{D4B0E6C2-2C93-9546-A62D-F6012A5BC665}" presName="tile3" presStyleLbl="node1" presStyleIdx="2" presStyleCnt="4"/>
      <dgm:spPr/>
      <dgm:t>
        <a:bodyPr/>
        <a:lstStyle/>
        <a:p>
          <a:endParaRPr lang="fi-FI"/>
        </a:p>
      </dgm:t>
    </dgm:pt>
    <dgm:pt modelId="{8B3148E0-BDAB-E640-AA68-A22D3F57F0DA}" type="pres">
      <dgm:prSet presAssocID="{D4B0E6C2-2C93-9546-A62D-F6012A5BC665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3F8B7CE9-55D3-514D-BD4F-F881C876D537}" type="pres">
      <dgm:prSet presAssocID="{D4B0E6C2-2C93-9546-A62D-F6012A5BC665}" presName="tile4" presStyleLbl="node1" presStyleIdx="3" presStyleCnt="4"/>
      <dgm:spPr/>
      <dgm:t>
        <a:bodyPr/>
        <a:lstStyle/>
        <a:p>
          <a:endParaRPr lang="fi-FI"/>
        </a:p>
      </dgm:t>
    </dgm:pt>
    <dgm:pt modelId="{F134D93B-59A8-2548-9594-B0C6C1BAB01F}" type="pres">
      <dgm:prSet presAssocID="{D4B0E6C2-2C93-9546-A62D-F6012A5BC665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755A561C-A4CB-B64D-9FF2-65335246D3BF}" type="pres">
      <dgm:prSet presAssocID="{D4B0E6C2-2C93-9546-A62D-F6012A5BC665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fi-FI"/>
        </a:p>
      </dgm:t>
    </dgm:pt>
  </dgm:ptLst>
  <dgm:cxnLst>
    <dgm:cxn modelId="{761E5509-F005-DA49-80E4-CE64E844D8E3}" type="presOf" srcId="{644620CE-54FE-DE4E-A347-832A4562DCAC}" destId="{ECA8F5D9-D824-9546-9214-EBD21874B39A}" srcOrd="0" destOrd="0" presId="urn:microsoft.com/office/officeart/2005/8/layout/matrix1"/>
    <dgm:cxn modelId="{F0DCBA40-FB45-0246-B31B-E78CA68E2AA7}" srcId="{32B5C4C4-0419-7E4B-8512-DA130906B81B}" destId="{2AAF77F0-2D5F-E94A-81DD-432ADD37C620}" srcOrd="3" destOrd="0" parTransId="{3D17C7F1-5E07-E34B-905E-1804F6BD1EBE}" sibTransId="{CA3D6A37-7ACF-E141-A6F4-A2A9935D41FC}"/>
    <dgm:cxn modelId="{8E769238-19F6-BB44-88CD-913D375D1776}" type="presOf" srcId="{2AAF77F0-2D5F-E94A-81DD-432ADD37C620}" destId="{F134D93B-59A8-2548-9594-B0C6C1BAB01F}" srcOrd="1" destOrd="0" presId="urn:microsoft.com/office/officeart/2005/8/layout/matrix1"/>
    <dgm:cxn modelId="{559F5876-340B-DB4B-B9FD-7F9B0626BC70}" type="presOf" srcId="{32B5C4C4-0419-7E4B-8512-DA130906B81B}" destId="{755A561C-A4CB-B64D-9FF2-65335246D3BF}" srcOrd="0" destOrd="0" presId="urn:microsoft.com/office/officeart/2005/8/layout/matrix1"/>
    <dgm:cxn modelId="{9D03A872-4AF3-E041-9874-B3F301773EE7}" srcId="{D4B0E6C2-2C93-9546-A62D-F6012A5BC665}" destId="{32B5C4C4-0419-7E4B-8512-DA130906B81B}" srcOrd="0" destOrd="0" parTransId="{62F6D56A-8C1E-914F-8882-5760744DB057}" sibTransId="{C8E6929D-1816-5140-B6BA-D44500444B96}"/>
    <dgm:cxn modelId="{4F42B8BF-DFC3-B745-932B-78E009F80D3A}" type="presOf" srcId="{2AAF77F0-2D5F-E94A-81DD-432ADD37C620}" destId="{3F8B7CE9-55D3-514D-BD4F-F881C876D537}" srcOrd="0" destOrd="0" presId="urn:microsoft.com/office/officeart/2005/8/layout/matrix1"/>
    <dgm:cxn modelId="{3B3E2011-3685-A847-AC13-23BD2E8C7FCA}" type="presOf" srcId="{644620CE-54FE-DE4E-A347-832A4562DCAC}" destId="{A6230100-96E8-0A41-B165-0EDB59063C77}" srcOrd="1" destOrd="0" presId="urn:microsoft.com/office/officeart/2005/8/layout/matrix1"/>
    <dgm:cxn modelId="{AEA4435D-413C-0749-B024-2DAC083F33A2}" type="presOf" srcId="{80E9250E-AEF8-2843-A9E8-AA93606E39AB}" destId="{8B3148E0-BDAB-E640-AA68-A22D3F57F0DA}" srcOrd="1" destOrd="0" presId="urn:microsoft.com/office/officeart/2005/8/layout/matrix1"/>
    <dgm:cxn modelId="{3567399A-8479-5E49-8BFE-B942B4002CA5}" type="presOf" srcId="{D4B0E6C2-2C93-9546-A62D-F6012A5BC665}" destId="{299C635C-68F5-DE47-892C-67B13A995EA6}" srcOrd="0" destOrd="0" presId="urn:microsoft.com/office/officeart/2005/8/layout/matrix1"/>
    <dgm:cxn modelId="{567D3D5C-94F1-9B48-BD95-AB7F3C03D700}" srcId="{32B5C4C4-0419-7E4B-8512-DA130906B81B}" destId="{1AA8FB8E-9C06-C34C-BE9B-61A1BED9C519}" srcOrd="0" destOrd="0" parTransId="{30348F9D-217A-CC43-B31D-B4A6EEBB80BE}" sibTransId="{755E21F1-211D-BC45-B8BE-89D6680197C6}"/>
    <dgm:cxn modelId="{9A264E9D-6AD3-0447-9ED1-BF13976CF6A6}" type="presOf" srcId="{1AA8FB8E-9C06-C34C-BE9B-61A1BED9C519}" destId="{15A0E325-45AE-E542-85D6-129A001DDDE8}" srcOrd="1" destOrd="0" presId="urn:microsoft.com/office/officeart/2005/8/layout/matrix1"/>
    <dgm:cxn modelId="{29AD8066-0657-614E-8A24-6077E706BEA1}" type="presOf" srcId="{80E9250E-AEF8-2843-A9E8-AA93606E39AB}" destId="{D4954236-EDE9-FD44-9A90-DC90C1D572C3}" srcOrd="0" destOrd="0" presId="urn:microsoft.com/office/officeart/2005/8/layout/matrix1"/>
    <dgm:cxn modelId="{0B549012-F120-0147-87A2-A5E6BA4F8C79}" srcId="{32B5C4C4-0419-7E4B-8512-DA130906B81B}" destId="{644620CE-54FE-DE4E-A347-832A4562DCAC}" srcOrd="1" destOrd="0" parTransId="{B32B5A43-8FA0-6048-B826-6D9CBAEC6726}" sibTransId="{3D1127FA-2114-9B4E-9650-5AC2EC5261F7}"/>
    <dgm:cxn modelId="{3F766A93-3668-9B4B-9B08-1EEFF5334D56}" type="presOf" srcId="{1AA8FB8E-9C06-C34C-BE9B-61A1BED9C519}" destId="{21ACBDF5-9599-964F-9A62-4419A952A08A}" srcOrd="0" destOrd="0" presId="urn:microsoft.com/office/officeart/2005/8/layout/matrix1"/>
    <dgm:cxn modelId="{6DFBA14C-1E00-DE42-B6B3-FA734DD62FBA}" srcId="{32B5C4C4-0419-7E4B-8512-DA130906B81B}" destId="{80E9250E-AEF8-2843-A9E8-AA93606E39AB}" srcOrd="2" destOrd="0" parTransId="{D5F6FB0D-EB13-7C4B-9B56-E2DC4CB6543A}" sibTransId="{3A2B25CA-B86C-8A4D-9CEF-293BDDCFC960}"/>
    <dgm:cxn modelId="{1F2537C6-8B5E-9C40-93F2-BF9290D15BDA}" type="presParOf" srcId="{299C635C-68F5-DE47-892C-67B13A995EA6}" destId="{C708C673-C59E-9F4A-9D9B-EFF26263279C}" srcOrd="0" destOrd="0" presId="urn:microsoft.com/office/officeart/2005/8/layout/matrix1"/>
    <dgm:cxn modelId="{8A1D6582-ACF4-9844-ADDC-E280535E5AD6}" type="presParOf" srcId="{C708C673-C59E-9F4A-9D9B-EFF26263279C}" destId="{21ACBDF5-9599-964F-9A62-4419A952A08A}" srcOrd="0" destOrd="0" presId="urn:microsoft.com/office/officeart/2005/8/layout/matrix1"/>
    <dgm:cxn modelId="{A0A9EB81-436A-B34B-8E77-AAE35537312F}" type="presParOf" srcId="{C708C673-C59E-9F4A-9D9B-EFF26263279C}" destId="{15A0E325-45AE-E542-85D6-129A001DDDE8}" srcOrd="1" destOrd="0" presId="urn:microsoft.com/office/officeart/2005/8/layout/matrix1"/>
    <dgm:cxn modelId="{D83AFD8F-D74F-1A40-AF5C-04817290F7D0}" type="presParOf" srcId="{C708C673-C59E-9F4A-9D9B-EFF26263279C}" destId="{ECA8F5D9-D824-9546-9214-EBD21874B39A}" srcOrd="2" destOrd="0" presId="urn:microsoft.com/office/officeart/2005/8/layout/matrix1"/>
    <dgm:cxn modelId="{1700EC40-3AC4-EF4D-B34D-28399CD26C8F}" type="presParOf" srcId="{C708C673-C59E-9F4A-9D9B-EFF26263279C}" destId="{A6230100-96E8-0A41-B165-0EDB59063C77}" srcOrd="3" destOrd="0" presId="urn:microsoft.com/office/officeart/2005/8/layout/matrix1"/>
    <dgm:cxn modelId="{FB1925B0-7D34-A345-94A2-FEC8942BB34D}" type="presParOf" srcId="{C708C673-C59E-9F4A-9D9B-EFF26263279C}" destId="{D4954236-EDE9-FD44-9A90-DC90C1D572C3}" srcOrd="4" destOrd="0" presId="urn:microsoft.com/office/officeart/2005/8/layout/matrix1"/>
    <dgm:cxn modelId="{9603D945-805A-794A-8B9C-B34AB16BBD48}" type="presParOf" srcId="{C708C673-C59E-9F4A-9D9B-EFF26263279C}" destId="{8B3148E0-BDAB-E640-AA68-A22D3F57F0DA}" srcOrd="5" destOrd="0" presId="urn:microsoft.com/office/officeart/2005/8/layout/matrix1"/>
    <dgm:cxn modelId="{D3EEEF9E-6EDB-2340-AB11-9570D77DD95C}" type="presParOf" srcId="{C708C673-C59E-9F4A-9D9B-EFF26263279C}" destId="{3F8B7CE9-55D3-514D-BD4F-F881C876D537}" srcOrd="6" destOrd="0" presId="urn:microsoft.com/office/officeart/2005/8/layout/matrix1"/>
    <dgm:cxn modelId="{68C4B3A8-6ACF-274F-901C-556A0C1324F4}" type="presParOf" srcId="{C708C673-C59E-9F4A-9D9B-EFF26263279C}" destId="{F134D93B-59A8-2548-9594-B0C6C1BAB01F}" srcOrd="7" destOrd="0" presId="urn:microsoft.com/office/officeart/2005/8/layout/matrix1"/>
    <dgm:cxn modelId="{369E5EE0-E8F0-8448-B4B0-B4805BF11229}" type="presParOf" srcId="{299C635C-68F5-DE47-892C-67B13A995EA6}" destId="{755A561C-A4CB-B64D-9FF2-65335246D3BF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1ACBDF5-9599-964F-9A62-4419A952A08A}">
      <dsp:nvSpPr>
        <dsp:cNvPr id="0" name=""/>
        <dsp:cNvSpPr/>
      </dsp:nvSpPr>
      <dsp:spPr>
        <a:xfrm rot="16200000">
          <a:off x="925909" y="-925909"/>
          <a:ext cx="2262981" cy="4114800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100" kern="1200" dirty="0" smtClean="0"/>
            <a:t>PSYKOOSIT</a:t>
          </a:r>
          <a:endParaRPr lang="fi-FI" sz="2100" kern="1200" dirty="0"/>
        </a:p>
      </dsp:txBody>
      <dsp:txXfrm rot="16200000">
        <a:off x="1208781" y="-1208781"/>
        <a:ext cx="1697236" cy="4114800"/>
      </dsp:txXfrm>
    </dsp:sp>
    <dsp:sp modelId="{ECA8F5D9-D824-9546-9214-EBD21874B39A}">
      <dsp:nvSpPr>
        <dsp:cNvPr id="0" name=""/>
        <dsp:cNvSpPr/>
      </dsp:nvSpPr>
      <dsp:spPr>
        <a:xfrm>
          <a:off x="4114800" y="0"/>
          <a:ext cx="4114800" cy="2262981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100" kern="1200" dirty="0" smtClean="0"/>
            <a:t>MIELIALAHÄIRIÖT</a:t>
          </a:r>
          <a:endParaRPr lang="fi-FI" sz="2100" kern="1200" dirty="0"/>
        </a:p>
      </dsp:txBody>
      <dsp:txXfrm>
        <a:off x="4114800" y="0"/>
        <a:ext cx="4114800" cy="1697236"/>
      </dsp:txXfrm>
    </dsp:sp>
    <dsp:sp modelId="{D4954236-EDE9-FD44-9A90-DC90C1D572C3}">
      <dsp:nvSpPr>
        <dsp:cNvPr id="0" name=""/>
        <dsp:cNvSpPr/>
      </dsp:nvSpPr>
      <dsp:spPr>
        <a:xfrm rot="10800000">
          <a:off x="0" y="2262981"/>
          <a:ext cx="4114800" cy="2262981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100" kern="1200" dirty="0" smtClean="0"/>
            <a:t>PERSOONALLISUUSHÄIRIÖT</a:t>
          </a:r>
          <a:endParaRPr lang="fi-FI" sz="2100" kern="1200" dirty="0"/>
        </a:p>
      </dsp:txBody>
      <dsp:txXfrm rot="10800000">
        <a:off x="0" y="2828726"/>
        <a:ext cx="4114800" cy="1697236"/>
      </dsp:txXfrm>
    </dsp:sp>
    <dsp:sp modelId="{3F8B7CE9-55D3-514D-BD4F-F881C876D537}">
      <dsp:nvSpPr>
        <dsp:cNvPr id="0" name=""/>
        <dsp:cNvSpPr/>
      </dsp:nvSpPr>
      <dsp:spPr>
        <a:xfrm rot="5400000">
          <a:off x="5040709" y="1337072"/>
          <a:ext cx="2262981" cy="4114800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100" kern="1200" dirty="0" smtClean="0"/>
            <a:t>AHDISTUNEISUUSHÄIRIÖT</a:t>
          </a:r>
          <a:endParaRPr lang="fi-FI" sz="2100" kern="1200" dirty="0"/>
        </a:p>
      </dsp:txBody>
      <dsp:txXfrm rot="5400000">
        <a:off x="5323581" y="1619944"/>
        <a:ext cx="1697236" cy="4114800"/>
      </dsp:txXfrm>
    </dsp:sp>
    <dsp:sp modelId="{755A561C-A4CB-B64D-9FF2-65335246D3BF}">
      <dsp:nvSpPr>
        <dsp:cNvPr id="0" name=""/>
        <dsp:cNvSpPr/>
      </dsp:nvSpPr>
      <dsp:spPr>
        <a:xfrm>
          <a:off x="2880359" y="1697236"/>
          <a:ext cx="2468880" cy="1131490"/>
        </a:xfrm>
        <a:prstGeom prst="roundRect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100" kern="1200" dirty="0" smtClean="0"/>
            <a:t>MIELENTERVEYDEN</a:t>
          </a: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100" kern="1200" dirty="0" smtClean="0"/>
            <a:t>HÄIRIÖITÄ</a:t>
          </a:r>
          <a:endParaRPr lang="fi-FI" sz="2100" kern="1200" dirty="0"/>
        </a:p>
      </dsp:txBody>
      <dsp:txXfrm>
        <a:off x="2880359" y="1697236"/>
        <a:ext cx="2468880" cy="11314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62B6CE-BDB0-E54A-9C77-593FDB298C0C}" type="datetimeFigureOut">
              <a:rPr lang="fi-FI" smtClean="0"/>
              <a:pPr/>
              <a:t>2.6.2014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92F4CA-B1E4-1745-B866-1FCD81177339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20048799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baseline="0" dirty="0" smtClean="0"/>
          </a:p>
          <a:p>
            <a:r>
              <a:rPr lang="fi-FI" baseline="0" dirty="0" smtClean="0"/>
              <a:t>TÄMÄN VOISI LAITTAA ALKUUNKIN, PITÄÄ VARMAAN KATSOA TEKSTIN KANSSA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C88B1D-65EE-A642-9C0E-378D6C498D2D}" type="slidenum">
              <a:rPr lang="fi-FI" smtClean="0"/>
              <a:pPr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4762771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8764C-56E6-2F4E-95D6-A4DDBE978C08}" type="datetimeFigureOut">
              <a:rPr lang="fi-FI" smtClean="0"/>
              <a:pPr/>
              <a:t>2.6.2014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FDB46-767D-AF49-B760-C7FBA86C1D6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3427078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8764C-56E6-2F4E-95D6-A4DDBE978C08}" type="datetimeFigureOut">
              <a:rPr lang="fi-FI" smtClean="0"/>
              <a:pPr/>
              <a:t>2.6.2014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FDB46-767D-AF49-B760-C7FBA86C1D6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2475273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8764C-56E6-2F4E-95D6-A4DDBE978C08}" type="datetimeFigureOut">
              <a:rPr lang="fi-FI" smtClean="0"/>
              <a:pPr/>
              <a:t>2.6.2014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FDB46-767D-AF49-B760-C7FBA86C1D6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2902567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8764C-56E6-2F4E-95D6-A4DDBE978C08}" type="datetimeFigureOut">
              <a:rPr lang="fi-FI" smtClean="0"/>
              <a:pPr/>
              <a:t>2.6.2014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FDB46-767D-AF49-B760-C7FBA86C1D6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3448306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8764C-56E6-2F4E-95D6-A4DDBE978C08}" type="datetimeFigureOut">
              <a:rPr lang="fi-FI" smtClean="0"/>
              <a:pPr/>
              <a:t>2.6.2014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FDB46-767D-AF49-B760-C7FBA86C1D6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1308332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8764C-56E6-2F4E-95D6-A4DDBE978C08}" type="datetimeFigureOut">
              <a:rPr lang="fi-FI" smtClean="0"/>
              <a:pPr/>
              <a:t>2.6.2014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FDB46-767D-AF49-B760-C7FBA86C1D6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802132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8764C-56E6-2F4E-95D6-A4DDBE978C08}" type="datetimeFigureOut">
              <a:rPr lang="fi-FI" smtClean="0"/>
              <a:pPr/>
              <a:t>2.6.2014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FDB46-767D-AF49-B760-C7FBA86C1D6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683997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8764C-56E6-2F4E-95D6-A4DDBE978C08}" type="datetimeFigureOut">
              <a:rPr lang="fi-FI" smtClean="0"/>
              <a:pPr/>
              <a:t>2.6.2014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FDB46-767D-AF49-B760-C7FBA86C1D6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1805283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8764C-56E6-2F4E-95D6-A4DDBE978C08}" type="datetimeFigureOut">
              <a:rPr lang="fi-FI" smtClean="0"/>
              <a:pPr/>
              <a:t>2.6.2014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FDB46-767D-AF49-B760-C7FBA86C1D6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669227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8764C-56E6-2F4E-95D6-A4DDBE978C08}" type="datetimeFigureOut">
              <a:rPr lang="fi-FI" smtClean="0"/>
              <a:pPr/>
              <a:t>2.6.2014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FDB46-767D-AF49-B760-C7FBA86C1D6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1874748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Vedä kuva paikkamerkkiin tai lisää napsauttamalla kuvaketta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8764C-56E6-2F4E-95D6-A4DDBE978C08}" type="datetimeFigureOut">
              <a:rPr lang="fi-FI" smtClean="0"/>
              <a:pPr/>
              <a:t>2.6.2014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FDB46-767D-AF49-B760-C7FBA86C1D6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3334916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F8764C-56E6-2F4E-95D6-A4DDBE978C08}" type="datetimeFigureOut">
              <a:rPr lang="fi-FI" smtClean="0"/>
              <a:pPr/>
              <a:t>2.6.2014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BFDB46-767D-AF49-B760-C7FBA86C1D6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2110714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539865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fi-FI" sz="4900" dirty="0" smtClean="0">
                <a:solidFill>
                  <a:srgbClr val="474091"/>
                </a:solidFill>
                <a:latin typeface="+mn-lt"/>
              </a:rPr>
              <a:t>13 </a:t>
            </a:r>
            <a:r>
              <a:rPr lang="fi-FI" sz="4900" dirty="0">
                <a:solidFill>
                  <a:srgbClr val="474091"/>
                </a:solidFill>
                <a:latin typeface="+mn-lt"/>
              </a:rPr>
              <a:t>Mielenterveyden häiriöt ulottuvat lievistä vaikeisiin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Ydinsisältö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xmlns="" val="5380041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934268" y="329230"/>
            <a:ext cx="5752531" cy="1143000"/>
          </a:xfrm>
        </p:spPr>
        <p:txBody>
          <a:bodyPr>
            <a:normAutofit fontScale="90000"/>
          </a:bodyPr>
          <a:lstStyle/>
          <a:p>
            <a:r>
              <a:rPr lang="fi-FI" sz="4900" dirty="0" smtClean="0">
                <a:solidFill>
                  <a:srgbClr val="474091"/>
                </a:solidFill>
                <a:latin typeface="+mn-lt"/>
              </a:rPr>
              <a:t>Mielenterveyden häiriön määrittelyä</a:t>
            </a:r>
            <a:endParaRPr lang="fi-FI" sz="4900" dirty="0">
              <a:solidFill>
                <a:srgbClr val="474091"/>
              </a:solidFill>
              <a:latin typeface="+mn-lt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924334"/>
            <a:ext cx="8229600" cy="4201829"/>
          </a:xfrm>
        </p:spPr>
        <p:txBody>
          <a:bodyPr/>
          <a:lstStyle/>
          <a:p>
            <a:r>
              <a:rPr lang="fi-FI" b="1" dirty="0" smtClean="0"/>
              <a:t>Pitkäkestoinen</a:t>
            </a:r>
            <a:r>
              <a:rPr lang="fi-FI" b="1" dirty="0" smtClean="0"/>
              <a:t>: </a:t>
            </a:r>
            <a:r>
              <a:rPr lang="fi-FI" dirty="0" smtClean="0"/>
              <a:t>esim</a:t>
            </a:r>
            <a:r>
              <a:rPr lang="fi-FI" dirty="0" smtClean="0"/>
              <a:t>. lyhytkestoinen mielialan lasku ei vielä merkki häiriöstä </a:t>
            </a:r>
          </a:p>
          <a:p>
            <a:r>
              <a:rPr lang="fi-FI" b="1" dirty="0" smtClean="0"/>
              <a:t>T</a:t>
            </a:r>
            <a:r>
              <a:rPr lang="fi-FI" b="1" dirty="0" smtClean="0"/>
              <a:t>ahdosta riippumaton: </a:t>
            </a:r>
            <a:r>
              <a:rPr lang="fi-FI" dirty="0" smtClean="0"/>
              <a:t>esim</a:t>
            </a:r>
            <a:r>
              <a:rPr lang="fi-FI" dirty="0" smtClean="0"/>
              <a:t>. ei voi parantua vain </a:t>
            </a:r>
            <a:r>
              <a:rPr lang="fi-FI" dirty="0" smtClean="0"/>
              <a:t>”</a:t>
            </a:r>
            <a:r>
              <a:rPr lang="fi-FI" dirty="0" err="1" smtClean="0"/>
              <a:t>tsemppaamalla</a:t>
            </a:r>
            <a:r>
              <a:rPr lang="fi-FI" dirty="0" smtClean="0"/>
              <a:t>”</a:t>
            </a:r>
            <a:endParaRPr lang="fi-FI" dirty="0" smtClean="0"/>
          </a:p>
          <a:p>
            <a:r>
              <a:rPr lang="fi-FI" b="1" dirty="0" smtClean="0"/>
              <a:t>H</a:t>
            </a:r>
            <a:r>
              <a:rPr lang="fi-FI" b="1" dirty="0" smtClean="0"/>
              <a:t>aittaa </a:t>
            </a:r>
            <a:r>
              <a:rPr lang="fi-FI" b="1" dirty="0" smtClean="0"/>
              <a:t>yksilöä tai hänen </a:t>
            </a:r>
            <a:r>
              <a:rPr lang="fi-FI" b="1" dirty="0" smtClean="0"/>
              <a:t>ympäristöään: </a:t>
            </a:r>
            <a:r>
              <a:rPr lang="fi-FI" dirty="0" smtClean="0"/>
              <a:t>esim</a:t>
            </a:r>
            <a:r>
              <a:rPr lang="fi-FI" dirty="0" smtClean="0"/>
              <a:t>. aiheuttaa </a:t>
            </a:r>
            <a:r>
              <a:rPr lang="fi-FI" dirty="0" smtClean="0"/>
              <a:t>vaikeuksia </a:t>
            </a:r>
            <a:r>
              <a:rPr lang="fi-FI" dirty="0" smtClean="0"/>
              <a:t>ihmissuhteissa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xmlns="" val="23593231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220872" y="329230"/>
            <a:ext cx="5534168" cy="1143000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fi-FI" dirty="0" smtClean="0">
                <a:solidFill>
                  <a:srgbClr val="474091"/>
                </a:solidFill>
                <a:latin typeface="+mn-lt"/>
              </a:rPr>
              <a:t>Kulttuuri vaikuttaa häiriön määrittelyyn</a:t>
            </a:r>
            <a:endParaRPr lang="fi-FI" dirty="0">
              <a:solidFill>
                <a:srgbClr val="474091"/>
              </a:solidFill>
              <a:latin typeface="+mn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0372" y="1996060"/>
            <a:ext cx="7530180" cy="41282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558933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029802" y="274638"/>
            <a:ext cx="5656997" cy="912717"/>
          </a:xfrm>
        </p:spPr>
        <p:txBody>
          <a:bodyPr>
            <a:normAutofit/>
          </a:bodyPr>
          <a:lstStyle/>
          <a:p>
            <a:r>
              <a:rPr lang="fi-FI" dirty="0" smtClean="0">
                <a:solidFill>
                  <a:srgbClr val="474091"/>
                </a:solidFill>
                <a:latin typeface="+mn-lt"/>
              </a:rPr>
              <a:t>Diagnosoinnin haasteita</a:t>
            </a:r>
            <a:endParaRPr lang="fi-FI" dirty="0">
              <a:solidFill>
                <a:srgbClr val="474091"/>
              </a:solidFill>
              <a:latin typeface="+mn-lt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928571"/>
          </a:xfrm>
        </p:spPr>
        <p:txBody>
          <a:bodyPr>
            <a:noAutofit/>
          </a:bodyPr>
          <a:lstStyle/>
          <a:p>
            <a:r>
              <a:rPr lang="fi-FI" dirty="0" smtClean="0"/>
              <a:t>K</a:t>
            </a:r>
            <a:r>
              <a:rPr lang="fi-FI" dirty="0" smtClean="0"/>
              <a:t>äytössä on kaksi diagnosointijärjestelmää: ICD-10 </a:t>
            </a:r>
            <a:r>
              <a:rPr lang="fi-FI" dirty="0" smtClean="0"/>
              <a:t>(</a:t>
            </a:r>
            <a:r>
              <a:rPr lang="fi-FI" dirty="0" smtClean="0"/>
              <a:t>Eurooppa) ja DSM-V </a:t>
            </a:r>
            <a:r>
              <a:rPr lang="fi-FI" dirty="0" smtClean="0"/>
              <a:t>(Yhdysvallat</a:t>
            </a:r>
            <a:r>
              <a:rPr lang="fi-FI" dirty="0" smtClean="0"/>
              <a:t>).</a:t>
            </a:r>
            <a:endParaRPr lang="fi-FI" dirty="0" smtClean="0"/>
          </a:p>
          <a:p>
            <a:r>
              <a:rPr lang="fi-FI" dirty="0" smtClean="0"/>
              <a:t>D</a:t>
            </a:r>
            <a:r>
              <a:rPr lang="fi-FI" dirty="0" smtClean="0"/>
              <a:t>iagnoosi </a:t>
            </a:r>
            <a:r>
              <a:rPr lang="fi-FI" dirty="0" smtClean="0"/>
              <a:t>ei ennusta kovin hyvin </a:t>
            </a:r>
            <a:r>
              <a:rPr lang="fi-FI" dirty="0" smtClean="0"/>
              <a:t>sitä, kuinka </a:t>
            </a:r>
            <a:r>
              <a:rPr lang="fi-FI" dirty="0" smtClean="0"/>
              <a:t>ihminen tulee jatkossa </a:t>
            </a:r>
            <a:r>
              <a:rPr lang="fi-FI" dirty="0" smtClean="0"/>
              <a:t>toimimaan.</a:t>
            </a:r>
            <a:endParaRPr lang="fi-FI" dirty="0" smtClean="0"/>
          </a:p>
          <a:p>
            <a:r>
              <a:rPr lang="fi-FI" dirty="0" smtClean="0"/>
              <a:t>Diagnoosi k</a:t>
            </a:r>
            <a:r>
              <a:rPr lang="fi-FI" dirty="0" smtClean="0"/>
              <a:t>ertoo </a:t>
            </a:r>
            <a:r>
              <a:rPr lang="fi-FI" dirty="0" smtClean="0"/>
              <a:t>usein vain erilaisista </a:t>
            </a:r>
            <a:r>
              <a:rPr lang="fi-FI" dirty="0" smtClean="0"/>
              <a:t>oireist</a:t>
            </a:r>
            <a:r>
              <a:rPr lang="fi-FI" dirty="0" smtClean="0"/>
              <a:t>a</a:t>
            </a:r>
            <a:r>
              <a:rPr lang="fi-FI" dirty="0" smtClean="0"/>
              <a:t> muttei niiden syistä.</a:t>
            </a:r>
            <a:endParaRPr lang="fi-FI" dirty="0" smtClean="0"/>
          </a:p>
          <a:p>
            <a:r>
              <a:rPr lang="fi-FI" dirty="0" smtClean="0"/>
              <a:t>O</a:t>
            </a:r>
            <a:r>
              <a:rPr lang="fi-FI" dirty="0" smtClean="0"/>
              <a:t>ireet ovat usein </a:t>
            </a:r>
            <a:r>
              <a:rPr lang="fi-FI" dirty="0" smtClean="0"/>
              <a:t>eri häiriöissä </a:t>
            </a:r>
            <a:r>
              <a:rPr lang="fi-FI" dirty="0" smtClean="0"/>
              <a:t>päällekkäisiä.</a:t>
            </a:r>
            <a:endParaRPr lang="fi-FI" dirty="0" smtClean="0"/>
          </a:p>
          <a:p>
            <a:r>
              <a:rPr lang="fi-FI" dirty="0" smtClean="0"/>
              <a:t>Nykyään usein </a:t>
            </a:r>
            <a:r>
              <a:rPr lang="fi-FI" dirty="0" smtClean="0"/>
              <a:t>pyritäänkin oireiden mukaiseen </a:t>
            </a:r>
            <a:r>
              <a:rPr lang="fi-FI" dirty="0" smtClean="0"/>
              <a:t>diagnosointiin.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xmlns="" val="34175950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934268" y="274638"/>
            <a:ext cx="5752531" cy="994604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i-FI" sz="2800" dirty="0" smtClean="0">
                <a:solidFill>
                  <a:srgbClr val="474091"/>
                </a:solidFill>
                <a:latin typeface="+mn-lt"/>
              </a:rPr>
              <a:t>Mielenterveyden ja käyttäytymisen häiriöitä ICD-10 järjestelmän mukaan </a:t>
            </a:r>
            <a:endParaRPr lang="fi-FI" sz="2800" dirty="0">
              <a:solidFill>
                <a:srgbClr val="474091"/>
              </a:solidFill>
              <a:latin typeface="+mn-lt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3509" y="1429012"/>
            <a:ext cx="6918419" cy="47738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026712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111690" y="274638"/>
            <a:ext cx="5575109" cy="1143000"/>
          </a:xfrm>
        </p:spPr>
        <p:txBody>
          <a:bodyPr>
            <a:noAutofit/>
          </a:bodyPr>
          <a:lstStyle/>
          <a:p>
            <a:r>
              <a:rPr lang="fi-FI" sz="3600" dirty="0" smtClean="0">
                <a:solidFill>
                  <a:srgbClr val="474091"/>
                </a:solidFill>
                <a:latin typeface="+mn-lt"/>
              </a:rPr>
              <a:t>Häiriöiden </a:t>
            </a:r>
            <a:r>
              <a:rPr lang="fi-FI" sz="3600" dirty="0" smtClean="0">
                <a:solidFill>
                  <a:srgbClr val="474091"/>
                </a:solidFill>
                <a:latin typeface="+mn-lt"/>
              </a:rPr>
              <a:t>puhkeamiseen </a:t>
            </a:r>
            <a:br>
              <a:rPr lang="fi-FI" sz="3600" dirty="0" smtClean="0">
                <a:solidFill>
                  <a:srgbClr val="474091"/>
                </a:solidFill>
                <a:latin typeface="+mn-lt"/>
              </a:rPr>
            </a:br>
            <a:r>
              <a:rPr lang="fi-FI" sz="3600" dirty="0" smtClean="0">
                <a:solidFill>
                  <a:srgbClr val="474091"/>
                </a:solidFill>
                <a:latin typeface="+mn-lt"/>
              </a:rPr>
              <a:t>vaikuttavia tekijöitä</a:t>
            </a:r>
            <a:endParaRPr lang="fi-FI" sz="3600" dirty="0">
              <a:solidFill>
                <a:srgbClr val="474091"/>
              </a:solidFill>
              <a:latin typeface="+mn-lt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924334"/>
            <a:ext cx="8229600" cy="4421875"/>
          </a:xfrm>
        </p:spPr>
        <p:txBody>
          <a:bodyPr>
            <a:normAutofit/>
          </a:bodyPr>
          <a:lstStyle/>
          <a:p>
            <a:r>
              <a:rPr lang="fi-FI" b="1" dirty="0" smtClean="0"/>
              <a:t>Biologiset tekijät: </a:t>
            </a:r>
            <a:r>
              <a:rPr lang="fi-FI" dirty="0" smtClean="0"/>
              <a:t>esim. </a:t>
            </a:r>
            <a:r>
              <a:rPr lang="fi-FI" dirty="0" smtClean="0"/>
              <a:t>perinnöllinen alttius, aivojen välittäjäaineet </a:t>
            </a:r>
            <a:r>
              <a:rPr lang="fi-FI" dirty="0" smtClean="0"/>
              <a:t>tai </a:t>
            </a:r>
            <a:r>
              <a:rPr lang="fi-FI" dirty="0" smtClean="0"/>
              <a:t>aivojen rakenteelliset poikkeavuudet</a:t>
            </a:r>
          </a:p>
          <a:p>
            <a:r>
              <a:rPr lang="fi-FI" b="1" dirty="0" smtClean="0"/>
              <a:t>Sosiaaliset tekijät: </a:t>
            </a:r>
            <a:r>
              <a:rPr lang="fi-FI" dirty="0" smtClean="0"/>
              <a:t>esim. talousongelmat, stressaavat tilanteet tai hankalat ihmissuhteet</a:t>
            </a:r>
          </a:p>
          <a:p>
            <a:r>
              <a:rPr lang="fi-FI" b="1" dirty="0" smtClean="0"/>
              <a:t>Psyykkiset tekijät: </a:t>
            </a:r>
            <a:r>
              <a:rPr lang="fi-FI" dirty="0" smtClean="0"/>
              <a:t>esim. tietynlainen </a:t>
            </a:r>
            <a:r>
              <a:rPr lang="fi-FI" dirty="0" smtClean="0"/>
              <a:t>persoonallisuus, jäykät itsesäätelyn keinot tai vääristyneet tilanteiden tulkintatavat</a:t>
            </a:r>
          </a:p>
        </p:txBody>
      </p:sp>
    </p:spTree>
    <p:extLst>
      <p:ext uri="{BB962C8B-B14F-4D97-AF65-F5344CB8AC3E}">
        <p14:creationId xmlns:p14="http://schemas.microsoft.com/office/powerpoint/2010/main" xmlns="" val="5241959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866030" y="274638"/>
            <a:ext cx="5820770" cy="114300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i-FI" sz="3600" dirty="0" smtClean="0">
                <a:solidFill>
                  <a:srgbClr val="474091"/>
                </a:solidFill>
                <a:latin typeface="+mn-lt"/>
              </a:rPr>
              <a:t>Mielenterveyden häiriöiden esittely </a:t>
            </a:r>
            <a:r>
              <a:rPr lang="fi-FI" sz="3600" dirty="0" smtClean="0">
                <a:solidFill>
                  <a:srgbClr val="474091"/>
                </a:solidFill>
                <a:latin typeface="+mn-lt"/>
              </a:rPr>
              <a:t>oppikirjassa</a:t>
            </a:r>
            <a:endParaRPr lang="fi-FI" sz="3600" dirty="0">
              <a:solidFill>
                <a:srgbClr val="474091"/>
              </a:solidFill>
              <a:latin typeface="+mn-lt"/>
            </a:endParaRPr>
          </a:p>
        </p:txBody>
      </p:sp>
      <p:graphicFrame>
        <p:nvGraphicFramePr>
          <p:cNvPr id="4" name="Sisällön paikkamerkk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901856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458148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letus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Oletusteema.thmx</Template>
  <TotalTime>39</TotalTime>
  <Words>172</Words>
  <Application>Microsoft Office PowerPoint</Application>
  <PresentationFormat>Näytössä katseltava diaesitys (4:3)</PresentationFormat>
  <Paragraphs>28</Paragraphs>
  <Slides>7</Slides>
  <Notes>1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8" baseType="lpstr">
      <vt:lpstr>Oletusteema</vt:lpstr>
      <vt:lpstr>13 Mielenterveyden häiriöt ulottuvat lievistä vaikeisiin </vt:lpstr>
      <vt:lpstr>Mielenterveyden häiriön määrittelyä</vt:lpstr>
      <vt:lpstr>Kulttuuri vaikuttaa häiriön määrittelyyn</vt:lpstr>
      <vt:lpstr>Diagnosoinnin haasteita</vt:lpstr>
      <vt:lpstr>Mielenterveyden ja käyttäytymisen häiriöitä ICD-10 järjestelmän mukaan </vt:lpstr>
      <vt:lpstr>Häiriöiden puhkeamiseen  vaikuttavia tekijöitä</vt:lpstr>
      <vt:lpstr>Mielenterveyden häiriöiden esittely oppikirjassa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4.13 Mielenterveyden häiriöt ulottuvat lievistä vaikeisiin </dc:title>
  <dc:creator>Sari Autio</dc:creator>
  <cp:lastModifiedBy>Taina Vuokko</cp:lastModifiedBy>
  <cp:revision>6</cp:revision>
  <dcterms:created xsi:type="dcterms:W3CDTF">2014-04-05T12:29:25Z</dcterms:created>
  <dcterms:modified xsi:type="dcterms:W3CDTF">2014-06-02T12:10:15Z</dcterms:modified>
</cp:coreProperties>
</file>