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9144000" cy="6858000" type="screen4x3"/>
  <p:notesSz cx="6761163" cy="9942513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A8835-68A2-4342-87CC-7E4E59CA63BA}" type="datetimeFigureOut">
              <a:rPr lang="fi-FI" smtClean="0"/>
              <a:t>11.12.2018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1CB25-AA51-494C-95CA-F3DA8633F9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0946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hap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 altLang="fi-FI" noProof="0" smtClean="0"/>
          </a:p>
        </p:txBody>
      </p:sp>
    </p:spTree>
    <p:extLst>
      <p:ext uri="{BB962C8B-B14F-4D97-AF65-F5344CB8AC3E}">
        <p14:creationId xmlns:p14="http://schemas.microsoft.com/office/powerpoint/2010/main" val="2064476154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51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/>
        </p:spPr>
      </p:sp>
      <p:sp>
        <p:nvSpPr>
          <p:cNvPr id="16387" name="Shape 5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i-FI" altLang="fi-FI" sz="11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9" y="992767"/>
            <a:ext cx="8520599" cy="2736799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1" y="3778833"/>
            <a:ext cx="8520599" cy="1056800"/>
          </a:xfrm>
          <a:prstGeom prst="rect">
            <a:avLst/>
          </a:prstGeom>
        </p:spPr>
        <p:txBody>
          <a:bodyPr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4" name="Shape 12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D653E60-40B3-4BC5-A410-3D700A3243A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566060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>
              <a:defRPr/>
            </a:pPr>
            <a:fld id="{7D2B1827-1238-47BB-ABD5-CB660BBCD727}" type="datetime1">
              <a:rPr lang="fi-FI" altLang="fi-FI"/>
              <a:pPr>
                <a:defRPr/>
              </a:pPr>
              <a:t>11.12.2018</a:t>
            </a:fld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984464-683F-4ECC-BCC3-4B9413E7CCE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526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1" y="2867800"/>
            <a:ext cx="8520599" cy="1122400"/>
          </a:xfrm>
          <a:prstGeom prst="rect">
            <a:avLst/>
          </a:prstGeom>
        </p:spPr>
        <p:txBody>
          <a:bodyPr anchor="ctr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3" name="Shape 15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0D24747-BC38-4837-9E97-5C890EFDDCC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1173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1" y="593367"/>
            <a:ext cx="8520599" cy="763599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1" y="1536633"/>
            <a:ext cx="3999899" cy="4555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1" y="1536633"/>
            <a:ext cx="3999899" cy="4555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5" name="Shape 24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55B279C-D597-4FFD-BBCB-33F496E98AC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156414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1" y="593367"/>
            <a:ext cx="8520599" cy="763599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27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E7EE9C5-532F-4187-A8E6-F9E4B7FBB1B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73057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1" y="740801"/>
            <a:ext cx="2807999" cy="1007599"/>
          </a:xfrm>
          <a:prstGeom prst="rect">
            <a:avLst/>
          </a:prstGeom>
        </p:spPr>
        <p:txBody>
          <a:bodyPr anchor="b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1" y="1852800"/>
            <a:ext cx="2807999" cy="4239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" name="Shape 31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CFC3779-AF56-49FC-A643-83ADEE71812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92760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4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" name="Shape 34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EFB183C-AD36-4AE0-B0D6-BE3B04E149C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1008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6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lIns="91425" tIns="91425" rIns="91425" bIns="91425" anchor="ctr"/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37931725" indent="-37474525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 smtClean="0"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1" y="1644233"/>
            <a:ext cx="4045199" cy="19764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1" y="3737433"/>
            <a:ext cx="4045199" cy="1646800"/>
          </a:xfrm>
          <a:prstGeom prst="rect">
            <a:avLst/>
          </a:prstGeom>
        </p:spPr>
        <p:txBody>
          <a:bodyPr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4"/>
            <a:ext cx="3837000" cy="4926799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40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7E4D0AB-5271-4C5E-8285-F1D41339B78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23208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800"/>
          </a:xfrm>
          <a:prstGeom prst="rect">
            <a:avLst/>
          </a:prstGeom>
        </p:spPr>
        <p:txBody>
          <a:bodyPr anchor="ctr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3" name="Shape 43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16A944F-2FEF-48B7-A9A8-0D145DFC90C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5065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1" y="1474833"/>
            <a:ext cx="8520599" cy="26180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1" y="4202967"/>
            <a:ext cx="8520599" cy="1734400"/>
          </a:xfrm>
          <a:prstGeom prst="rect">
            <a:avLst/>
          </a:prstGeom>
        </p:spPr>
        <p:txBody>
          <a:bodyPr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7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34C6259-317D-496D-88CB-C217650BF6E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3806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/>
          <p:cNvSpPr txBox="1">
            <a:spLocks noGrp="1"/>
          </p:cNvSpPr>
          <p:nvPr>
            <p:ph type="title"/>
          </p:nvPr>
        </p:nvSpPr>
        <p:spPr bwMode="auto">
          <a:xfrm>
            <a:off x="311150" y="593725"/>
            <a:ext cx="8521700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 altLang="fi-FI" smtClean="0">
              <a:sym typeface="Arial" charset="0"/>
            </a:endParaRPr>
          </a:p>
        </p:txBody>
      </p:sp>
      <p:sp>
        <p:nvSpPr>
          <p:cNvPr id="1027" name="Shape 7"/>
          <p:cNvSpPr txBox="1">
            <a:spLocks noGrp="1"/>
          </p:cNvSpPr>
          <p:nvPr>
            <p:ph type="body" idx="1"/>
          </p:nvPr>
        </p:nvSpPr>
        <p:spPr bwMode="auto">
          <a:xfrm>
            <a:off x="311150" y="1536700"/>
            <a:ext cx="8521700" cy="455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 altLang="fi-FI" smtClean="0">
              <a:sym typeface="Arial" charset="0"/>
            </a:endParaRPr>
          </a:p>
        </p:txBody>
      </p:sp>
      <p:sp>
        <p:nvSpPr>
          <p:cNvPr id="1028" name="Shape 8"/>
          <p:cNvSpPr txBox="1">
            <a:spLocks noGrp="1"/>
          </p:cNvSpPr>
          <p:nvPr>
            <p:ph type="sldNum" idx="12"/>
          </p:nvPr>
        </p:nvSpPr>
        <p:spPr bwMode="auto">
          <a:xfrm>
            <a:off x="8472488" y="6218238"/>
            <a:ext cx="549275" cy="5238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fld id="{D3E331EB-2D64-4ACB-825B-81E1A2E631B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42950" lvl="1" indent="-285750" algn="l" rtl="0" eaLnBrk="0" fontAlgn="base" hangingPunct="0">
        <a:spcBef>
          <a:spcPct val="0"/>
        </a:spcBef>
        <a:spcAft>
          <a:spcPct val="0"/>
        </a:spcAft>
        <a:buChar char="–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143000" lvl="2" indent="-228600" algn="l" rtl="0" eaLnBrk="0" fontAlgn="base" hangingPunct="0">
        <a:spcBef>
          <a:spcPct val="0"/>
        </a:spcBef>
        <a:spcAft>
          <a:spcPct val="0"/>
        </a:spcAft>
        <a:buChar char="•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600200" lvl="3" indent="-228600" algn="l" rtl="0" eaLnBrk="0" fontAlgn="base" hangingPunct="0">
        <a:spcBef>
          <a:spcPct val="0"/>
        </a:spcBef>
        <a:spcAft>
          <a:spcPct val="0"/>
        </a:spcAft>
        <a:buChar char="–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057400" lvl="4" indent="-228600" algn="l" rtl="0" eaLnBrk="0" fontAlgn="base" hangingPunct="0">
        <a:spcBef>
          <a:spcPct val="0"/>
        </a:spcBef>
        <a:spcAft>
          <a:spcPct val="0"/>
        </a:spcAft>
        <a:buChar char="»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hape 54"/>
          <p:cNvSpPr txBox="1">
            <a:spLocks noGrp="1"/>
          </p:cNvSpPr>
          <p:nvPr>
            <p:ph type="ctrTitle"/>
          </p:nvPr>
        </p:nvSpPr>
        <p:spPr>
          <a:xfrm>
            <a:off x="457200" y="1752600"/>
            <a:ext cx="8305800" cy="2743200"/>
          </a:xfrm>
        </p:spPr>
        <p:txBody>
          <a:bodyPr anchor="ctr"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Tx/>
            </a:pPr>
            <a:r>
              <a:rPr lang="fi-FI" altLang="fi-FI" sz="2800" smtClean="0">
                <a:solidFill>
                  <a:srgbClr val="FFC000"/>
                </a:solidFill>
                <a:latin typeface="Calibri" charset="0"/>
                <a:cs typeface="Arial" charset="0"/>
                <a:sym typeface="Calibri" charset="0"/>
              </a:rPr>
              <a:t>Skeema 3</a:t>
            </a:r>
            <a:r>
              <a:rPr lang="fi-FI" altLang="fi-FI" sz="2800" smtClean="0">
                <a:solidFill>
                  <a:srgbClr val="E36C09"/>
                </a:solidFill>
                <a:latin typeface="Calibri" charset="0"/>
                <a:cs typeface="Arial" charset="0"/>
                <a:sym typeface="Calibri" charset="0"/>
              </a:rPr>
              <a:t/>
            </a:r>
            <a:br>
              <a:rPr lang="fi-FI" altLang="fi-FI" sz="2800" smtClean="0">
                <a:solidFill>
                  <a:srgbClr val="E36C09"/>
                </a:solidFill>
                <a:latin typeface="Calibri" charset="0"/>
                <a:cs typeface="Arial" charset="0"/>
                <a:sym typeface="Calibri" charset="0"/>
              </a:rPr>
            </a:br>
            <a:r>
              <a:rPr lang="fi-FI" altLang="fi-FI" sz="2800" smtClean="0">
                <a:solidFill>
                  <a:schemeClr val="tx1"/>
                </a:solidFill>
                <a:latin typeface="Calibri" charset="0"/>
                <a:cs typeface="Arial" charset="0"/>
                <a:sym typeface="Calibri" charset="0"/>
              </a:rPr>
              <a:t>6.19 Asiantuntijaksi kehittyy harjoittelemalla</a:t>
            </a:r>
            <a:r>
              <a:rPr lang="fi-FI" altLang="fi-FI" smtClean="0">
                <a:latin typeface="Arial" charset="0"/>
                <a:cs typeface="Arial" charset="0"/>
              </a:rPr>
              <a:t/>
            </a:r>
            <a:br>
              <a:rPr lang="fi-FI" altLang="fi-FI" smtClean="0">
                <a:latin typeface="Arial" charset="0"/>
                <a:cs typeface="Arial" charset="0"/>
              </a:rPr>
            </a:br>
            <a:r>
              <a:rPr lang="fi-FI" altLang="fi-FI" smtClean="0">
                <a:latin typeface="Arial" charset="0"/>
                <a:cs typeface="Arial" charset="0"/>
              </a:rPr>
              <a:t/>
            </a:r>
            <a:br>
              <a:rPr lang="fi-FI" altLang="fi-FI" smtClean="0">
                <a:latin typeface="Arial" charset="0"/>
                <a:cs typeface="Arial" charset="0"/>
              </a:rPr>
            </a:br>
            <a:r>
              <a:rPr lang="fi-FI" altLang="fi-FI" sz="2800" smtClean="0">
                <a:solidFill>
                  <a:srgbClr val="FFC000"/>
                </a:solidFill>
                <a:latin typeface="Calibri" charset="0"/>
                <a:cs typeface="Arial" charset="0"/>
                <a:sym typeface="Calibri" charset="0"/>
              </a:rPr>
              <a:t>Ydinsisältö</a:t>
            </a:r>
            <a:br>
              <a:rPr lang="fi-FI" altLang="fi-FI" sz="2800" smtClean="0">
                <a:solidFill>
                  <a:srgbClr val="FFC000"/>
                </a:solidFill>
                <a:latin typeface="Calibri" charset="0"/>
                <a:cs typeface="Arial" charset="0"/>
                <a:sym typeface="Calibri" charset="0"/>
              </a:rPr>
            </a:br>
            <a:endParaRPr lang="fi-FI" altLang="fi-FI" smtClean="0">
              <a:solidFill>
                <a:srgbClr val="FFC000"/>
              </a:solidFill>
              <a:latin typeface="Calibri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tsikko 1"/>
          <p:cNvSpPr txBox="1">
            <a:spLocks noGrp="1"/>
          </p:cNvSpPr>
          <p:nvPr>
            <p:ph type="title"/>
          </p:nvPr>
        </p:nvSpPr>
        <p:spPr>
          <a:xfrm>
            <a:off x="250825" y="692150"/>
            <a:ext cx="8521700" cy="763588"/>
          </a:xfrm>
        </p:spPr>
        <p:txBody>
          <a:bodyPr/>
          <a:lstStyle/>
          <a:p>
            <a:pPr algn="ctr"/>
            <a:r>
              <a:rPr lang="fi-FI" altLang="fi-FI" sz="4000" smtClean="0">
                <a:latin typeface="Calibri" charset="0"/>
                <a:cs typeface="Arial" charset="0"/>
              </a:rPr>
              <a:t>Ekspertit vs. noviisit</a:t>
            </a:r>
          </a:p>
        </p:txBody>
      </p:sp>
      <p:sp>
        <p:nvSpPr>
          <p:cNvPr id="13315" name="Sisällön paikkamerkki 2"/>
          <p:cNvSpPr txBox="1">
            <a:spLocks noGrp="1"/>
          </p:cNvSpPr>
          <p:nvPr>
            <p:ph idx="1"/>
          </p:nvPr>
        </p:nvSpPr>
        <p:spPr>
          <a:xfrm>
            <a:off x="323850" y="1795463"/>
            <a:ext cx="8521700" cy="1447800"/>
          </a:xfrm>
        </p:spPr>
        <p:txBody>
          <a:bodyPr/>
          <a:lstStyle/>
          <a:p>
            <a:r>
              <a:rPr lang="fi-FI" altLang="fi-FI" sz="2300" smtClean="0">
                <a:latin typeface="Calibri" charset="0"/>
                <a:cs typeface="Arial" charset="0"/>
              </a:rPr>
              <a:t>Jonkin alan huippuasiantuntijaa nimitetään </a:t>
            </a:r>
            <a:r>
              <a:rPr lang="fi-FI" altLang="fi-FI" sz="2300" b="1" smtClean="0">
                <a:latin typeface="Calibri" charset="0"/>
                <a:cs typeface="Arial" charset="0"/>
              </a:rPr>
              <a:t>ekspertiksi</a:t>
            </a:r>
            <a:r>
              <a:rPr lang="fi-FI" altLang="fi-FI" sz="2300" smtClean="0">
                <a:latin typeface="Calibri" charset="0"/>
                <a:cs typeface="Arial" charset="0"/>
              </a:rPr>
              <a:t>.</a:t>
            </a:r>
          </a:p>
          <a:p>
            <a:endParaRPr lang="fi-FI" altLang="fi-FI" sz="2300" smtClean="0">
              <a:latin typeface="Calibri" charset="0"/>
              <a:cs typeface="Arial" charset="0"/>
            </a:endParaRPr>
          </a:p>
          <a:p>
            <a:r>
              <a:rPr lang="fi-FI" altLang="fi-FI" sz="2300" b="1" smtClean="0">
                <a:latin typeface="Calibri" charset="0"/>
                <a:cs typeface="Arial" charset="0"/>
              </a:rPr>
              <a:t>Noviisilla</a:t>
            </a:r>
            <a:r>
              <a:rPr lang="fi-FI" altLang="fi-FI" sz="2300" smtClean="0">
                <a:latin typeface="Calibri" charset="0"/>
                <a:cs typeface="Arial" charset="0"/>
              </a:rPr>
              <a:t> tarkoitetaan vasta-alkajaa.</a:t>
            </a:r>
          </a:p>
          <a:p>
            <a:endParaRPr lang="fi-FI" altLang="fi-FI" smtClean="0">
              <a:latin typeface="Arial" charset="0"/>
              <a:cs typeface="Arial" charset="0"/>
            </a:endParaRPr>
          </a:p>
        </p:txBody>
      </p:sp>
      <p:pic>
        <p:nvPicPr>
          <p:cNvPr id="1331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357563"/>
            <a:ext cx="6696075" cy="30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tsikko 1"/>
          <p:cNvSpPr txBox="1">
            <a:spLocks noGrp="1"/>
          </p:cNvSpPr>
          <p:nvPr>
            <p:ph type="title"/>
          </p:nvPr>
        </p:nvSpPr>
        <p:spPr>
          <a:xfrm>
            <a:off x="1752600" y="762000"/>
            <a:ext cx="6172200" cy="1143000"/>
          </a:xfrm>
        </p:spPr>
        <p:txBody>
          <a:bodyPr/>
          <a:lstStyle/>
          <a:p>
            <a:pPr algn="ctr"/>
            <a:r>
              <a:rPr lang="fi-FI" altLang="fi-FI" sz="4000" smtClean="0">
                <a:solidFill>
                  <a:schemeClr val="tx1"/>
                </a:solidFill>
                <a:latin typeface="Calibri" charset="0"/>
                <a:cs typeface="Arial" charset="0"/>
              </a:rPr>
              <a:t>Ekspertiksi kehittyminen</a:t>
            </a:r>
          </a:p>
        </p:txBody>
      </p:sp>
      <p:sp>
        <p:nvSpPr>
          <p:cNvPr id="14339" name="Sisällön paikkamerkki 2"/>
          <p:cNvSpPr txBox="1">
            <a:spLocks noGrp="1"/>
          </p:cNvSpPr>
          <p:nvPr>
            <p:ph idx="1"/>
          </p:nvPr>
        </p:nvSpPr>
        <p:spPr>
          <a:xfrm>
            <a:off x="107950" y="1905000"/>
            <a:ext cx="8785225" cy="202882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fi-FI" altLang="fi-FI" sz="2000" smtClean="0">
                <a:latin typeface="Calibri" charset="0"/>
                <a:cs typeface="Arial" charset="0"/>
              </a:rPr>
              <a:t>Huippuosaaminen perustuu opittuihin tietoihin ja taitoihin ja niiden hyödyntämiseen tehokkaasti uusissa tehtävissä.</a:t>
            </a:r>
          </a:p>
          <a:p>
            <a:pPr>
              <a:spcAft>
                <a:spcPts val="1200"/>
              </a:spcAft>
            </a:pPr>
            <a:endParaRPr lang="fi-FI" altLang="fi-FI" sz="2000" smtClean="0">
              <a:latin typeface="Calibri" charset="0"/>
              <a:cs typeface="Arial" charset="0"/>
            </a:endParaRPr>
          </a:p>
          <a:p>
            <a:pPr>
              <a:spcAft>
                <a:spcPts val="600"/>
              </a:spcAft>
            </a:pPr>
            <a:r>
              <a:rPr lang="fi-FI" altLang="fi-FI" sz="2000" smtClean="0">
                <a:latin typeface="Calibri" charset="0"/>
                <a:cs typeface="Arial" charset="0"/>
              </a:rPr>
              <a:t>Mieltämisyksiköt auttavat jäsentämään irralliset asiat kokonaisuuksiksi.</a:t>
            </a:r>
          </a:p>
          <a:p>
            <a:pPr lvl="1">
              <a:spcAft>
                <a:spcPts val="1200"/>
              </a:spcAft>
              <a:buClr>
                <a:schemeClr val="tx1"/>
              </a:buClr>
              <a:buFont typeface="Calibri" charset="0"/>
              <a:buChar char="→"/>
            </a:pPr>
            <a:r>
              <a:rPr lang="fi-FI" altLang="fi-FI" sz="2000" smtClean="0">
                <a:solidFill>
                  <a:schemeClr val="tx1"/>
                </a:solidFill>
                <a:latin typeface="Calibri" charset="0"/>
                <a:cs typeface="Arial" charset="0"/>
              </a:rPr>
              <a:t>Mieltämisyksiköt laajenevat harjoittelun myötä.</a:t>
            </a:r>
          </a:p>
          <a:p>
            <a:pPr lvl="1">
              <a:spcAft>
                <a:spcPts val="1200"/>
              </a:spcAft>
              <a:buClr>
                <a:schemeClr val="tx1"/>
              </a:buClr>
              <a:buFont typeface="Calibri" charset="0"/>
              <a:buChar char="→"/>
            </a:pPr>
            <a:endParaRPr lang="fi-FI" altLang="fi-FI" sz="2000" smtClean="0">
              <a:solidFill>
                <a:schemeClr val="tx1"/>
              </a:solidFill>
              <a:latin typeface="Calibri" charset="0"/>
              <a:cs typeface="Arial" charset="0"/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262438"/>
            <a:ext cx="3657600" cy="259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Box 1"/>
          <p:cNvSpPr txBox="1">
            <a:spLocks noChangeArrowheads="1"/>
          </p:cNvSpPr>
          <p:nvPr/>
        </p:nvSpPr>
        <p:spPr bwMode="auto">
          <a:xfrm>
            <a:off x="179388" y="4240213"/>
            <a:ext cx="46799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buChar char="•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buChar char="–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buChar char="•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buChar char="–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buChar char="»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r>
              <a:rPr lang="fi-FI" altLang="fi-FI" sz="2000">
                <a:latin typeface="Calibri" charset="0"/>
              </a:rPr>
              <a:t>Synnynnäiset valmiudet auttavat, mutta ekspertiksi kehittyminen vaatii ahkeraa harjoittelua.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54</Words>
  <Application>Microsoft Office PowerPoint</Application>
  <PresentationFormat>Näytössä katseltava diaesitys (4:3)</PresentationFormat>
  <Paragraphs>11</Paragraphs>
  <Slides>3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4" baseType="lpstr">
      <vt:lpstr>simple-light-2</vt:lpstr>
      <vt:lpstr>Skeema 3 6.19 Asiantuntijaksi kehittyy harjoittelemalla  Ydinsisältö </vt:lpstr>
      <vt:lpstr>Ekspertit vs. noviisit</vt:lpstr>
      <vt:lpstr>Ekspertiksi kehittyminen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Pohdintapilvi</dc:title>
  <dc:creator>Sokratous, Hanna</dc:creator>
  <cp:lastModifiedBy>Sandelin Raili</cp:lastModifiedBy>
  <cp:revision>32</cp:revision>
  <cp:lastPrinted>2018-12-11T13:40:01Z</cp:lastPrinted>
  <dcterms:created xsi:type="dcterms:W3CDTF">2016-11-02T11:11:46Z</dcterms:created>
  <dcterms:modified xsi:type="dcterms:W3CDTF">2018-12-11T13:44:00Z</dcterms:modified>
</cp:coreProperties>
</file>