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761163" cy="99425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211A8-6A48-467C-BE42-B3821B2D5CC5}" type="datetimeFigureOut">
              <a:rPr lang="fi-FI" smtClean="0"/>
              <a:t>10.2.2022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D6F69-6925-4A3B-BCDA-60DDC8467E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0228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noProof="0" smtClean="0"/>
          </a:p>
        </p:txBody>
      </p:sp>
    </p:spTree>
    <p:extLst>
      <p:ext uri="{BB962C8B-B14F-4D97-AF65-F5344CB8AC3E}">
        <p14:creationId xmlns:p14="http://schemas.microsoft.com/office/powerpoint/2010/main" val="2695945789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5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21507" name="Shape 5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9" y="992767"/>
            <a:ext cx="8520599" cy="27367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1" y="3778833"/>
            <a:ext cx="8520599" cy="105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25937E0-89F7-43DE-A498-55F2E9D530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6540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DD490B4-4E81-41DA-A32F-B047F4AF4FD3}" type="datetime1">
              <a:rPr lang="fi-FI" altLang="fi-FI"/>
              <a:pPr>
                <a:defRPr/>
              </a:pPr>
              <a:t>10.2.2022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B31B1-A386-4049-B0DF-D05F300ABBC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483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1" y="2867800"/>
            <a:ext cx="8520599" cy="1122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3EC1C3F-8A55-4CF2-8D30-14CCFC4F595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3083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C73F348-61E3-43F2-850F-6AD91771276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5878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C2CBDDE-C1A7-4725-88C7-18A6ADDBCF6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2335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1" y="740801"/>
            <a:ext cx="2807999" cy="10075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1" y="1852800"/>
            <a:ext cx="2807999" cy="4239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EB87AD0-ED3C-434C-9137-55FEA4184CE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6096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EBF5B32-4CB4-4D81-B500-EA9558B115A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0864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37931725" indent="-37474525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1" y="1644233"/>
            <a:ext cx="4045199" cy="19764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1" y="3737433"/>
            <a:ext cx="4045199" cy="164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7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C0E52F9-D044-41CE-9B86-EE6B0BEB70C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9168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0738F8C-09FD-4AE5-B6DF-19867FEFB1C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790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1" y="1474833"/>
            <a:ext cx="8520599" cy="26180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1" y="4202967"/>
            <a:ext cx="8520599" cy="17344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F8102A4-E03D-4DFB-BD6C-07266756831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6861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F5FCD852-27E4-4884-A51F-FDACB1B3A2A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54"/>
          <p:cNvSpPr txBox="1">
            <a:spLocks noGrp="1"/>
          </p:cNvSpPr>
          <p:nvPr>
            <p:ph type="ctrTitle"/>
          </p:nvPr>
        </p:nvSpPr>
        <p:spPr>
          <a:xfrm>
            <a:off x="457200" y="1752600"/>
            <a:ext cx="8305800" cy="27432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  <a:t>Skeema 3</a:t>
            </a:r>
            <a:r>
              <a:rPr lang="fi-FI" altLang="fi-FI" sz="2800" smtClean="0">
                <a:solidFill>
                  <a:srgbClr val="E36C09"/>
                </a:solidFill>
                <a:latin typeface="Calibri" charset="0"/>
                <a:cs typeface="Arial" charset="0"/>
                <a:sym typeface="Calibri" charset="0"/>
              </a:rPr>
              <a:t/>
            </a:r>
            <a:br>
              <a:rPr lang="fi-FI" altLang="fi-FI" sz="2800" smtClean="0">
                <a:solidFill>
                  <a:srgbClr val="E36C09"/>
                </a:solidFill>
                <a:latin typeface="Calibri" charset="0"/>
                <a:cs typeface="Arial" charset="0"/>
                <a:sym typeface="Calibri" charset="0"/>
              </a:rPr>
            </a:br>
            <a:r>
              <a:rPr lang="fi-FI" altLang="fi-FI" sz="2800" smtClean="0">
                <a:solidFill>
                  <a:schemeClr val="tx1"/>
                </a:solidFill>
                <a:latin typeface="Calibri" charset="0"/>
                <a:cs typeface="Arial" charset="0"/>
                <a:sym typeface="Calibri" charset="0"/>
              </a:rPr>
              <a:t>5.13 Kuinka paljon ihminen muistaa?</a:t>
            </a: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mtClean="0">
                <a:latin typeface="Arial" charset="0"/>
                <a:cs typeface="Arial" charset="0"/>
              </a:rPr>
              <a:t/>
            </a:r>
            <a:br>
              <a:rPr lang="fi-FI" altLang="fi-FI" smtClean="0">
                <a:latin typeface="Arial" charset="0"/>
                <a:cs typeface="Arial" charset="0"/>
              </a:rPr>
            </a:br>
            <a: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  <a:t>Ydinsisältö</a:t>
            </a:r>
            <a:br>
              <a:rPr lang="fi-FI" altLang="fi-FI" sz="2800" smtClean="0">
                <a:solidFill>
                  <a:srgbClr val="FFC000"/>
                </a:solidFill>
                <a:latin typeface="Calibri" charset="0"/>
                <a:cs typeface="Arial" charset="0"/>
                <a:sym typeface="Calibri" charset="0"/>
              </a:rPr>
            </a:br>
            <a:endParaRPr lang="fi-FI" altLang="fi-FI" smtClean="0">
              <a:solidFill>
                <a:srgbClr val="FFC000"/>
              </a:solidFill>
              <a:latin typeface="Calibri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5867400" cy="792163"/>
          </a:xfrm>
        </p:spPr>
        <p:txBody>
          <a:bodyPr/>
          <a:lstStyle/>
          <a:p>
            <a:pPr algn="ctr"/>
            <a:r>
              <a:rPr lang="fi-FI" altLang="fi-FI" sz="3800" smtClean="0">
                <a:solidFill>
                  <a:schemeClr val="tx1"/>
                </a:solidFill>
                <a:latin typeface="Calibri" charset="0"/>
                <a:cs typeface="Arial" charset="0"/>
              </a:rPr>
              <a:t>Sensorinen eli aistimuisti</a:t>
            </a:r>
          </a:p>
        </p:txBody>
      </p:sp>
      <p:sp>
        <p:nvSpPr>
          <p:cNvPr id="14339" name="Sisällön paikkamerkki 2"/>
          <p:cNvSpPr txBox="1">
            <a:spLocks noGrp="1"/>
          </p:cNvSpPr>
          <p:nvPr>
            <p:ph idx="1"/>
          </p:nvPr>
        </p:nvSpPr>
        <p:spPr>
          <a:xfrm>
            <a:off x="468313" y="2438400"/>
            <a:ext cx="8229600" cy="3400425"/>
          </a:xfrm>
        </p:spPr>
        <p:txBody>
          <a:bodyPr/>
          <a:lstStyle/>
          <a:p>
            <a:r>
              <a:rPr lang="fi-FI" altLang="fi-FI" sz="2500" smtClean="0">
                <a:latin typeface="Calibri" charset="0"/>
                <a:cs typeface="Arial" charset="0"/>
              </a:rPr>
              <a:t>Sensorisissa muisteissa tieto häviää nopeasti.</a:t>
            </a:r>
          </a:p>
          <a:p>
            <a:endParaRPr lang="fi-FI" altLang="fi-FI" sz="2500" smtClean="0">
              <a:latin typeface="Calibri" charset="0"/>
              <a:cs typeface="Arial" charset="0"/>
            </a:endParaRPr>
          </a:p>
          <a:p>
            <a:r>
              <a:rPr lang="fi-FI" altLang="fi-FI" sz="2500" b="1" smtClean="0">
                <a:latin typeface="Calibri" charset="0"/>
                <a:cs typeface="Arial" charset="0"/>
              </a:rPr>
              <a:t>Ikonimuistissa</a:t>
            </a:r>
            <a:r>
              <a:rPr lang="fi-FI" altLang="fi-FI" sz="2500" smtClean="0">
                <a:latin typeface="Calibri" charset="0"/>
                <a:cs typeface="Arial" charset="0"/>
              </a:rPr>
              <a:t> näköhavainnot säilyvät vain pienen hetken.</a:t>
            </a:r>
          </a:p>
          <a:p>
            <a:endParaRPr lang="fi-FI" altLang="fi-FI" sz="2500" smtClean="0">
              <a:latin typeface="Calibri" charset="0"/>
              <a:cs typeface="Arial" charset="0"/>
            </a:endParaRPr>
          </a:p>
          <a:p>
            <a:r>
              <a:rPr lang="fi-FI" altLang="fi-FI" sz="2500" b="1" smtClean="0">
                <a:latin typeface="Calibri" charset="0"/>
                <a:cs typeface="Arial" charset="0"/>
              </a:rPr>
              <a:t>Kaikumuistiin</a:t>
            </a:r>
            <a:r>
              <a:rPr lang="fi-FI" altLang="fi-FI" sz="2500" smtClean="0">
                <a:latin typeface="Calibri" charset="0"/>
                <a:cs typeface="Arial" charset="0"/>
              </a:rPr>
              <a:t> äänet jäävät hetkeksi ikään kuin kaikumaan.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00200"/>
            <a:ext cx="6591300" cy="37433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 txBox="1">
            <a:spLocks noGrp="1"/>
          </p:cNvSpPr>
          <p:nvPr>
            <p:ph type="title"/>
          </p:nvPr>
        </p:nvSpPr>
        <p:spPr>
          <a:xfrm>
            <a:off x="3124200" y="685800"/>
            <a:ext cx="6202363" cy="849313"/>
          </a:xfrm>
        </p:spPr>
        <p:txBody>
          <a:bodyPr/>
          <a:lstStyle/>
          <a:p>
            <a:r>
              <a:rPr lang="fi-FI" altLang="fi-FI" sz="3800" smtClean="0">
                <a:latin typeface="Calibri" charset="0"/>
                <a:cs typeface="Arial" charset="0"/>
              </a:rPr>
              <a:t>Työmuisti</a:t>
            </a:r>
            <a:r>
              <a:rPr lang="fi-FI" altLang="fi-FI" smtClean="0">
                <a:solidFill>
                  <a:srgbClr val="DBF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6387" name="Sisällön paikkamerkki 2"/>
          <p:cNvSpPr txBox="1">
            <a:spLocks noGrp="1"/>
          </p:cNvSpPr>
          <p:nvPr>
            <p:ph idx="1"/>
          </p:nvPr>
        </p:nvSpPr>
        <p:spPr>
          <a:xfrm>
            <a:off x="457200" y="1828800"/>
            <a:ext cx="8435975" cy="4479925"/>
          </a:xfrm>
        </p:spPr>
        <p:txBody>
          <a:bodyPr/>
          <a:lstStyle/>
          <a:p>
            <a:pPr>
              <a:buFontTx/>
              <a:buChar char="-"/>
            </a:pPr>
            <a:r>
              <a:rPr lang="fi-FI" altLang="fi-FI" sz="2000" dirty="0" smtClean="0">
                <a:latin typeface="Calibri" charset="0"/>
                <a:cs typeface="Arial" charset="0"/>
              </a:rPr>
              <a:t>Työmuistissa käsiteltävä tieto on se tieto, jota ihminen juuri sillä hetkellä ajattelee</a:t>
            </a:r>
          </a:p>
          <a:p>
            <a:pPr>
              <a:buFontTx/>
              <a:buChar char="-"/>
            </a:pPr>
            <a:r>
              <a:rPr lang="fi-FI" altLang="fi-FI" sz="2000" dirty="0" smtClean="0">
                <a:latin typeface="Calibri" charset="0"/>
                <a:cs typeface="Arial" charset="0"/>
              </a:rPr>
              <a:t>Työmuistissa voi pitää keskimäärin neljä erilaista asiaa </a:t>
            </a:r>
            <a:r>
              <a:rPr lang="fi-FI" altLang="fi-FI" sz="1600" dirty="0" smtClean="0">
                <a:latin typeface="Calibri" charset="0"/>
                <a:cs typeface="Arial" charset="0"/>
              </a:rPr>
              <a:t>(esim. näön avulla tarkkailtavia asioita, muistettavia asioita tai laskuja)</a:t>
            </a:r>
          </a:p>
          <a:p>
            <a:pPr>
              <a:buFontTx/>
              <a:buChar char="-"/>
            </a:pPr>
            <a:r>
              <a:rPr lang="fi-FI" altLang="fi-FI" sz="2000" dirty="0" smtClean="0">
                <a:latin typeface="Calibri" charset="0"/>
                <a:cs typeface="Arial" charset="0"/>
              </a:rPr>
              <a:t>Työmuistin tehoa voi lisätä laajentamalla mieltämisyksikköjä </a:t>
            </a:r>
            <a:r>
              <a:rPr lang="fi-FI" altLang="fi-FI" sz="1600" dirty="0" smtClean="0">
                <a:latin typeface="Calibri" charset="0"/>
                <a:cs typeface="Arial" charset="0"/>
              </a:rPr>
              <a:t>(esim. H-J-K vie jalkapalloa  tuntemattomalla 3 mieltämisyksikköä , mutta </a:t>
            </a:r>
            <a:r>
              <a:rPr lang="fi-FI" altLang="fi-FI" sz="1600" dirty="0" err="1" smtClean="0">
                <a:latin typeface="Calibri" charset="0"/>
                <a:cs typeface="Arial" charset="0"/>
              </a:rPr>
              <a:t>jalista</a:t>
            </a:r>
            <a:r>
              <a:rPr lang="fi-FI" altLang="fi-FI" sz="1600" dirty="0" smtClean="0">
                <a:latin typeface="Calibri" charset="0"/>
                <a:cs typeface="Arial" charset="0"/>
              </a:rPr>
              <a:t> tuntevalla vain yhden)</a:t>
            </a:r>
          </a:p>
          <a:p>
            <a:pPr marL="0" indent="0">
              <a:buNone/>
            </a:pPr>
            <a:r>
              <a:rPr lang="fi-FI" altLang="fi-FI" sz="2000" dirty="0" smtClean="0">
                <a:latin typeface="Calibri" charset="0"/>
                <a:cs typeface="Arial" charset="0"/>
              </a:rPr>
              <a:t>   </a:t>
            </a:r>
            <a:r>
              <a:rPr lang="fi-FI" altLang="fi-FI" sz="2000" dirty="0" err="1" smtClean="0">
                <a:latin typeface="Calibri" charset="0"/>
                <a:cs typeface="Arial" charset="0"/>
                <a:sym typeface="Wingdings" panose="05000000000000000000" pitchFamily="2" charset="2"/>
              </a:rPr>
              <a:t></a:t>
            </a:r>
            <a:r>
              <a:rPr lang="fi-FI" altLang="fi-FI" sz="2000" dirty="0" err="1">
                <a:latin typeface="Calibri" charset="0"/>
                <a:cs typeface="Arial" charset="0"/>
              </a:rPr>
              <a:t>t</a:t>
            </a:r>
            <a:r>
              <a:rPr lang="fi-FI" altLang="fi-FI" sz="2000" dirty="0" err="1" smtClean="0">
                <a:latin typeface="Calibri" charset="0"/>
                <a:cs typeface="Arial" charset="0"/>
              </a:rPr>
              <a:t>oiminta</a:t>
            </a:r>
            <a:r>
              <a:rPr lang="fi-FI" altLang="fi-FI" sz="2000" dirty="0" smtClean="0">
                <a:latin typeface="Calibri" charset="0"/>
                <a:cs typeface="Arial" charset="0"/>
              </a:rPr>
              <a:t> tehostuu asiantuntijuuden myötä</a:t>
            </a:r>
          </a:p>
          <a:p>
            <a:pPr>
              <a:buFontTx/>
              <a:buChar char="-"/>
            </a:pPr>
            <a:r>
              <a:rPr lang="fi-FI" altLang="fi-FI" sz="2000" dirty="0" smtClean="0">
                <a:latin typeface="Calibri" charset="0"/>
                <a:cs typeface="Arial" charset="0"/>
              </a:rPr>
              <a:t>Keski-iässä työmuistin toiminta alkaa heiketä, tehokkainta varhaisaikuisuudessa</a:t>
            </a:r>
            <a:endParaRPr lang="fi-FI" altLang="fi-FI" sz="2000" b="1" dirty="0" smtClean="0">
              <a:latin typeface="Calibri" charset="0"/>
              <a:cs typeface="Arial" charset="0"/>
            </a:endParaRPr>
          </a:p>
          <a:p>
            <a:pPr marL="0" indent="0">
              <a:buNone/>
            </a:pPr>
            <a:r>
              <a:rPr lang="fi-FI" altLang="fi-FI" sz="1600" b="1" dirty="0" smtClean="0">
                <a:latin typeface="Calibri" charset="0"/>
                <a:cs typeface="Arial" charset="0"/>
              </a:rPr>
              <a:t>Alan </a:t>
            </a:r>
            <a:r>
              <a:rPr lang="fi-FI" altLang="fi-FI" sz="1600" b="1" dirty="0" err="1" smtClean="0">
                <a:latin typeface="Calibri" charset="0"/>
                <a:cs typeface="Arial" charset="0"/>
              </a:rPr>
              <a:t>Baddley</a:t>
            </a:r>
            <a:r>
              <a:rPr lang="fi-FI" altLang="fi-FI" sz="1600" b="1" dirty="0" smtClean="0">
                <a:latin typeface="Calibri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fi-FI" altLang="fi-FI" sz="1600" b="1" dirty="0">
                <a:latin typeface="Calibri" charset="0"/>
                <a:cs typeface="Arial" charset="0"/>
              </a:rPr>
              <a:t>Keskusyksikkö</a:t>
            </a:r>
            <a:r>
              <a:rPr lang="fi-FI" altLang="fi-FI" sz="1600" dirty="0">
                <a:latin typeface="Calibri" charset="0"/>
                <a:cs typeface="Arial" charset="0"/>
              </a:rPr>
              <a:t> ohjaa työmuistin osajärjestelmien toimintaa. </a:t>
            </a:r>
            <a:endParaRPr lang="fi-FI" altLang="fi-FI" sz="1600" b="1" dirty="0" smtClean="0">
              <a:latin typeface="Calibri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altLang="fi-FI" sz="1600" b="1" dirty="0" smtClean="0">
                <a:latin typeface="Calibri" charset="0"/>
                <a:cs typeface="Arial" charset="0"/>
              </a:rPr>
              <a:t>Fonologinen silmukka </a:t>
            </a:r>
            <a:r>
              <a:rPr lang="fi-FI" altLang="fi-FI" sz="1600" dirty="0" smtClean="0">
                <a:latin typeface="Calibri" charset="0"/>
                <a:cs typeface="Arial" charset="0"/>
              </a:rPr>
              <a:t>käsittelee puhetta ja tekstiä.</a:t>
            </a:r>
          </a:p>
          <a:p>
            <a:pPr marL="457200" indent="-457200">
              <a:buFont typeface="+mj-lt"/>
              <a:buAutoNum type="arabicPeriod"/>
            </a:pPr>
            <a:r>
              <a:rPr lang="fi-FI" altLang="fi-FI" sz="1600" b="1" dirty="0" err="1" smtClean="0">
                <a:latin typeface="Calibri" charset="0"/>
                <a:cs typeface="Arial" charset="0"/>
              </a:rPr>
              <a:t>Visuospatiaalisessa</a:t>
            </a:r>
            <a:r>
              <a:rPr lang="fi-FI" altLang="fi-FI" sz="1600" b="1" dirty="0" smtClean="0">
                <a:latin typeface="Calibri" charset="0"/>
                <a:cs typeface="Arial" charset="0"/>
              </a:rPr>
              <a:t> lehtiössä </a:t>
            </a:r>
            <a:r>
              <a:rPr lang="fi-FI" altLang="fi-FI" sz="1600" dirty="0" smtClean="0">
                <a:latin typeface="Calibri" charset="0"/>
                <a:cs typeface="Arial" charset="0"/>
              </a:rPr>
              <a:t>käsitellään näkömielikuvia ja asioiden avaruudellisia suhteita. </a:t>
            </a:r>
          </a:p>
          <a:p>
            <a:pPr marL="457200" indent="-457200">
              <a:buFont typeface="+mj-lt"/>
              <a:buAutoNum type="arabicPeriod"/>
            </a:pPr>
            <a:r>
              <a:rPr lang="fi-FI" altLang="fi-FI" sz="1600" b="1" dirty="0" smtClean="0">
                <a:latin typeface="Calibri" charset="0"/>
                <a:cs typeface="Arial" charset="0"/>
              </a:rPr>
              <a:t>Episodisessa puskurissa </a:t>
            </a:r>
            <a:r>
              <a:rPr lang="fi-FI" altLang="fi-FI" sz="1600" dirty="0" smtClean="0">
                <a:latin typeface="Calibri" charset="0"/>
                <a:cs typeface="Arial" charset="0"/>
              </a:rPr>
              <a:t>ylläpidetään hetken ajan kaikkea tapahtumaan liittyvää tietoa.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8200" y="1125538"/>
            <a:ext cx="5127625" cy="45402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 txBox="1">
            <a:spLocks noGrp="1"/>
          </p:cNvSpPr>
          <p:nvPr>
            <p:ph type="title"/>
          </p:nvPr>
        </p:nvSpPr>
        <p:spPr>
          <a:xfrm>
            <a:off x="2971800" y="762000"/>
            <a:ext cx="5986463" cy="849313"/>
          </a:xfrm>
        </p:spPr>
        <p:txBody>
          <a:bodyPr/>
          <a:lstStyle/>
          <a:p>
            <a:r>
              <a:rPr lang="fi-FI" altLang="fi-FI" sz="3800" smtClean="0">
                <a:latin typeface="Calibri" charset="0"/>
                <a:cs typeface="Arial" charset="0"/>
              </a:rPr>
              <a:t>Säilömuisti</a:t>
            </a:r>
            <a:r>
              <a:rPr lang="fi-FI" altLang="fi-FI" smtClean="0">
                <a:solidFill>
                  <a:srgbClr val="DBF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435" name="Sisällön paikkamerkki 2"/>
          <p:cNvSpPr txBox="1">
            <a:spLocks noGrp="1"/>
          </p:cNvSpPr>
          <p:nvPr>
            <p:ph idx="1"/>
          </p:nvPr>
        </p:nvSpPr>
        <p:spPr>
          <a:xfrm>
            <a:off x="381000" y="1981200"/>
            <a:ext cx="8305800" cy="4144963"/>
          </a:xfrm>
        </p:spPr>
        <p:txBody>
          <a:bodyPr/>
          <a:lstStyle/>
          <a:p>
            <a:r>
              <a:rPr lang="fi-FI" altLang="fi-FI" sz="2500" smtClean="0">
                <a:latin typeface="Calibri" charset="0"/>
                <a:cs typeface="Arial" charset="0"/>
              </a:rPr>
              <a:t>Säilömuisti jaetaan asiamuistiin ja taitomuistiin. </a:t>
            </a:r>
          </a:p>
          <a:p>
            <a:pPr lvl="1"/>
            <a:r>
              <a:rPr lang="fi-FI" altLang="fi-FI" sz="2500" smtClean="0">
                <a:latin typeface="Calibri" charset="0"/>
                <a:cs typeface="Arial" charset="0"/>
              </a:rPr>
              <a:t>Asiamuisti jakautuu tietomuistiin ja elämäntapahtumamuistiin.</a:t>
            </a:r>
          </a:p>
          <a:p>
            <a:pPr lvl="1"/>
            <a:endParaRPr lang="fi-FI" altLang="fi-FI" sz="2500" smtClean="0">
              <a:latin typeface="Calibri" charset="0"/>
              <a:cs typeface="Arial" charset="0"/>
            </a:endParaRPr>
          </a:p>
          <a:p>
            <a:r>
              <a:rPr lang="fi-FI" altLang="fi-FI" sz="2500" smtClean="0">
                <a:latin typeface="Calibri" charset="0"/>
                <a:cs typeface="Arial" charset="0"/>
              </a:rPr>
              <a:t>Muistissa asiat kytkeytyvät toisiinsa. Tätä voidaan kuvata semanttisella verkolla.</a:t>
            </a:r>
          </a:p>
          <a:p>
            <a:pPr>
              <a:buFontTx/>
              <a:buNone/>
            </a:pPr>
            <a:r>
              <a:rPr lang="fi-FI" altLang="fi-FI" sz="2500" smtClean="0">
                <a:latin typeface="Calibri" charset="0"/>
                <a:cs typeface="Arial" charset="0"/>
              </a:rPr>
              <a:t> </a:t>
            </a:r>
          </a:p>
          <a:p>
            <a:r>
              <a:rPr lang="fi-FI" altLang="fi-FI" sz="2500" smtClean="0">
                <a:latin typeface="Calibri" charset="0"/>
                <a:cs typeface="Arial" charset="0"/>
              </a:rPr>
              <a:t>Ihmisen kyky muistaa on konstruktiivista, eli muistiin tallentuu tietoa aiempien tietojen ja kokemusten pohjalta. </a:t>
            </a:r>
          </a:p>
          <a:p>
            <a:pPr>
              <a:buFontTx/>
              <a:buNone/>
            </a:pPr>
            <a:endParaRPr lang="fi-FI" altLang="fi-FI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 txBox="1">
            <a:spLocks noGrp="1"/>
          </p:cNvSpPr>
          <p:nvPr>
            <p:ph type="title"/>
          </p:nvPr>
        </p:nvSpPr>
        <p:spPr>
          <a:xfrm>
            <a:off x="2514600" y="838200"/>
            <a:ext cx="5770563" cy="796925"/>
          </a:xfrm>
        </p:spPr>
        <p:txBody>
          <a:bodyPr/>
          <a:lstStyle/>
          <a:p>
            <a:r>
              <a:rPr lang="fi-FI" altLang="fi-FI" sz="3800" smtClean="0">
                <a:latin typeface="Calibri" charset="0"/>
                <a:cs typeface="Arial" charset="0"/>
              </a:rPr>
              <a:t>Muistitutkimuksia</a:t>
            </a:r>
            <a:r>
              <a:rPr lang="fi-FI" altLang="fi-FI" smtClean="0">
                <a:solidFill>
                  <a:srgbClr val="DBF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9459" name="Sisällön paikkamerkki 2"/>
          <p:cNvSpPr txBox="1">
            <a:spLocks noGrp="1"/>
          </p:cNvSpPr>
          <p:nvPr>
            <p:ph idx="1"/>
          </p:nvPr>
        </p:nvSpPr>
        <p:spPr>
          <a:xfrm>
            <a:off x="468313" y="2286000"/>
            <a:ext cx="8229600" cy="3552825"/>
          </a:xfrm>
        </p:spPr>
        <p:txBody>
          <a:bodyPr/>
          <a:lstStyle/>
          <a:p>
            <a:r>
              <a:rPr lang="fi-FI" altLang="fi-FI" sz="2500" smtClean="0">
                <a:latin typeface="Calibri" charset="0"/>
                <a:cs typeface="Arial" charset="0"/>
              </a:rPr>
              <a:t>Frederic Bartlett kehitti skeeman käsitteen.</a:t>
            </a:r>
          </a:p>
          <a:p>
            <a:pPr lvl="1"/>
            <a:r>
              <a:rPr lang="fi-FI" altLang="fi-FI" sz="2500" smtClean="0">
                <a:latin typeface="Calibri" charset="0"/>
                <a:cs typeface="Arial" charset="0"/>
              </a:rPr>
              <a:t>Skeemojen avulla yksittäisiä tietoja jäsennetään laajemmiksi kokonaisuuksiksi.</a:t>
            </a:r>
          </a:p>
          <a:p>
            <a:pPr lvl="1"/>
            <a:endParaRPr lang="fi-FI" altLang="fi-FI" sz="2500" smtClean="0">
              <a:latin typeface="Calibri" charset="0"/>
              <a:cs typeface="Arial" charset="0"/>
            </a:endParaRPr>
          </a:p>
          <a:p>
            <a:r>
              <a:rPr lang="fi-FI" altLang="fi-FI" sz="2500" smtClean="0">
                <a:latin typeface="Calibri" charset="0"/>
                <a:cs typeface="Arial" charset="0"/>
              </a:rPr>
              <a:t>Elizabeth Loftus on tutkinut valemuistojen muodostumista kolarikokeilla.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206</Words>
  <Application>Microsoft Office PowerPoint</Application>
  <PresentationFormat>Näytössä katseltava diaesitys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simple-light-2</vt:lpstr>
      <vt:lpstr>Skeema 3 5.13 Kuinka paljon ihminen muistaa?  Ydinsisältö </vt:lpstr>
      <vt:lpstr>Sensorinen eli aistimuisti</vt:lpstr>
      <vt:lpstr>PowerPoint-esitys</vt:lpstr>
      <vt:lpstr>Työmuisti </vt:lpstr>
      <vt:lpstr>PowerPoint-esitys</vt:lpstr>
      <vt:lpstr>Säilömuisti </vt:lpstr>
      <vt:lpstr>Muistitutkimuksia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Pohdintapilvi</dc:title>
  <dc:creator>Sokratous, Hanna</dc:creator>
  <cp:lastModifiedBy>Sandelin Raili</cp:lastModifiedBy>
  <cp:revision>30</cp:revision>
  <cp:lastPrinted>2019-12-04T08:44:42Z</cp:lastPrinted>
  <dcterms:created xsi:type="dcterms:W3CDTF">2016-11-02T11:11:46Z</dcterms:created>
  <dcterms:modified xsi:type="dcterms:W3CDTF">2022-02-10T13:28:05Z</dcterms:modified>
</cp:coreProperties>
</file>