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hap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altLang="fi-FI" noProof="0" smtClean="0"/>
          </a:p>
        </p:txBody>
      </p:sp>
    </p:spTree>
    <p:extLst>
      <p:ext uri="{BB962C8B-B14F-4D97-AF65-F5344CB8AC3E}">
        <p14:creationId xmlns:p14="http://schemas.microsoft.com/office/powerpoint/2010/main" val="1975988875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51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/>
        </p:spPr>
      </p:sp>
      <p:sp>
        <p:nvSpPr>
          <p:cNvPr id="18435" name="Shape 5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i-FI" altLang="fi-FI" sz="11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9" y="992767"/>
            <a:ext cx="8520599" cy="2736799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1" y="3778833"/>
            <a:ext cx="8520599" cy="1056800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4" name="Shape 12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6EE29EB-C150-4968-B0AA-8BB9E695A0B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98000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1" y="2867800"/>
            <a:ext cx="8520599" cy="1122400"/>
          </a:xfrm>
          <a:prstGeom prst="rect">
            <a:avLst/>
          </a:prstGeom>
        </p:spPr>
        <p:txBody>
          <a:bodyPr anchor="ctr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3" name="Shape 15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B0D9F9D-205A-4474-8164-2AF020CE7CB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4492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1" y="593367"/>
            <a:ext cx="8520599" cy="763599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27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FF0A864-A2E3-4345-9BC9-28397BE37EC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81834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1" y="740801"/>
            <a:ext cx="2807999" cy="1007599"/>
          </a:xfrm>
          <a:prstGeom prst="rect">
            <a:avLst/>
          </a:prstGeom>
        </p:spPr>
        <p:txBody>
          <a:bodyPr anchor="b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1" y="1852800"/>
            <a:ext cx="2807999" cy="4239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" name="Shape 31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3F8CB75-8343-4063-894C-27AFB1302C4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2970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4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" name="Shape 34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C61D5C2-A1B8-4298-A4BE-1E0CF0646B7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15514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6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lIns="91425" tIns="91425" rIns="91425" bIns="91425" anchor="ctr"/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37931725" indent="-37474525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 smtClean="0"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1" y="1644233"/>
            <a:ext cx="4045199" cy="19764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1" y="3737433"/>
            <a:ext cx="4045199" cy="1646800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4"/>
            <a:ext cx="3837000" cy="4926799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40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B75912D-8BC0-473B-8FF2-FDC8B78DF85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5709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800"/>
          </a:xfrm>
          <a:prstGeom prst="rect">
            <a:avLst/>
          </a:prstGeom>
        </p:spPr>
        <p:txBody>
          <a:bodyPr anchor="ctr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3" name="Shape 43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6E0037D-E844-4174-AFFE-7DF465F3E57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9310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>
              <a:defRPr/>
            </a:pPr>
            <a:fld id="{916B00D9-D26A-4F05-9BF1-4835DDC8C669}" type="datetime1">
              <a:rPr lang="fi-FI" altLang="fi-FI"/>
              <a:pPr>
                <a:defRPr/>
              </a:pPr>
              <a:t>3.2.2021</a:t>
            </a:fld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90EB309-3AF8-413F-A326-4A4673967DB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51139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>
              <a:defRPr/>
            </a:pPr>
            <a:fld id="{7906D5B6-D149-495D-94B4-CC71F2073639}" type="datetime1">
              <a:rPr lang="fi-FI" altLang="fi-FI"/>
              <a:pPr>
                <a:defRPr/>
              </a:pPr>
              <a:t>3.2.2021</a:t>
            </a:fld>
            <a:endParaRPr lang="fi-FI" alt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AFDD9FC-841D-48E3-B684-B0C3019AEC7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0421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title"/>
          </p:nvPr>
        </p:nvSpPr>
        <p:spPr bwMode="auto">
          <a:xfrm>
            <a:off x="311150" y="593725"/>
            <a:ext cx="852170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altLang="fi-FI" smtClean="0">
              <a:sym typeface="Arial" charset="0"/>
            </a:endParaRPr>
          </a:p>
        </p:txBody>
      </p:sp>
      <p:sp>
        <p:nvSpPr>
          <p:cNvPr id="1027" name="Shape 7"/>
          <p:cNvSpPr txBox="1">
            <a:spLocks noGrp="1"/>
          </p:cNvSpPr>
          <p:nvPr>
            <p:ph type="body" idx="1"/>
          </p:nvPr>
        </p:nvSpPr>
        <p:spPr bwMode="auto">
          <a:xfrm>
            <a:off x="311150" y="1536700"/>
            <a:ext cx="8521700" cy="455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altLang="fi-FI" smtClean="0">
              <a:sym typeface="Arial" charset="0"/>
            </a:endParaRPr>
          </a:p>
        </p:txBody>
      </p:sp>
      <p:sp>
        <p:nvSpPr>
          <p:cNvPr id="1028" name="Shape 8"/>
          <p:cNvSpPr txBox="1">
            <a:spLocks noGrp="1"/>
          </p:cNvSpPr>
          <p:nvPr>
            <p:ph type="sldNum" idx="12"/>
          </p:nvPr>
        </p:nvSpPr>
        <p:spPr bwMode="auto">
          <a:xfrm>
            <a:off x="8472488" y="6218238"/>
            <a:ext cx="549275" cy="5238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fld id="{E9DDF7F5-1E4F-4D6A-9AE8-22CF247A11D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7" r:id="rId8"/>
    <p:sldLayoutId id="214748396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42950" lvl="1" indent="-285750" algn="l" rtl="0" eaLnBrk="0" fontAlgn="base" hangingPunct="0">
        <a:spcBef>
          <a:spcPct val="0"/>
        </a:spcBef>
        <a:spcAft>
          <a:spcPct val="0"/>
        </a:spcAft>
        <a:buChar char="–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lvl="2" indent="-228600" algn="l" rtl="0" eaLnBrk="0" fontAlgn="base" hangingPunct="0">
        <a:spcBef>
          <a:spcPct val="0"/>
        </a:spcBef>
        <a:spcAft>
          <a:spcPct val="0"/>
        </a:spcAft>
        <a:buChar char="•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lvl="3" indent="-228600" algn="l" rtl="0" eaLnBrk="0" fontAlgn="base" hangingPunct="0">
        <a:spcBef>
          <a:spcPct val="0"/>
        </a:spcBef>
        <a:spcAft>
          <a:spcPct val="0"/>
        </a:spcAft>
        <a:buChar char="–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lvl="4" indent="-228600" algn="l" rtl="0" eaLnBrk="0" fontAlgn="base" hangingPunct="0">
        <a:spcBef>
          <a:spcPct val="0"/>
        </a:spcBef>
        <a:spcAft>
          <a:spcPct val="0"/>
        </a:spcAft>
        <a:buChar char="»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54"/>
          <p:cNvSpPr txBox="1">
            <a:spLocks noGrp="1"/>
          </p:cNvSpPr>
          <p:nvPr>
            <p:ph type="ctrTitle"/>
          </p:nvPr>
        </p:nvSpPr>
        <p:spPr>
          <a:xfrm>
            <a:off x="684213" y="1752600"/>
            <a:ext cx="7621587" cy="2743200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Tx/>
            </a:pPr>
            <a:r>
              <a:rPr lang="fi-FI" altLang="fi-FI" sz="2800" smtClean="0">
                <a:solidFill>
                  <a:srgbClr val="FFC000"/>
                </a:solidFill>
                <a:latin typeface="Calibri" charset="0"/>
                <a:cs typeface="Arial" charset="0"/>
                <a:sym typeface="Calibri" charset="0"/>
              </a:rPr>
              <a:t>Skeema 3</a:t>
            </a:r>
            <a:r>
              <a:rPr lang="fi-FI" altLang="fi-FI" sz="2800" smtClean="0">
                <a:solidFill>
                  <a:srgbClr val="E36C09"/>
                </a:solidFill>
                <a:latin typeface="Calibri" charset="0"/>
                <a:cs typeface="Arial" charset="0"/>
                <a:sym typeface="Calibri" charset="0"/>
              </a:rPr>
              <a:t/>
            </a:r>
            <a:br>
              <a:rPr lang="fi-FI" altLang="fi-FI" sz="2800" smtClean="0">
                <a:solidFill>
                  <a:srgbClr val="E36C09"/>
                </a:solidFill>
                <a:latin typeface="Calibri" charset="0"/>
                <a:cs typeface="Arial" charset="0"/>
                <a:sym typeface="Calibri" charset="0"/>
              </a:rPr>
            </a:br>
            <a:r>
              <a:rPr lang="fi-FI" altLang="fi-FI" sz="2800" smtClean="0">
                <a:solidFill>
                  <a:schemeClr val="tx1"/>
                </a:solidFill>
                <a:latin typeface="Calibri" charset="0"/>
                <a:cs typeface="Arial" charset="0"/>
                <a:sym typeface="Calibri" charset="0"/>
              </a:rPr>
              <a:t>5.12 Muistia tarvitaan kaikessa toiminnassa</a:t>
            </a:r>
            <a:r>
              <a:rPr lang="fi-FI" altLang="fi-FI" smtClean="0">
                <a:latin typeface="Arial" charset="0"/>
                <a:cs typeface="Arial" charset="0"/>
              </a:rPr>
              <a:t/>
            </a:r>
            <a:br>
              <a:rPr lang="fi-FI" altLang="fi-FI" smtClean="0">
                <a:latin typeface="Arial" charset="0"/>
                <a:cs typeface="Arial" charset="0"/>
              </a:rPr>
            </a:br>
            <a:r>
              <a:rPr lang="fi-FI" altLang="fi-FI" smtClean="0">
                <a:latin typeface="Arial" charset="0"/>
                <a:cs typeface="Arial" charset="0"/>
              </a:rPr>
              <a:t/>
            </a:r>
            <a:br>
              <a:rPr lang="fi-FI" altLang="fi-FI" smtClean="0">
                <a:latin typeface="Arial" charset="0"/>
                <a:cs typeface="Arial" charset="0"/>
              </a:rPr>
            </a:br>
            <a:r>
              <a:rPr lang="fi-FI" altLang="fi-FI" sz="2800" smtClean="0">
                <a:solidFill>
                  <a:srgbClr val="FFC000"/>
                </a:solidFill>
                <a:latin typeface="Calibri" charset="0"/>
                <a:cs typeface="Arial" charset="0"/>
                <a:sym typeface="Calibri" charset="0"/>
              </a:rPr>
              <a:t>Ydinsisältö</a:t>
            </a:r>
            <a:br>
              <a:rPr lang="fi-FI" altLang="fi-FI" sz="2800" smtClean="0">
                <a:solidFill>
                  <a:srgbClr val="FFC000"/>
                </a:solidFill>
                <a:latin typeface="Calibri" charset="0"/>
                <a:cs typeface="Arial" charset="0"/>
                <a:sym typeface="Calibri" charset="0"/>
              </a:rPr>
            </a:br>
            <a:endParaRPr lang="fi-FI" altLang="fi-FI" smtClean="0">
              <a:solidFill>
                <a:srgbClr val="FFC000"/>
              </a:solidFill>
              <a:latin typeface="Calibri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tsikko 1"/>
          <p:cNvSpPr txBox="1">
            <a:spLocks noGrp="1"/>
          </p:cNvSpPr>
          <p:nvPr>
            <p:ph type="title"/>
          </p:nvPr>
        </p:nvSpPr>
        <p:spPr>
          <a:xfrm>
            <a:off x="3203848" y="476672"/>
            <a:ext cx="4824536" cy="1201316"/>
          </a:xfrm>
        </p:spPr>
        <p:txBody>
          <a:bodyPr/>
          <a:lstStyle/>
          <a:p>
            <a:r>
              <a:rPr lang="fi-FI" altLang="fi-FI" sz="3800" dirty="0" smtClean="0">
                <a:latin typeface="Calibri" charset="0"/>
                <a:cs typeface="Arial" charset="0"/>
              </a:rPr>
              <a:t>Muistin merkitys</a:t>
            </a:r>
            <a:endParaRPr lang="fi-FI" altLang="fi-FI" sz="3800" dirty="0" smtClean="0">
              <a:latin typeface="Calibri" charset="0"/>
              <a:cs typeface="Arial" charset="0"/>
            </a:endParaRPr>
          </a:p>
        </p:txBody>
      </p:sp>
      <p:sp>
        <p:nvSpPr>
          <p:cNvPr id="14339" name="Sisällön paikkamerkki 2"/>
          <p:cNvSpPr txBox="1">
            <a:spLocks noGrp="1"/>
          </p:cNvSpPr>
          <p:nvPr>
            <p:ph idx="1"/>
          </p:nvPr>
        </p:nvSpPr>
        <p:spPr>
          <a:xfrm>
            <a:off x="311150" y="1124744"/>
            <a:ext cx="8521700" cy="4966494"/>
          </a:xfrm>
        </p:spPr>
        <p:txBody>
          <a:bodyPr/>
          <a:lstStyle/>
          <a:p>
            <a:r>
              <a:rPr lang="fi-FI" altLang="fi-FI" sz="2500" dirty="0" smtClean="0">
                <a:solidFill>
                  <a:srgbClr val="FF0000"/>
                </a:solidFill>
                <a:latin typeface="Calibri" charset="0"/>
                <a:cs typeface="Arial" charset="0"/>
              </a:rPr>
              <a:t>Muisti on kognitiivista toimintaa, jossa käsitellään, tallennetaan ja säilytetään tietoa sekä haetaan ja palautetaan tietoa aktiiviseen käsittelyyn.</a:t>
            </a:r>
          </a:p>
          <a:p>
            <a:endParaRPr lang="fi-FI" altLang="fi-FI" sz="2500" dirty="0" smtClean="0">
              <a:latin typeface="Calibri" charset="0"/>
              <a:cs typeface="Arial" charset="0"/>
            </a:endParaRPr>
          </a:p>
          <a:p>
            <a:r>
              <a:rPr lang="fi-FI" altLang="fi-FI" sz="2500" dirty="0" smtClean="0">
                <a:latin typeface="Calibri" charset="0"/>
                <a:cs typeface="Arial" charset="0"/>
              </a:rPr>
              <a:t>Muistia </a:t>
            </a:r>
            <a:r>
              <a:rPr lang="fi-FI" altLang="fi-FI" sz="2500" dirty="0" smtClean="0">
                <a:latin typeface="Calibri" charset="0"/>
                <a:cs typeface="Arial" charset="0"/>
              </a:rPr>
              <a:t>tarvitaan kaikessa ihmisen toiminnassa.</a:t>
            </a:r>
          </a:p>
          <a:p>
            <a:pPr marL="457200" lvl="1" indent="0">
              <a:buNone/>
            </a:pPr>
            <a:endParaRPr lang="fi-FI" altLang="fi-FI" sz="2500" dirty="0" smtClean="0">
              <a:latin typeface="Calibri" charset="0"/>
              <a:cs typeface="Arial" charset="0"/>
            </a:endParaRPr>
          </a:p>
          <a:p>
            <a:r>
              <a:rPr lang="fi-FI" altLang="fi-FI" sz="2500" dirty="0" smtClean="0">
                <a:latin typeface="Calibri" charset="0"/>
                <a:cs typeface="Arial" charset="0"/>
              </a:rPr>
              <a:t>Muistiin painuu vain osa havainnoista.</a:t>
            </a:r>
          </a:p>
          <a:p>
            <a:endParaRPr lang="fi-FI" altLang="fi-FI" sz="2500" dirty="0" smtClean="0">
              <a:latin typeface="Calibri" charset="0"/>
              <a:cs typeface="Arial" charset="0"/>
            </a:endParaRPr>
          </a:p>
          <a:p>
            <a:r>
              <a:rPr lang="fi-FI" altLang="fi-FI" sz="2500" dirty="0" smtClean="0">
                <a:latin typeface="Calibri" charset="0"/>
                <a:cs typeface="Arial" charset="0"/>
              </a:rPr>
              <a:t>Muistin toiminnan tunteminen auttaa kehittämään oppimista ja ehkäisemään unohtamista.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36788"/>
            <a:ext cx="91440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4864"/>
            <a:ext cx="91440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/>
          <p:cNvSpPr txBox="1">
            <a:spLocks noGrp="1"/>
          </p:cNvSpPr>
          <p:nvPr>
            <p:ph type="title"/>
          </p:nvPr>
        </p:nvSpPr>
        <p:spPr>
          <a:xfrm>
            <a:off x="899592" y="838200"/>
            <a:ext cx="6263208" cy="763588"/>
          </a:xfrm>
        </p:spPr>
        <p:txBody>
          <a:bodyPr/>
          <a:lstStyle/>
          <a:p>
            <a:r>
              <a:rPr lang="fi-FI" altLang="fi-FI" sz="3800" dirty="0" smtClean="0">
                <a:latin typeface="Calibri" charset="0"/>
                <a:cs typeface="Arial" charset="0"/>
              </a:rPr>
              <a:t>Muistin monivarastomalli</a:t>
            </a:r>
            <a:endParaRPr lang="fi-FI" altLang="fi-FI" sz="3800" dirty="0" smtClean="0">
              <a:latin typeface="Calibri" charset="0"/>
              <a:cs typeface="Arial" charset="0"/>
            </a:endParaRPr>
          </a:p>
        </p:txBody>
      </p:sp>
      <p:sp>
        <p:nvSpPr>
          <p:cNvPr id="16387" name="Sisällön paikkamerkki 2"/>
          <p:cNvSpPr txBox="1">
            <a:spLocks noGrp="1"/>
          </p:cNvSpPr>
          <p:nvPr>
            <p:ph idx="1"/>
          </p:nvPr>
        </p:nvSpPr>
        <p:spPr>
          <a:xfrm>
            <a:off x="311150" y="1772816"/>
            <a:ext cx="8521700" cy="4318422"/>
          </a:xfrm>
        </p:spPr>
        <p:txBody>
          <a:bodyPr/>
          <a:lstStyle/>
          <a:p>
            <a:r>
              <a:rPr lang="fi-FI" altLang="fi-FI" sz="2800" dirty="0" smtClean="0">
                <a:latin typeface="Calibri" charset="0"/>
                <a:cs typeface="Arial" charset="0"/>
              </a:rPr>
              <a:t>Monivarastomalli </a:t>
            </a:r>
            <a:r>
              <a:rPr lang="fi-FI" altLang="fi-FI" sz="2800" dirty="0" smtClean="0">
                <a:latin typeface="Calibri" charset="0"/>
                <a:cs typeface="Arial" charset="0"/>
              </a:rPr>
              <a:t>( sensorinen muisti, työmuisti, säilömuisti)</a:t>
            </a:r>
          </a:p>
          <a:p>
            <a:pPr marL="0" indent="0">
              <a:buNone/>
            </a:pPr>
            <a:endParaRPr lang="fi-FI" altLang="fi-FI" sz="2800" dirty="0" smtClean="0">
              <a:latin typeface="Calibri" charset="0"/>
              <a:cs typeface="Arial" charset="0"/>
            </a:endParaRPr>
          </a:p>
          <a:p>
            <a:r>
              <a:rPr lang="fi-FI" altLang="fi-FI" sz="2800" dirty="0" smtClean="0">
                <a:latin typeface="Calibri" charset="0"/>
                <a:cs typeface="Arial" charset="0"/>
              </a:rPr>
              <a:t>Järjestelmät poikkeavat toisistaan kapasiteetiltaan ja kestoltaan.</a:t>
            </a:r>
          </a:p>
          <a:p>
            <a:pPr lvl="1"/>
            <a:endParaRPr lang="fi-FI" altLang="fi-FI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74</Words>
  <Application>Microsoft Office PowerPoint</Application>
  <PresentationFormat>Näytössä katseltava diaesitys (4:3)</PresentationFormat>
  <Paragraphs>13</Paragraphs>
  <Slides>4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Calibri</vt:lpstr>
      <vt:lpstr>simple-light-2</vt:lpstr>
      <vt:lpstr>Skeema 3 5.12 Muistia tarvitaan kaikessa toiminnassa  Ydinsisältö </vt:lpstr>
      <vt:lpstr>Muistin merkitys</vt:lpstr>
      <vt:lpstr>PowerPoint-esitys</vt:lpstr>
      <vt:lpstr>Muistin monivarastomalli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Pohdintapilvi</dc:title>
  <dc:creator>Sokratous, Hanna</dc:creator>
  <cp:lastModifiedBy>Sandelin Raili</cp:lastModifiedBy>
  <cp:revision>28</cp:revision>
  <dcterms:created xsi:type="dcterms:W3CDTF">2016-11-02T11:11:46Z</dcterms:created>
  <dcterms:modified xsi:type="dcterms:W3CDTF">2021-02-03T14:06:29Z</dcterms:modified>
</cp:coreProperties>
</file>