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62769193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8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0483" name="Shape 88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9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1507" name="Shape 94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0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2531" name="Shape 102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3555" name="Shape 109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F57862-D178-4831-9094-09FA2FD7C5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7171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8D8626B-5810-4CA5-9D7E-C46BA7F2DE7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739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</p:spPr>
        <p:txBody>
          <a:bodyPr tIns="45700" bIns="45700">
            <a:noAutofit/>
          </a:bodyPr>
          <a:lstStyle>
            <a:lvl1pPr>
              <a:buSzPct val="25000"/>
              <a:defRPr sz="1200" smtClean="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BB6CCA03-8514-41A0-BC8D-4B8EA2F1181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790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0AC3A32-F236-4166-B2E3-FEBE3764D1D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147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C2411E-4434-4791-A586-1B335BF20A5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2903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DF1703-5364-49FA-9CDF-E2687028DBB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7934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AE3A8D7-0308-482B-B79E-99475AE4E5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7214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980CB90-2284-41FA-A258-0135518D88A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1203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543145F-1F19-4AAA-B534-030B8323F97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486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F0092B-8C1D-4802-9F48-E285CF99223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23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F0559DE-02FC-4B41-873B-C63148EECD8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372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F7AA5DA2-3DD3-498E-A464-952BB106F0C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54"/>
          <p:cNvSpPr txBox="1">
            <a:spLocks noGrp="1"/>
          </p:cNvSpPr>
          <p:nvPr>
            <p:ph type="ctrTitle"/>
          </p:nvPr>
        </p:nvSpPr>
        <p:spPr>
          <a:xfrm>
            <a:off x="684213" y="1196975"/>
            <a:ext cx="7920037" cy="2736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pitchFamily="34" charset="0"/>
                <a:cs typeface="Arial" charset="0"/>
                <a:sym typeface="Calibri" pitchFamily="34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3.9 Näkö tunnetaan aisteista parhaiten</a:t>
            </a: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Ydinsisältö</a:t>
            </a:r>
            <a:endParaRPr lang="fi-FI" altLang="fi-FI" smtClean="0">
              <a:solidFill>
                <a:srgbClr val="FFC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90"/>
          <p:cNvSpPr txBox="1">
            <a:spLocks noGrp="1"/>
          </p:cNvSpPr>
          <p:nvPr>
            <p:ph type="title"/>
          </p:nvPr>
        </p:nvSpPr>
        <p:spPr>
          <a:xfrm>
            <a:off x="107950" y="836613"/>
            <a:ext cx="8928100" cy="1080219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z="32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Näkökyky on tärkeä havaintojen muodostamiselle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79388" y="2204864"/>
            <a:ext cx="8713787" cy="4032448"/>
          </a:xfrm>
        </p:spPr>
        <p:txBody>
          <a:bodyPr tIns="45700" bIns="45700"/>
          <a:lstStyle/>
          <a:p>
            <a:pPr marL="0" indent="0">
              <a:spcBef>
                <a:spcPct val="0"/>
              </a:spcBef>
              <a:buClr>
                <a:srgbClr val="000000"/>
              </a:buClr>
              <a:buSzTx/>
              <a:buNone/>
            </a:pPr>
            <a:r>
              <a:rPr lang="fi-FI" altLang="fi-FI" sz="24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VÄRIT</a:t>
            </a:r>
            <a:endParaRPr lang="fi-FI" altLang="fi-FI" sz="2400" b="1" dirty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helpottavat kohteiden tunnistamista, koska ne vahvistavat kontrastia eli kohteiden erottamista toisistaan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toimivat myös signaaleina, esim. liikennevalot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t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uovat esteettistä mielihyvää 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v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irittävät tunteita</a:t>
            </a:r>
          </a:p>
          <a:p>
            <a:pPr marL="0" indent="0">
              <a:spcBef>
                <a:spcPct val="0"/>
              </a:spcBef>
              <a:buClr>
                <a:srgbClr val="000000"/>
              </a:buClr>
              <a:buSzTx/>
              <a:buNone/>
            </a:pPr>
            <a:r>
              <a:rPr lang="fi-FI" altLang="fi-FI" sz="24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LIIKE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v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etää huomion puoleensa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a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uttaa erottamaan kuvion taustasta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i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hminen on tarkka havaitsemaan luonnollisia liikkeitä, kuten toisen kävelyä</a:t>
            </a:r>
            <a:endParaRPr lang="fi-FI" altLang="fi-FI" sz="24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96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935038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Etäisyyttä on mahdollista arvioida myös kaksiulotteisilla pinnoilla </a:t>
            </a:r>
            <a:r>
              <a:rPr lang="fi-FI" altLang="fi-FI" sz="2400" b="1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kuvavihjeiden</a:t>
            </a:r>
            <a:r>
              <a:rPr lang="fi-FI" altLang="fi-FI" sz="24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avulla.</a:t>
            </a: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None/>
            </a:pPr>
            <a:endParaRPr lang="fi-FI" altLang="fi-FI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5363" name="Shape 97"/>
          <p:cNvSpPr txBox="1">
            <a:spLocks noGrp="1"/>
          </p:cNvSpPr>
          <p:nvPr>
            <p:ph type="title"/>
          </p:nvPr>
        </p:nvSpPr>
        <p:spPr>
          <a:xfrm>
            <a:off x="323850" y="836613"/>
            <a:ext cx="8496300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z="3200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Näkökyky on tärkeä havaintojen muodostamiselle</a:t>
            </a:r>
          </a:p>
        </p:txBody>
      </p:sp>
      <p:pic>
        <p:nvPicPr>
          <p:cNvPr id="15364" name="Shape 98" descr="Q:\Pub\Oppikirjat\Q_716\Skeema 3\Lopulliset kuvat\Luku 3\s. 72 - shutterstock_52298218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429000"/>
            <a:ext cx="17764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hape 99" descr="Q:\Pub\Oppikirjat\Q_716\Skeema 3\Lopulliset kuvat\Luku 3\s. 72 - shutterstock_25235401.jp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429000"/>
            <a:ext cx="39973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04"/>
          <p:cNvSpPr txBox="1">
            <a:spLocks noGrp="1"/>
          </p:cNvSpPr>
          <p:nvPr>
            <p:ph type="title"/>
          </p:nvPr>
        </p:nvSpPr>
        <p:spPr>
          <a:xfrm>
            <a:off x="900113" y="692150"/>
            <a:ext cx="6923087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Mikä- ja kuinka-radat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23850" y="2205038"/>
            <a:ext cx="4691063" cy="4248150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8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Aivoissa on kaksi päärataa, joita pitkin näkötiedon käsittely etenee.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80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80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Radat ovat erikoistuneet tietynlaisen informaation käsittelyyn.</a:t>
            </a:r>
          </a:p>
        </p:txBody>
      </p:sp>
      <p:pic>
        <p:nvPicPr>
          <p:cNvPr id="16388" name="Shape 10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565400"/>
            <a:ext cx="349885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11"/>
          <p:cNvSpPr txBox="1">
            <a:spLocks noGrp="1"/>
          </p:cNvSpPr>
          <p:nvPr>
            <p:ph type="body" idx="1"/>
          </p:nvPr>
        </p:nvSpPr>
        <p:spPr>
          <a:xfrm>
            <a:off x="323850" y="2276475"/>
            <a:ext cx="8496300" cy="3921125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b="1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Mikä-</a:t>
            </a:r>
            <a:r>
              <a:rPr lang="fi-FI" altLang="fi-FI" sz="2400" b="1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radalla</a:t>
            </a:r>
            <a:r>
              <a:rPr lang="fi-FI" altLang="fi-FI" sz="24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(päättyy ohimolohkojen alaosiin)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käsitellään kohteiden, kuten ihmisten ja esineiden, tunnistamiseen liittyvää tietoa.</a:t>
            </a:r>
          </a:p>
          <a:p>
            <a:pPr lvl="1" indent="-285750">
              <a:spcBef>
                <a:spcPts val="56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Mikä kohde on?</a:t>
            </a:r>
          </a:p>
          <a:p>
            <a:pPr lvl="1" indent="-285750">
              <a:spcBef>
                <a:spcPts val="563"/>
              </a:spcBef>
              <a:buClr>
                <a:srgbClr val="000000"/>
              </a:buClr>
              <a:buSzTx/>
              <a:buFontTx/>
              <a:buChar char="–"/>
            </a:pPr>
            <a:endParaRPr lang="fi-FI" altLang="fi-FI" sz="24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400" b="1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Kuinka-radalla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(päättyy päälaenlohkojen takaosiin) käsitellään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kohteiden sijaintia, etäisyyttä ja liikettä koskevaa tietoa.</a:t>
            </a:r>
          </a:p>
          <a:p>
            <a:pPr lvl="1" indent="-285750">
              <a:spcBef>
                <a:spcPts val="563"/>
              </a:spcBef>
              <a:buClr>
                <a:srgbClr val="000000"/>
              </a:buClr>
              <a:buSzTx/>
              <a:buFontTx/>
              <a:buChar char="–"/>
            </a:pP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Kuinka saavutan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kohteen? </a:t>
            </a:r>
            <a:r>
              <a:rPr lang="fi-FI" altLang="fi-FI" sz="2400" dirty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(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esim. </a:t>
            </a:r>
            <a:r>
              <a:rPr lang="fi-FI" altLang="fi-FI" sz="2400" dirty="0" smtClean="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kuinka osun tennispalloon)</a:t>
            </a:r>
            <a:endParaRPr lang="fi-FI" altLang="fi-FI" sz="2400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None/>
            </a:pPr>
            <a:endParaRPr lang="fi-FI" altLang="fi-FI" dirty="0" smtClean="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17411" name="Shape 112"/>
          <p:cNvSpPr txBox="1">
            <a:spLocks noGrp="1"/>
          </p:cNvSpPr>
          <p:nvPr>
            <p:ph type="title"/>
          </p:nvPr>
        </p:nvSpPr>
        <p:spPr>
          <a:xfrm>
            <a:off x="1187450" y="765175"/>
            <a:ext cx="6923088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itchFamily="34" charset="0"/>
              <a:buNone/>
            </a:pPr>
            <a:r>
              <a:rPr lang="fi-FI" altLang="fi-FI" smtClean="0">
                <a:solidFill>
                  <a:schemeClr val="tx1"/>
                </a:solidFill>
                <a:latin typeface="Calibri" pitchFamily="34" charset="0"/>
                <a:cs typeface="Arial" charset="0"/>
                <a:sym typeface="Calibri" pitchFamily="34" charset="0"/>
              </a:rPr>
              <a:t>Mikä- ja kuinka-radat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Ratojen vaurioiden seuraukset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203200" indent="0">
              <a:buNone/>
            </a:pPr>
            <a:r>
              <a:rPr lang="fi-FI" sz="2400" b="1" dirty="0" err="1" smtClean="0"/>
              <a:t>Mikä-radan</a:t>
            </a:r>
            <a:r>
              <a:rPr lang="fi-FI" sz="2400" b="1" dirty="0" smtClean="0"/>
              <a:t> vaurio:</a:t>
            </a:r>
          </a:p>
          <a:p>
            <a:r>
              <a:rPr lang="fi-FI" sz="2400" dirty="0" smtClean="0"/>
              <a:t> agnosia = vaikeus tunnistaa aiemmin tuttuja kohteita, kuten esineitä</a:t>
            </a:r>
          </a:p>
          <a:p>
            <a:r>
              <a:rPr lang="fi-FI" sz="2400" dirty="0" err="1" smtClean="0"/>
              <a:t>Prosopagnosia</a:t>
            </a:r>
            <a:r>
              <a:rPr lang="fi-FI" sz="2400" dirty="0" smtClean="0"/>
              <a:t> eli kasvosokeus = ei erota kasvoja toisista</a:t>
            </a:r>
          </a:p>
          <a:p>
            <a:endParaRPr lang="fi-FI" sz="2400" dirty="0"/>
          </a:p>
          <a:p>
            <a:pPr marL="203200" indent="0">
              <a:buNone/>
            </a:pPr>
            <a:r>
              <a:rPr lang="fi-FI" sz="2400" b="1" dirty="0" err="1" smtClean="0"/>
              <a:t>Kuinka-radan</a:t>
            </a:r>
            <a:r>
              <a:rPr lang="fi-FI" sz="2400" b="1" dirty="0" smtClean="0"/>
              <a:t> vaurio:</a:t>
            </a:r>
          </a:p>
          <a:p>
            <a:r>
              <a:rPr lang="fi-FI" sz="2400" dirty="0" smtClean="0"/>
              <a:t>Optinen </a:t>
            </a:r>
            <a:r>
              <a:rPr lang="fi-FI" sz="2400" dirty="0" err="1" smtClean="0"/>
              <a:t>ataksia</a:t>
            </a:r>
            <a:r>
              <a:rPr lang="fi-FI" sz="2400" dirty="0" smtClean="0"/>
              <a:t>= tunnistaa kohteen, mutta ei kykene ohjaamaan kehonsa liikkeitä näkötiedon perusteella</a:t>
            </a:r>
          </a:p>
          <a:p>
            <a:r>
              <a:rPr lang="fi-FI" sz="2400" dirty="0" smtClean="0"/>
              <a:t>Liikesokeus = vaikeus havaita liikkuvia kohteita ja arvioida niiden nopeutta ja suuntaa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804298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206</Words>
  <Application>Microsoft Macintosh PowerPoint</Application>
  <PresentationFormat>Näytössä katseltava diaesitys (4:3)</PresentationFormat>
  <Paragraphs>31</Paragraphs>
  <Slides>6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simple-light-2</vt:lpstr>
      <vt:lpstr>Skeema 3 3.9 Näkö tunnetaan aisteista parhaiten  Ydinsisältö</vt:lpstr>
      <vt:lpstr>Näkökyky on tärkeä havaintojen muodostamiselle</vt:lpstr>
      <vt:lpstr>Näkökyky on tärkeä havaintojen muodostamiselle</vt:lpstr>
      <vt:lpstr>Mikä- ja kuinka-radat</vt:lpstr>
      <vt:lpstr>Mikä- ja kuinka-radat</vt:lpstr>
      <vt:lpstr>Ratojen vaurioiden seuraukset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Juhani Noronen</cp:lastModifiedBy>
  <cp:revision>25</cp:revision>
  <dcterms:modified xsi:type="dcterms:W3CDTF">2018-11-25T19:25:28Z</dcterms:modified>
</cp:coreProperties>
</file>