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3207961696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hape 51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1507" name="Shape 5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 altLang="fi-F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hape 87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altLang="fi-FI" smtClean="0"/>
          </a:p>
        </p:txBody>
      </p:sp>
      <p:sp>
        <p:nvSpPr>
          <p:cNvPr id="22531" name="Shape 88"/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174193200 w 120000"/>
              <a:gd name="T3" fmla="*/ 0 h 120000"/>
              <a:gd name="T4" fmla="*/ 1741932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93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altLang="fi-FI" smtClean="0"/>
          </a:p>
        </p:txBody>
      </p:sp>
      <p:sp>
        <p:nvSpPr>
          <p:cNvPr id="23555" name="Shape 94"/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174193200 w 120000"/>
              <a:gd name="T3" fmla="*/ 0 h 120000"/>
              <a:gd name="T4" fmla="*/ 1741932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9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altLang="fi-FI" smtClean="0"/>
          </a:p>
        </p:txBody>
      </p:sp>
      <p:sp>
        <p:nvSpPr>
          <p:cNvPr id="24579" name="Shape 99"/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174193200 w 120000"/>
              <a:gd name="T3" fmla="*/ 0 h 120000"/>
              <a:gd name="T4" fmla="*/ 1741932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hape 104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altLang="fi-FI" smtClean="0"/>
          </a:p>
        </p:txBody>
      </p:sp>
      <p:sp>
        <p:nvSpPr>
          <p:cNvPr id="25603" name="Shape 105"/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174193200 w 120000"/>
              <a:gd name="T3" fmla="*/ 0 h 120000"/>
              <a:gd name="T4" fmla="*/ 1741932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hape 111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altLang="fi-FI" smtClean="0"/>
          </a:p>
        </p:txBody>
      </p:sp>
      <p:sp>
        <p:nvSpPr>
          <p:cNvPr id="26627" name="Shape 112"/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174193200 w 120000"/>
              <a:gd name="T3" fmla="*/ 0 h 120000"/>
              <a:gd name="T4" fmla="*/ 1741932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hape 117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altLang="fi-FI" smtClean="0"/>
          </a:p>
        </p:txBody>
      </p:sp>
      <p:sp>
        <p:nvSpPr>
          <p:cNvPr id="27651" name="Shape 118"/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174193200 w 120000"/>
              <a:gd name="T3" fmla="*/ 0 h 120000"/>
              <a:gd name="T4" fmla="*/ 1741932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9" y="992767"/>
            <a:ext cx="8520599" cy="2736799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1" y="3778833"/>
            <a:ext cx="8520599" cy="10568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4" name="Shape 12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2636B07-3EC0-4F4F-A882-04F1F79869F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18240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9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5FE714F-462A-469E-95E4-D4E6E17D245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98733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5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6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</p:spPr>
        <p:txBody>
          <a:bodyPr tIns="45700" bIns="45700">
            <a:noAutofit/>
          </a:bodyPr>
          <a:lstStyle>
            <a:lvl1pPr>
              <a:buSzPct val="25000"/>
              <a:defRPr sz="1200" smtClean="0">
                <a:solidFill>
                  <a:srgbClr val="888888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fld id="{B16FEC69-60B1-4715-8C09-30AF74FA395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2770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1" y="2867800"/>
            <a:ext cx="8520599" cy="1122400"/>
          </a:xfrm>
          <a:prstGeom prst="rect">
            <a:avLst/>
          </a:prstGeom>
        </p:spPr>
        <p:txBody>
          <a:bodyPr anchor="ctr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3" name="Shape 15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7FE71F9-1572-4D4F-BBC3-9269093D988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59079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1" y="593367"/>
            <a:ext cx="8520599" cy="7635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1" y="1536633"/>
            <a:ext cx="3999899" cy="4555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1" y="1536633"/>
            <a:ext cx="3999899" cy="4555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5" name="Shape 24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CF2B5B4-FD41-477C-91C2-C238F107AAD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3432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1" y="593367"/>
            <a:ext cx="8520599" cy="7635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27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7498475-7E64-4C9E-8439-91E4B9E8855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5286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1" y="740801"/>
            <a:ext cx="2807999" cy="1007599"/>
          </a:xfrm>
          <a:prstGeom prst="rect">
            <a:avLst/>
          </a:prstGeom>
        </p:spPr>
        <p:txBody>
          <a:bodyPr anchor="b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1" y="1852800"/>
            <a:ext cx="2807999" cy="4239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" name="Shape 31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216B493-1D6A-4B9B-A254-C96EA460D08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4070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4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" name="Shape 34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1A3A7B3-5327-4BC7-9798-B9A70D6DACB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78422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6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>
              <a:defRPr/>
            </a:pPr>
            <a:endParaRPr lang="fi-FI" altLang="fi-FI" smtClean="0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1" y="1644233"/>
            <a:ext cx="4045199" cy="19764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1" y="3737433"/>
            <a:ext cx="4045199" cy="16468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4"/>
            <a:ext cx="3837000" cy="4926799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40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D767E7E-6A60-46FA-B595-715ED08A1DD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2109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800"/>
          </a:xfrm>
          <a:prstGeom prst="rect">
            <a:avLst/>
          </a:prstGeom>
        </p:spPr>
        <p:txBody>
          <a:bodyPr anchor="ctr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3" name="Shape 43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7879FAC-738D-45E2-AB24-AAA73344616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87394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1" y="1474833"/>
            <a:ext cx="8520599" cy="26180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1" y="4202967"/>
            <a:ext cx="8520599" cy="1734400"/>
          </a:xfrm>
          <a:prstGeom prst="rect">
            <a:avLst/>
          </a:prstGeom>
        </p:spPr>
        <p:txBody>
          <a:bodyPr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7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4F23507-3CA9-4F17-9B60-2800AA17DBD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1947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title"/>
          </p:nvPr>
        </p:nvSpPr>
        <p:spPr bwMode="auto">
          <a:xfrm>
            <a:off x="311150" y="593725"/>
            <a:ext cx="852170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altLang="fi-FI" smtClean="0">
              <a:sym typeface="Arial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311150" y="1536700"/>
            <a:ext cx="8521700" cy="455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altLang="fi-FI" smtClean="0">
              <a:sym typeface="Arial" charset="0"/>
            </a:endParaRPr>
          </a:p>
        </p:txBody>
      </p:sp>
      <p:sp>
        <p:nvSpPr>
          <p:cNvPr id="1028" name="Shape 8"/>
          <p:cNvSpPr txBox="1">
            <a:spLocks noGrp="1"/>
          </p:cNvSpPr>
          <p:nvPr>
            <p:ph type="sldNum" idx="12"/>
          </p:nvPr>
        </p:nvSpPr>
        <p:spPr bwMode="auto">
          <a:xfrm>
            <a:off x="8472488" y="6218238"/>
            <a:ext cx="549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fld id="{98BB3BB2-D325-4CB5-BB1D-154A129A26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54"/>
          <p:cNvSpPr txBox="1">
            <a:spLocks noGrp="1"/>
          </p:cNvSpPr>
          <p:nvPr>
            <p:ph type="ctrTitle"/>
          </p:nvPr>
        </p:nvSpPr>
        <p:spPr>
          <a:xfrm>
            <a:off x="684213" y="1196975"/>
            <a:ext cx="7920037" cy="27368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Tx/>
            </a:pPr>
            <a:r>
              <a:rPr lang="fi-FI" altLang="fi-FI" sz="2800" smtClean="0">
                <a:solidFill>
                  <a:srgbClr val="FFC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Skeema 3</a:t>
            </a:r>
            <a:r>
              <a:rPr lang="fi-FI" altLang="fi-FI" sz="2800" smtClean="0">
                <a:solidFill>
                  <a:srgbClr val="E36C09"/>
                </a:solidFill>
                <a:latin typeface="Calibri" pitchFamily="34" charset="0"/>
                <a:cs typeface="Arial" charset="0"/>
                <a:sym typeface="Calibri" pitchFamily="34" charset="0"/>
              </a:rPr>
              <a:t/>
            </a:r>
            <a:br>
              <a:rPr lang="fi-FI" altLang="fi-FI" sz="2800" smtClean="0">
                <a:solidFill>
                  <a:srgbClr val="E36C09"/>
                </a:solidFill>
                <a:latin typeface="Calibri" pitchFamily="34" charset="0"/>
                <a:cs typeface="Arial" charset="0"/>
                <a:sym typeface="Calibri" pitchFamily="34" charset="0"/>
              </a:rPr>
            </a:br>
            <a:r>
              <a:rPr lang="fi-FI" altLang="fi-FI" sz="2800" smtClean="0">
                <a:solidFill>
                  <a:schemeClr val="tx1"/>
                </a:solidFill>
                <a:latin typeface="Calibri" pitchFamily="34" charset="0"/>
                <a:cs typeface="Arial" charset="0"/>
                <a:sym typeface="Calibri" pitchFamily="34" charset="0"/>
              </a:rPr>
              <a:t>3.8 Havaitseminen on tiedonkäsittelyn perusta</a:t>
            </a:r>
            <a:r>
              <a:rPr lang="fi-FI" altLang="fi-FI" smtClean="0">
                <a:latin typeface="Arial" charset="0"/>
                <a:cs typeface="Arial" charset="0"/>
              </a:rPr>
              <a:t/>
            </a:r>
            <a:br>
              <a:rPr lang="fi-FI" altLang="fi-FI" smtClean="0">
                <a:latin typeface="Arial" charset="0"/>
                <a:cs typeface="Arial" charset="0"/>
              </a:rPr>
            </a:br>
            <a:r>
              <a:rPr lang="fi-FI" altLang="fi-FI" smtClean="0">
                <a:latin typeface="Arial" charset="0"/>
                <a:cs typeface="Arial" charset="0"/>
              </a:rPr>
              <a:t/>
            </a:r>
            <a:br>
              <a:rPr lang="fi-FI" altLang="fi-FI" smtClean="0">
                <a:latin typeface="Arial" charset="0"/>
                <a:cs typeface="Arial" charset="0"/>
              </a:rPr>
            </a:br>
            <a:r>
              <a:rPr lang="fi-FI" altLang="fi-FI" sz="2800" smtClean="0">
                <a:solidFill>
                  <a:srgbClr val="FFC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Ydinsisältö</a:t>
            </a:r>
            <a:endParaRPr lang="fi-FI" altLang="fi-FI" smtClean="0">
              <a:solidFill>
                <a:srgbClr val="FFC000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90"/>
          <p:cNvSpPr txBox="1">
            <a:spLocks noGrp="1"/>
          </p:cNvSpPr>
          <p:nvPr>
            <p:ph type="title"/>
          </p:nvPr>
        </p:nvSpPr>
        <p:spPr>
          <a:xfrm>
            <a:off x="433388" y="765175"/>
            <a:ext cx="8640762" cy="1143000"/>
          </a:xfrm>
        </p:spPr>
        <p:txBody>
          <a:bodyPr tIns="45700" bIns="45700"/>
          <a:lstStyle/>
          <a:p>
            <a:pPr>
              <a:spcBef>
                <a:spcPct val="0"/>
              </a:spcBef>
              <a:buClr>
                <a:srgbClr val="E36C09"/>
              </a:buClr>
              <a:buSzPct val="25000"/>
              <a:buFont typeface="Calibri" pitchFamily="34" charset="0"/>
              <a:buNone/>
            </a:pPr>
            <a:r>
              <a:rPr lang="fi-FI" altLang="fi-FI" sz="3700" smtClean="0">
                <a:solidFill>
                  <a:schemeClr val="tx1"/>
                </a:solidFill>
                <a:latin typeface="Calibri" pitchFamily="34" charset="0"/>
                <a:cs typeface="Arial" charset="0"/>
                <a:sym typeface="Calibri" pitchFamily="34" charset="0"/>
              </a:rPr>
              <a:t>Aistien avulla ihminen havainnoi maailmaa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23850" y="2060575"/>
            <a:ext cx="8507413" cy="4349750"/>
          </a:xfrm>
        </p:spPr>
        <p:txBody>
          <a:bodyPr tIns="45700" bIns="45700"/>
          <a:lstStyle/>
          <a:p>
            <a:pPr indent="-3429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SzPct val="99000"/>
              <a:buFontTx/>
              <a:buChar char="•"/>
            </a:pPr>
            <a:r>
              <a:rPr lang="fi-FI" altLang="fi-FI" sz="20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Aistitiedon käsittelyssä on kaksi reittiä: rinnakkainen ja hierarkkinen.</a:t>
            </a:r>
          </a:p>
          <a:p>
            <a:pPr indent="-3429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SzPct val="99000"/>
              <a:buFontTx/>
              <a:buChar char="•"/>
            </a:pPr>
            <a:endParaRPr lang="fi-FI" altLang="fi-FI" sz="2000" dirty="0" smtClean="0">
              <a:solidFill>
                <a:srgbClr val="000000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  <a:p>
            <a:pPr lvl="1" indent="-285750">
              <a:lnSpc>
                <a:spcPct val="90000"/>
              </a:lnSpc>
              <a:spcBef>
                <a:spcPts val="513"/>
              </a:spcBef>
              <a:buClr>
                <a:srgbClr val="000000"/>
              </a:buClr>
              <a:buSzTx/>
              <a:buFontTx/>
              <a:buChar char="–"/>
            </a:pPr>
            <a:r>
              <a:rPr lang="fi-FI" altLang="fi-FI" sz="20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Rinnakkaisuus</a:t>
            </a:r>
            <a:r>
              <a:rPr lang="fi-FI" altLang="fi-FI" sz="20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 tarkoittaa, että ärsykkeitä käsitellään eri puolilla aivoja samanaikaisesti. Eri aivoalueiden solut ovat erikoistuneet tietynlaisen tiedon </a:t>
            </a:r>
            <a:r>
              <a:rPr lang="fi-FI" altLang="fi-FI" sz="20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käsittelyyn (esim. väri, muoto ja liike).</a:t>
            </a:r>
            <a:endParaRPr lang="fi-FI" altLang="fi-FI" sz="2000" dirty="0" smtClean="0">
              <a:solidFill>
                <a:srgbClr val="000000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  <a:p>
            <a:pPr lvl="1" indent="-285750">
              <a:lnSpc>
                <a:spcPct val="90000"/>
              </a:lnSpc>
              <a:spcBef>
                <a:spcPts val="513"/>
              </a:spcBef>
              <a:buClr>
                <a:srgbClr val="000000"/>
              </a:buClr>
              <a:buSzTx/>
              <a:buFontTx/>
              <a:buChar char="–"/>
            </a:pPr>
            <a:endParaRPr lang="fi-FI" altLang="fi-FI" sz="2000" dirty="0" smtClean="0">
              <a:solidFill>
                <a:srgbClr val="000000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  <a:p>
            <a:pPr lvl="1" indent="-285750">
              <a:lnSpc>
                <a:spcPct val="90000"/>
              </a:lnSpc>
              <a:spcBef>
                <a:spcPts val="513"/>
              </a:spcBef>
              <a:buClr>
                <a:srgbClr val="000000"/>
              </a:buClr>
              <a:buSzTx/>
              <a:buFontTx/>
              <a:buChar char="–"/>
            </a:pPr>
            <a:r>
              <a:rPr lang="fi-FI" altLang="fi-FI" sz="20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Hierarkkisuus</a:t>
            </a:r>
            <a:r>
              <a:rPr lang="fi-FI" altLang="fi-FI" sz="20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 tarkoittaa, että tietoa käsitellään monella eri tasolla. Osa aivojen alueista käsittelee tietoa karkeammalla </a:t>
            </a:r>
            <a:r>
              <a:rPr lang="fi-FI" altLang="fi-FI" sz="20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tasolla (esim. viivojen suunnat) , </a:t>
            </a:r>
            <a:r>
              <a:rPr lang="fi-FI" altLang="fi-FI" sz="20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kun osa puolestaan analysoi pienimpiäkin </a:t>
            </a:r>
            <a:r>
              <a:rPr lang="fi-FI" altLang="fi-FI" sz="20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vivahteita (kasvojen tunnistus).</a:t>
            </a:r>
            <a:endParaRPr lang="fi-FI" altLang="fi-FI" sz="2000" dirty="0" smtClean="0">
              <a:solidFill>
                <a:srgbClr val="000000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  <a:p>
            <a:pPr lvl="1" indent="-285750">
              <a:lnSpc>
                <a:spcPct val="90000"/>
              </a:lnSpc>
              <a:spcBef>
                <a:spcPts val="513"/>
              </a:spcBef>
              <a:buClr>
                <a:srgbClr val="000000"/>
              </a:buClr>
              <a:buSzTx/>
              <a:buFontTx/>
              <a:buChar char="–"/>
            </a:pPr>
            <a:endParaRPr lang="fi-FI" altLang="fi-FI" sz="2000" dirty="0" smtClean="0">
              <a:solidFill>
                <a:srgbClr val="000000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  <a:p>
            <a:pPr indent="-342900">
              <a:lnSpc>
                <a:spcPct val="90000"/>
              </a:lnSpc>
              <a:spcBef>
                <a:spcPts val="588"/>
              </a:spcBef>
              <a:buClr>
                <a:srgbClr val="000000"/>
              </a:buClr>
              <a:buSzPct val="99000"/>
              <a:buFontTx/>
              <a:buChar char="•"/>
            </a:pPr>
            <a:r>
              <a:rPr lang="fi-FI" altLang="fi-FI" sz="20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Havaitsemiseen vaikuttavat skeemojen luomat odotukset, motiivit, mieliala ja tarkkaavaisuus.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Shape 96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1323975"/>
            <a:ext cx="7305675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101"/>
          <p:cNvSpPr txBox="1">
            <a:spLocks noGrp="1"/>
          </p:cNvSpPr>
          <p:nvPr>
            <p:ph type="title"/>
          </p:nvPr>
        </p:nvSpPr>
        <p:spPr>
          <a:xfrm>
            <a:off x="1254125" y="692150"/>
            <a:ext cx="6780213" cy="1143000"/>
          </a:xfrm>
        </p:spPr>
        <p:txBody>
          <a:bodyPr tIns="45700" bIns="45700"/>
          <a:lstStyle/>
          <a:p>
            <a:pPr>
              <a:spcBef>
                <a:spcPct val="0"/>
              </a:spcBef>
              <a:buClr>
                <a:srgbClr val="E36C09"/>
              </a:buClr>
              <a:buSzPct val="25000"/>
              <a:buFont typeface="Calibri" pitchFamily="34" charset="0"/>
              <a:buNone/>
            </a:pPr>
            <a:r>
              <a:rPr lang="fi-FI" altLang="fi-FI" smtClean="0">
                <a:solidFill>
                  <a:schemeClr val="tx1"/>
                </a:solidFill>
                <a:latin typeface="Calibri" pitchFamily="34" charset="0"/>
                <a:cs typeface="Arial" charset="0"/>
                <a:sym typeface="Calibri" pitchFamily="34" charset="0"/>
              </a:rPr>
              <a:t>Kontekstin merkitys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68313" y="2060575"/>
            <a:ext cx="8351837" cy="4321175"/>
          </a:xfrm>
        </p:spPr>
        <p:txBody>
          <a:bodyPr tIns="45700" bIns="45700"/>
          <a:lstStyle/>
          <a:p>
            <a:pPr indent="-3429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SzPct val="99000"/>
              <a:buFontTx/>
              <a:buChar char="•"/>
            </a:pPr>
            <a:r>
              <a:rPr lang="fi-FI" altLang="fi-FI" sz="20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Konteksti eli havaitsemistilanne vaikuttaa havaintoomme.</a:t>
            </a:r>
          </a:p>
          <a:p>
            <a:pPr indent="-3429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SzPct val="99000"/>
              <a:buFontTx/>
              <a:buChar char="•"/>
            </a:pPr>
            <a:endParaRPr lang="fi-FI" altLang="fi-FI" sz="2000" dirty="0" smtClean="0">
              <a:solidFill>
                <a:srgbClr val="000000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  <a:p>
            <a:pPr indent="-342900">
              <a:lnSpc>
                <a:spcPct val="90000"/>
              </a:lnSpc>
              <a:spcBef>
                <a:spcPts val="588"/>
              </a:spcBef>
              <a:buClr>
                <a:srgbClr val="000000"/>
              </a:buClr>
              <a:buSzPct val="99000"/>
              <a:buFontTx/>
              <a:buChar char="•"/>
            </a:pPr>
            <a:r>
              <a:rPr lang="fi-FI" altLang="fi-FI" sz="20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Havaitseminen voi olla skeemojen tai aistitiedon ohjaamaa.</a:t>
            </a:r>
          </a:p>
          <a:p>
            <a:pPr indent="-342900">
              <a:lnSpc>
                <a:spcPct val="90000"/>
              </a:lnSpc>
              <a:spcBef>
                <a:spcPts val="588"/>
              </a:spcBef>
              <a:buClr>
                <a:srgbClr val="000000"/>
              </a:buClr>
              <a:buSzPct val="99000"/>
              <a:buFontTx/>
              <a:buChar char="•"/>
            </a:pPr>
            <a:endParaRPr lang="fi-FI" altLang="fi-FI" sz="2000" dirty="0" smtClean="0">
              <a:solidFill>
                <a:srgbClr val="000000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  <a:p>
            <a:pPr lvl="1" indent="-285750">
              <a:lnSpc>
                <a:spcPct val="90000"/>
              </a:lnSpc>
              <a:spcBef>
                <a:spcPts val="513"/>
              </a:spcBef>
              <a:buClr>
                <a:srgbClr val="000000"/>
              </a:buClr>
              <a:buSzTx/>
              <a:buFontTx/>
              <a:buChar char="–"/>
            </a:pPr>
            <a:r>
              <a:rPr lang="fi-FI" altLang="fi-FI" sz="20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Muutossokeudella tarkoitetaan ilmiötä, jossa havaitsija ei huomaa suuriakaan muutoksia ympäristössään. Aiemmat skeemat vastaavista tilanteista ohjaavat havaintoja, eikä aistien kautta tulevaan informaatioon keskitytä tarpeeksi.</a:t>
            </a:r>
          </a:p>
          <a:p>
            <a:pPr lvl="1" indent="-285750">
              <a:lnSpc>
                <a:spcPct val="90000"/>
              </a:lnSpc>
              <a:spcBef>
                <a:spcPts val="513"/>
              </a:spcBef>
              <a:buClr>
                <a:srgbClr val="000000"/>
              </a:buClr>
              <a:buSzTx/>
              <a:buFontTx/>
              <a:buChar char="–"/>
            </a:pPr>
            <a:endParaRPr lang="fi-FI" altLang="fi-FI" sz="2000" dirty="0" smtClean="0">
              <a:solidFill>
                <a:srgbClr val="000000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  <a:p>
            <a:pPr indent="-342900">
              <a:lnSpc>
                <a:spcPct val="90000"/>
              </a:lnSpc>
              <a:spcBef>
                <a:spcPts val="588"/>
              </a:spcBef>
              <a:buClr>
                <a:srgbClr val="000000"/>
              </a:buClr>
              <a:buSzPct val="99000"/>
              <a:buFontTx/>
              <a:buChar char="•"/>
            </a:pPr>
            <a:r>
              <a:rPr lang="fi-FI" altLang="fi-FI" sz="20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Näköharhat</a:t>
            </a:r>
            <a:r>
              <a:rPr lang="fi-FI" altLang="fi-FI" sz="20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 eli illuusiot asettavat haasteita havaitsemiskyvyllemme.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hape 107"/>
          <p:cNvSpPr txBox="1">
            <a:spLocks noGrp="1"/>
          </p:cNvSpPr>
          <p:nvPr>
            <p:ph type="title"/>
          </p:nvPr>
        </p:nvSpPr>
        <p:spPr>
          <a:xfrm>
            <a:off x="1331913" y="692150"/>
            <a:ext cx="6778625" cy="1143000"/>
          </a:xfrm>
        </p:spPr>
        <p:txBody>
          <a:bodyPr tIns="45700" bIns="45700"/>
          <a:lstStyle/>
          <a:p>
            <a:pPr>
              <a:spcBef>
                <a:spcPct val="0"/>
              </a:spcBef>
              <a:buClr>
                <a:srgbClr val="E36C09"/>
              </a:buClr>
              <a:buSzPct val="25000"/>
              <a:buFont typeface="Calibri" pitchFamily="34" charset="0"/>
              <a:buNone/>
            </a:pPr>
            <a:r>
              <a:rPr lang="fi-FI" altLang="fi-FI" smtClean="0">
                <a:solidFill>
                  <a:schemeClr val="tx1"/>
                </a:solidFill>
                <a:latin typeface="Calibri" pitchFamily="34" charset="0"/>
                <a:cs typeface="Arial" charset="0"/>
                <a:sym typeface="Calibri" pitchFamily="34" charset="0"/>
              </a:rPr>
              <a:t>Konstanssi eli pysyvyys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296863" y="2133600"/>
            <a:ext cx="4978400" cy="4525963"/>
          </a:xfrm>
        </p:spPr>
        <p:txBody>
          <a:bodyPr tIns="45700" bIns="45700"/>
          <a:lstStyle/>
          <a:p>
            <a:pPr indent="-342900">
              <a:spcBef>
                <a:spcPct val="0"/>
              </a:spcBef>
              <a:buClr>
                <a:srgbClr val="000000"/>
              </a:buClr>
              <a:buSzTx/>
              <a:buFontTx/>
              <a:buChar char="•"/>
            </a:pPr>
            <a:r>
              <a:rPr lang="fi-FI" altLang="fi-FI" sz="240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Havaintokonstanssilla tarkoitetaan havainnon pysyvyyttä</a:t>
            </a:r>
          </a:p>
          <a:p>
            <a:pPr indent="-342900">
              <a:spcBef>
                <a:spcPct val="0"/>
              </a:spcBef>
              <a:buClr>
                <a:srgbClr val="000000"/>
              </a:buClr>
              <a:buSzTx/>
              <a:buFontTx/>
              <a:buChar char="•"/>
            </a:pPr>
            <a:endParaRPr lang="fi-FI" altLang="fi-FI" sz="2400" smtClean="0">
              <a:solidFill>
                <a:srgbClr val="000000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  <a:p>
            <a:pPr lvl="1" indent="-285750">
              <a:spcBef>
                <a:spcPts val="563"/>
              </a:spcBef>
              <a:buClr>
                <a:srgbClr val="000000"/>
              </a:buClr>
              <a:buSzTx/>
              <a:buFontTx/>
              <a:buChar char="–"/>
            </a:pPr>
            <a:r>
              <a:rPr lang="fi-FI" altLang="fi-FI" sz="240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Esimerkiksi pitkä ihminen tulkitaan edelleen pitkäksi, vaikka hän seisoisikin kaukana ja siten näyttäisi pienemmältä.</a:t>
            </a:r>
          </a:p>
        </p:txBody>
      </p:sp>
      <p:pic>
        <p:nvPicPr>
          <p:cNvPr id="17412" name="Shape 109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276475"/>
            <a:ext cx="309562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114"/>
          <p:cNvSpPr txBox="1">
            <a:spLocks noGrp="1"/>
          </p:cNvSpPr>
          <p:nvPr>
            <p:ph type="body" idx="1"/>
          </p:nvPr>
        </p:nvSpPr>
        <p:spPr>
          <a:xfrm>
            <a:off x="323850" y="2133600"/>
            <a:ext cx="8507413" cy="4525963"/>
          </a:xfrm>
        </p:spPr>
        <p:txBody>
          <a:bodyPr tIns="45700" bIns="45700"/>
          <a:lstStyle/>
          <a:p>
            <a:pPr indent="-342900">
              <a:spcBef>
                <a:spcPct val="0"/>
              </a:spcBef>
              <a:buClr>
                <a:srgbClr val="000000"/>
              </a:buClr>
              <a:buSzTx/>
              <a:buFontTx/>
              <a:buChar char="•"/>
            </a:pPr>
            <a:r>
              <a:rPr lang="fi-FI" altLang="fi-FI" sz="24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Konstanssi voi liittyä esimerkiksi kokoon, kirkkauteen, muotoon ja ääneen.</a:t>
            </a:r>
          </a:p>
          <a:p>
            <a:pPr indent="-342900">
              <a:spcBef>
                <a:spcPct val="0"/>
              </a:spcBef>
              <a:buClr>
                <a:srgbClr val="000000"/>
              </a:buClr>
              <a:buSzTx/>
              <a:buFontTx/>
              <a:buChar char="•"/>
            </a:pPr>
            <a:endParaRPr lang="fi-FI" altLang="fi-FI" sz="2400" dirty="0" smtClean="0">
              <a:solidFill>
                <a:srgbClr val="000000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  <a:p>
            <a:pPr indent="-342900">
              <a:spcBef>
                <a:spcPts val="638"/>
              </a:spcBef>
              <a:buClr>
                <a:srgbClr val="000000"/>
              </a:buClr>
              <a:buSzTx/>
              <a:buFontTx/>
              <a:buChar char="•"/>
            </a:pPr>
            <a:r>
              <a:rPr lang="fi-FI" altLang="fi-FI" sz="24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Konstanssi-ilmiössä huomataan, että havainnot muodostuvat sekä ärsykelähtöisen havainnoinnin </a:t>
            </a:r>
            <a:r>
              <a:rPr lang="fi-FI" altLang="fi-FI" sz="24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perusteella (aistitiedon) </a:t>
            </a:r>
            <a:r>
              <a:rPr lang="fi-FI" altLang="fi-FI" sz="24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että skeemojen ohjaamana.</a:t>
            </a:r>
          </a:p>
          <a:p>
            <a:pPr indent="-342900">
              <a:spcBef>
                <a:spcPts val="638"/>
              </a:spcBef>
              <a:buClr>
                <a:srgbClr val="000000"/>
              </a:buClr>
              <a:buSzTx/>
              <a:buFontTx/>
              <a:buChar char="•"/>
            </a:pPr>
            <a:endParaRPr lang="fi-FI" altLang="fi-FI" sz="2400" dirty="0" smtClean="0">
              <a:solidFill>
                <a:srgbClr val="000000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  <a:p>
            <a:pPr indent="-342900">
              <a:spcBef>
                <a:spcPts val="638"/>
              </a:spcBef>
              <a:buClr>
                <a:srgbClr val="000000"/>
              </a:buClr>
              <a:buSzTx/>
              <a:buFontTx/>
              <a:buChar char="•"/>
            </a:pPr>
            <a:r>
              <a:rPr lang="fi-FI" altLang="fi-FI" sz="24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Havaintokonstanssit helpottavat arkipäivän </a:t>
            </a:r>
            <a:r>
              <a:rPr lang="fi-FI" altLang="fi-FI" sz="24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elämää </a:t>
            </a:r>
            <a:r>
              <a:rPr lang="fi-FI" altLang="fi-FI" sz="18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(ominaisuudet säilyvät likimain samoina ympäristöstä riippumatta)</a:t>
            </a:r>
            <a:endParaRPr lang="fi-FI" altLang="fi-FI" sz="1800" dirty="0" smtClean="0">
              <a:solidFill>
                <a:srgbClr val="000000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  <a:p>
            <a:pPr indent="-342900">
              <a:spcBef>
                <a:spcPts val="638"/>
              </a:spcBef>
              <a:buClr>
                <a:srgbClr val="000000"/>
              </a:buClr>
              <a:buSzTx/>
              <a:buFontTx/>
              <a:buNone/>
            </a:pPr>
            <a:endParaRPr lang="fi-FI" altLang="fi-FI" dirty="0" smtClean="0">
              <a:solidFill>
                <a:srgbClr val="000000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18435" name="Shape 115"/>
          <p:cNvSpPr txBox="1">
            <a:spLocks noChangeArrowheads="1"/>
          </p:cNvSpPr>
          <p:nvPr/>
        </p:nvSpPr>
        <p:spPr bwMode="auto">
          <a:xfrm>
            <a:off x="1187450" y="765175"/>
            <a:ext cx="67786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ctr">
              <a:buClr>
                <a:srgbClr val="E36C09"/>
              </a:buClr>
              <a:buSzPct val="25000"/>
              <a:buFont typeface="Calibri" pitchFamily="34" charset="0"/>
              <a:buNone/>
            </a:pPr>
            <a:r>
              <a:rPr lang="fi-FI" altLang="fi-FI" sz="4400">
                <a:solidFill>
                  <a:schemeClr val="tx1"/>
                </a:solidFill>
                <a:latin typeface="Calibri" pitchFamily="34" charset="0"/>
                <a:sym typeface="Calibri" pitchFamily="34" charset="0"/>
              </a:rPr>
              <a:t>Konstanssi eli pysyvyys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684213" y="765175"/>
            <a:ext cx="7704137" cy="1143000"/>
          </a:xfrm>
        </p:spPr>
        <p:txBody>
          <a:bodyPr tIns="45700" bIns="45700">
            <a:noAutofit/>
          </a:bodyPr>
          <a:lstStyle/>
          <a:p>
            <a:pPr>
              <a:buClr>
                <a:srgbClr val="E36C09"/>
              </a:buClr>
              <a:buSzPct val="25000"/>
              <a:defRPr/>
            </a:pPr>
            <a:r>
              <a:rPr lang="fi-FI" sz="3959" dirty="0">
                <a:solidFill>
                  <a:schemeClr val="tx1"/>
                </a:solidFill>
              </a:rPr>
              <a:t>Sensorisen </a:t>
            </a:r>
            <a:r>
              <a:rPr lang="fi-FI" sz="3959" dirty="0" err="1">
                <a:solidFill>
                  <a:schemeClr val="tx1"/>
                </a:solidFill>
              </a:rPr>
              <a:t>deprivaation</a:t>
            </a:r>
            <a:r>
              <a:rPr lang="fi-FI" sz="3959" dirty="0">
                <a:solidFill>
                  <a:schemeClr val="tx1"/>
                </a:solidFill>
              </a:rPr>
              <a:t> kokeet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4925" y="2106613"/>
            <a:ext cx="5186363" cy="2474912"/>
          </a:xfrm>
        </p:spPr>
        <p:txBody>
          <a:bodyPr tIns="45700" bIns="45700"/>
          <a:lstStyle/>
          <a:p>
            <a:pPr indent="-342900">
              <a:spcBef>
                <a:spcPct val="0"/>
              </a:spcBef>
              <a:buClr>
                <a:srgbClr val="000000"/>
              </a:buClr>
              <a:buSzTx/>
              <a:buFontTx/>
              <a:buChar char="•"/>
            </a:pPr>
            <a:r>
              <a:rPr lang="fi-FI" altLang="fi-FI" sz="220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Havaitsemista on tutkittu esimerkiksi sensorisen deprivaation kokeilla.</a:t>
            </a:r>
          </a:p>
          <a:p>
            <a:pPr indent="-342900">
              <a:spcBef>
                <a:spcPct val="0"/>
              </a:spcBef>
              <a:buClr>
                <a:srgbClr val="000000"/>
              </a:buClr>
              <a:buSzTx/>
              <a:buFontTx/>
              <a:buChar char="•"/>
            </a:pPr>
            <a:endParaRPr lang="fi-FI" altLang="fi-FI" sz="2200" smtClean="0">
              <a:solidFill>
                <a:srgbClr val="000000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  <a:p>
            <a:pPr marL="825500" lvl="1" indent="-342900">
              <a:spcBef>
                <a:spcPts val="563"/>
              </a:spcBef>
              <a:buClr>
                <a:srgbClr val="000000"/>
              </a:buClr>
              <a:buSzTx/>
              <a:buFont typeface="Calibri" pitchFamily="34" charset="0"/>
              <a:buChar char="–"/>
            </a:pPr>
            <a:r>
              <a:rPr lang="fi-FI" altLang="fi-FI" sz="220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Niissä koehenkilöt eristettiin lähes kaikista ärsykkeistä useiksi tunneiksi.</a:t>
            </a:r>
          </a:p>
          <a:p>
            <a:pPr marL="825500" lvl="1" indent="-342900">
              <a:spcBef>
                <a:spcPts val="563"/>
              </a:spcBef>
              <a:buClr>
                <a:srgbClr val="000000"/>
              </a:buClr>
              <a:buSzTx/>
              <a:buFont typeface="Calibri" pitchFamily="34" charset="0"/>
              <a:buChar char="–"/>
            </a:pPr>
            <a:endParaRPr lang="fi-FI" altLang="fi-FI" sz="2200" smtClean="0">
              <a:solidFill>
                <a:srgbClr val="000000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  <a:p>
            <a:pPr marL="825500" lvl="1" indent="-342900">
              <a:spcBef>
                <a:spcPts val="563"/>
              </a:spcBef>
              <a:buClr>
                <a:srgbClr val="000000"/>
              </a:buClr>
              <a:buSzTx/>
              <a:buFont typeface="Calibri" pitchFamily="34" charset="0"/>
              <a:buChar char="–"/>
            </a:pPr>
            <a:r>
              <a:rPr lang="fi-FI" altLang="fi-FI" sz="220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Kokeiden perusteella on ajateltu, että ihmiset tarvitsevat havaitsemisen avulla saatuja ärsykkeitä.</a:t>
            </a:r>
          </a:p>
        </p:txBody>
      </p:sp>
      <p:pic>
        <p:nvPicPr>
          <p:cNvPr id="1946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288" y="2565400"/>
            <a:ext cx="3922712" cy="285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250</Words>
  <Application>Microsoft Office PowerPoint</Application>
  <PresentationFormat>Näytössä katseltava diaesitys (4:3)</PresentationFormat>
  <Paragraphs>33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Calibri</vt:lpstr>
      <vt:lpstr>simple-light-2</vt:lpstr>
      <vt:lpstr>Skeema 3 3.8 Havaitseminen on tiedonkäsittelyn perusta  Ydinsisältö</vt:lpstr>
      <vt:lpstr>Aistien avulla ihminen havainnoi maailmaa</vt:lpstr>
      <vt:lpstr>PowerPoint-esitys</vt:lpstr>
      <vt:lpstr>Kontekstin merkitys</vt:lpstr>
      <vt:lpstr>Konstanssi eli pysyvyys</vt:lpstr>
      <vt:lpstr>PowerPoint-esitys</vt:lpstr>
      <vt:lpstr>Sensorisen deprivaation kokeet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Pohdintapilvi</dc:title>
  <dc:creator>Sokratous, Hanna</dc:creator>
  <cp:lastModifiedBy>Sandelin Raili</cp:lastModifiedBy>
  <cp:revision>21</cp:revision>
  <dcterms:modified xsi:type="dcterms:W3CDTF">2021-01-25T09:34:03Z</dcterms:modified>
</cp:coreProperties>
</file>