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slideLayouts/slideLayout1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  <p:sldMasterId id="2147483672" r:id="rId13"/>
  </p:sldMasterIdLst>
  <p:notesMasterIdLst>
    <p:notesMasterId r:id="rId2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1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579" name="Shape 11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fi-FI" alt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5603" name="Shape 11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2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Shape 12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7651" name="Shape 13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8675" name="Shape 14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4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29699" name="Shape 1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30723" name="Shape 16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7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31747" name="Shape 17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7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32771" name="Shape 17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9" y="992766"/>
            <a:ext cx="8520599" cy="27367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1" y="3778832"/>
            <a:ext cx="8520599" cy="105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3D89-A360-45EA-8485-D7E3277C6FE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2135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9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DB69F-4B1E-4020-8E49-1B910BE7554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779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1" y="1474833"/>
            <a:ext cx="8520599" cy="26179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1" y="4202967"/>
            <a:ext cx="8520599" cy="173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0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0B299-A646-4D88-ADFB-CBF9E27CF6B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9258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A2128-9647-4124-95E0-EC8DB9632DC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9335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1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Shape 1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4D745-F73F-44E5-A8DD-75348D82D0F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18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9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3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BE842-4001-4C01-A7CD-7CF788EA36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151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1" y="2867800"/>
            <a:ext cx="8520599" cy="11223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4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34B9F-4216-4B9A-8F62-4BFA2D10B41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366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898" cy="4555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898" cy="4555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2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2DFD8-255B-4CF6-B879-DECDCCC0063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3001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6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B2D2-FAF1-4FDD-8606-C9D02F2D130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4563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1" y="740800"/>
            <a:ext cx="2807999" cy="10075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1" y="1852800"/>
            <a:ext cx="2807999" cy="4239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6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3D6C3-A261-4C46-8846-A276BCB07B2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315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7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7E07D-EE65-44F8-BDC4-1045BF2B5D1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4106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1" y="1644233"/>
            <a:ext cx="4045198" cy="1976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1" y="3737432"/>
            <a:ext cx="4045198" cy="164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7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8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7D440-7D79-4D18-84BA-FBD7999AA94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647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BA22443A-A91A-4457-91A1-E63A582FF607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81"/>
          <p:cNvSpPr txBox="1"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10243" name="Shape 82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0244" name="Shape 83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0245" name="Shape 84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0B72B5C9-7516-4D73-84D5-30E7586CB1F2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91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1267" name="Shape 92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1268" name="Shape 93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36818C5E-C18F-400C-8BDB-B033EE3E059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98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2291" name="Shape 99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2292" name="Shape 100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1B8CF1EC-2C79-4F4B-934C-A23E774C841C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06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3315" name="Shape 107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13316" name="Shape 10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E14C6F64-248A-43EB-98F9-A5F1BBA1BC55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4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2051" name="Shape 15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2052" name="Shape 16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2053" name="Shape 17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2054" name="Shape 18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EF1AEB4E-1C18-41ED-A601-7812B3B99A5E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7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3075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3076" name="Shape 29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077" name="Shape 30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078" name="Shape 3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6FC4385-2D93-4132-8A36-7CBE38F4FAB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9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4099" name="Shape 40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4100" name="Shape 4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595959"/>
              </a:buClr>
              <a:buSzPct val="25000"/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74DBB369-FA3C-48BD-A894-0C046423C3C8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43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5123" name="Shape 44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5124" name="Shape 45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C84818B8-774A-40F5-BD34-F9928429821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50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6147" name="Shape 5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6148" name="Shape 52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F6436C6F-4563-4A7F-B83A-45140D55662C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59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7171" name="Shape 60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7172" name="Shape 6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0C786A68-F7E2-4DEB-8C41-FC64DECAFC24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6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8195" name="Shape 67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8196" name="Shape 6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9A8D9EA0-F0B4-485E-B341-43D9AAD0CE9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74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9219" name="Shape 75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smtClean="0">
              <a:sym typeface="Arial" panose="020B0604020202020204" pitchFamily="34" charset="0"/>
            </a:endParaRPr>
          </a:p>
        </p:txBody>
      </p:sp>
      <p:sp>
        <p:nvSpPr>
          <p:cNvPr id="9220" name="Shape 76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Arial" panose="020B0604020202020204" pitchFamily="34" charset="0"/>
              <a:buNone/>
              <a:defRPr/>
            </a:lvl1pPr>
          </a:lstStyle>
          <a:p>
            <a:fld id="{27A92943-E31E-4E23-A059-1E6AEE9343F4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5"/>
          <p:cNvSpPr txBox="1">
            <a:spLocks noGrp="1"/>
          </p:cNvSpPr>
          <p:nvPr>
            <p:ph type="ctrTitle"/>
          </p:nvPr>
        </p:nvSpPr>
        <p:spPr>
          <a:xfrm>
            <a:off x="684213" y="1196975"/>
            <a:ext cx="7920037" cy="2736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280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Skeema 3</a:t>
            </a:r>
            <a:r>
              <a:rPr lang="en-US" altLang="fi-FI" sz="2800" smtClean="0">
                <a:solidFill>
                  <a:srgbClr val="E36C0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/>
            </a:r>
            <a:br>
              <a:rPr lang="en-US" altLang="fi-FI" sz="2800" smtClean="0">
                <a:solidFill>
                  <a:srgbClr val="E36C0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fi-FI" sz="28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2.3 Hermosolu on tiedonkäsittelyn perusyksikkö</a:t>
            </a:r>
            <a:br>
              <a:rPr lang="en-US" altLang="fi-FI" sz="28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fi-FI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fi-FI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fi-FI" sz="280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Ydinsisältö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0"/>
          <p:cNvSpPr txBox="1">
            <a:spLocks noGrp="1"/>
          </p:cNvSpPr>
          <p:nvPr>
            <p:ph type="title"/>
          </p:nvPr>
        </p:nvSpPr>
        <p:spPr>
          <a:xfrm>
            <a:off x="323850" y="584200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Aivojen toiminnan perusteet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50825" y="1628775"/>
            <a:ext cx="8642350" cy="2952750"/>
          </a:xfrm>
        </p:spPr>
        <p:txBody>
          <a:bodyPr tIns="45700" bIns="45700">
            <a:noAutofit/>
          </a:bodyPr>
          <a:lstStyle/>
          <a:p>
            <a:pPr indent="-342900" eaLnBrk="1" fontAlgn="auto" hangingPunct="1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97000"/>
              <a:defRPr/>
            </a:pPr>
            <a:r>
              <a:rPr lang="en-US" sz="2000">
                <a:solidFill>
                  <a:srgbClr val="000000"/>
                </a:solidFill>
              </a:rPr>
              <a:t>Hermosolu eli neuroni on aivotoiminnan perusyksikkö.</a:t>
            </a:r>
          </a:p>
          <a:p>
            <a:pPr indent="-342900" eaLnBrk="1" fontAlgn="auto" hangingPunct="1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97000"/>
              <a:defRPr/>
            </a:pPr>
            <a:r>
              <a:rPr lang="en-US" sz="2000">
                <a:solidFill>
                  <a:srgbClr val="000000"/>
                </a:solidFill>
              </a:rPr>
              <a:t>Aivoissa on noin 100 miljardia hermosolua.</a:t>
            </a:r>
          </a:p>
          <a:p>
            <a:pPr indent="-342900" eaLnBrk="1" fontAlgn="auto" hangingPunct="1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97000"/>
              <a:defRPr/>
            </a:pPr>
            <a:r>
              <a:rPr lang="en-US" sz="2000">
                <a:solidFill>
                  <a:srgbClr val="000000"/>
                </a:solidFill>
              </a:rPr>
              <a:t>Jokainen hermosolu voi olla yhteydessä kymmeniintuhansiin muihin soluihin.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300"/>
              </a:spcBef>
              <a:buFont typeface="Arial"/>
              <a:buNone/>
              <a:defRPr/>
            </a:pPr>
            <a:endParaRPr/>
          </a:p>
        </p:txBody>
      </p:sp>
      <p:pic>
        <p:nvPicPr>
          <p:cNvPr id="15364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11175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68313" y="1341438"/>
            <a:ext cx="4679950" cy="4679950"/>
          </a:xfrm>
        </p:spPr>
        <p:txBody>
          <a:bodyPr>
            <a:noAutofit/>
          </a:bodyPr>
          <a:lstStyle/>
          <a:p>
            <a:pPr indent="-160338" eaLnBrk="1" fontAlgn="auto" hangingPunct="1">
              <a:lnSpc>
                <a:spcPct val="80000"/>
              </a:lnSpc>
              <a:spcBef>
                <a:spcPts val="300"/>
              </a:spcBef>
              <a:buSzPct val="97000"/>
              <a:defRPr/>
            </a:pPr>
            <a:r>
              <a:rPr lang="en-US" sz="2000" dirty="0" err="1"/>
              <a:t>Hermosoluja</a:t>
            </a:r>
            <a:r>
              <a:rPr lang="en-US" sz="2000" dirty="0"/>
              <a:t> on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tyyppisiä</a:t>
            </a:r>
            <a:r>
              <a:rPr lang="en-US" sz="2000" dirty="0"/>
              <a:t>:</a:t>
            </a:r>
          </a:p>
          <a:p>
            <a:pPr lvl="1" indent="-385763" eaLnBrk="1" fontAlgn="auto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2000" b="1" dirty="0" err="1"/>
              <a:t>Motoriset</a:t>
            </a:r>
            <a:r>
              <a:rPr lang="en-US" sz="2000" dirty="0"/>
              <a:t> </a:t>
            </a:r>
            <a:r>
              <a:rPr lang="en-US" sz="2000" dirty="0" err="1"/>
              <a:t>hermosolut</a:t>
            </a:r>
            <a:r>
              <a:rPr lang="en-US" sz="2000" dirty="0"/>
              <a:t> </a:t>
            </a:r>
            <a:r>
              <a:rPr lang="en-US" sz="2000" dirty="0" err="1"/>
              <a:t>vievät</a:t>
            </a:r>
            <a:r>
              <a:rPr lang="en-US" sz="2000" dirty="0"/>
              <a:t> </a:t>
            </a:r>
            <a:r>
              <a:rPr lang="en-US" sz="2000" dirty="0" err="1"/>
              <a:t>viestin</a:t>
            </a:r>
            <a:r>
              <a:rPr lang="en-US" sz="2000" dirty="0"/>
              <a:t> </a:t>
            </a:r>
            <a:r>
              <a:rPr lang="en-US" sz="2000" dirty="0" err="1"/>
              <a:t>aivoista</a:t>
            </a:r>
            <a:r>
              <a:rPr lang="en-US" sz="2000" dirty="0"/>
              <a:t> </a:t>
            </a:r>
            <a:r>
              <a:rPr lang="en-US" sz="2000" dirty="0" err="1"/>
              <a:t>lihaksiin</a:t>
            </a:r>
            <a:r>
              <a:rPr lang="en-US" sz="2000" dirty="0"/>
              <a:t>.</a:t>
            </a:r>
          </a:p>
          <a:p>
            <a:pPr lvl="1" indent="-385763" eaLnBrk="1" fontAlgn="auto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2000" b="1" dirty="0" err="1"/>
              <a:t>Sensoriset</a:t>
            </a:r>
            <a:r>
              <a:rPr lang="en-US" sz="2000" b="1" dirty="0"/>
              <a:t> </a:t>
            </a:r>
            <a:r>
              <a:rPr lang="en-US" sz="2000" dirty="0" err="1"/>
              <a:t>hermosolut</a:t>
            </a:r>
            <a:r>
              <a:rPr lang="en-US" sz="2000" dirty="0"/>
              <a:t> </a:t>
            </a:r>
            <a:r>
              <a:rPr lang="en-US" sz="2000" dirty="0" err="1"/>
              <a:t>vastaanottavat</a:t>
            </a:r>
            <a:r>
              <a:rPr lang="en-US" sz="2000" dirty="0"/>
              <a:t> </a:t>
            </a:r>
            <a:r>
              <a:rPr lang="en-US" sz="2000" dirty="0" err="1"/>
              <a:t>aistitietoa</a:t>
            </a:r>
            <a:r>
              <a:rPr lang="en-US" sz="2000" dirty="0"/>
              <a:t> </a:t>
            </a:r>
            <a:r>
              <a:rPr lang="en-US" sz="2000" dirty="0" err="1"/>
              <a:t>ulkomaailmasta</a:t>
            </a:r>
            <a:r>
              <a:rPr lang="en-US" sz="2000" dirty="0"/>
              <a:t> ja </a:t>
            </a:r>
            <a:r>
              <a:rPr lang="en-US" sz="2000" dirty="0" err="1"/>
              <a:t>tuovat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aivoihin</a:t>
            </a:r>
            <a:r>
              <a:rPr lang="en-US" sz="2000" dirty="0"/>
              <a:t>.</a:t>
            </a:r>
          </a:p>
          <a:p>
            <a:pPr lvl="1" indent="-385763" eaLnBrk="1" fontAlgn="auto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2000" b="1" dirty="0" err="1"/>
              <a:t>Välineuronit</a:t>
            </a:r>
            <a:r>
              <a:rPr lang="en-US" sz="2000" dirty="0"/>
              <a:t> </a:t>
            </a:r>
            <a:r>
              <a:rPr lang="en-US" sz="2000" dirty="0" err="1"/>
              <a:t>yhdistävät</a:t>
            </a:r>
            <a:r>
              <a:rPr lang="en-US" sz="2000" dirty="0"/>
              <a:t> </a:t>
            </a:r>
            <a:r>
              <a:rPr lang="en-US" sz="2000" dirty="0" err="1"/>
              <a:t>hermosoluja</a:t>
            </a:r>
            <a:r>
              <a:rPr lang="en-US" sz="2000" dirty="0"/>
              <a:t>. </a:t>
            </a:r>
            <a:r>
              <a:rPr lang="en-US" sz="2000" dirty="0" err="1"/>
              <a:t>Niissä</a:t>
            </a:r>
            <a:r>
              <a:rPr lang="en-US" sz="2000" dirty="0"/>
              <a:t> </a:t>
            </a:r>
            <a:r>
              <a:rPr lang="en-US" sz="2000" dirty="0" err="1"/>
              <a:t>tapahtuu</a:t>
            </a:r>
            <a:r>
              <a:rPr lang="en-US" sz="2000" dirty="0"/>
              <a:t> </a:t>
            </a:r>
            <a:r>
              <a:rPr lang="en-US" sz="2000" dirty="0" err="1"/>
              <a:t>tiedonkäsittely</a:t>
            </a:r>
            <a:r>
              <a:rPr lang="en-US" sz="2000" dirty="0" smtClean="0"/>
              <a:t>.</a:t>
            </a:r>
          </a:p>
          <a:p>
            <a:pPr marL="357187" lvl="1" indent="0" eaLnBrk="1" fontAlgn="auto" hangingPunct="1">
              <a:lnSpc>
                <a:spcPct val="80000"/>
              </a:lnSpc>
              <a:spcBef>
                <a:spcPts val="300"/>
              </a:spcBef>
              <a:buFont typeface="Arial"/>
              <a:buNone/>
              <a:defRPr/>
            </a:pPr>
            <a:endParaRPr lang="en-US" sz="2000" dirty="0"/>
          </a:p>
          <a:p>
            <a:pPr indent="-160338" eaLnBrk="1" fontAlgn="auto" hangingPunct="1">
              <a:lnSpc>
                <a:spcPct val="80000"/>
              </a:lnSpc>
              <a:spcBef>
                <a:spcPts val="300"/>
              </a:spcBef>
              <a:buSzPct val="97000"/>
              <a:defRPr/>
            </a:pPr>
            <a:r>
              <a:rPr lang="en-US" sz="2000" dirty="0" err="1"/>
              <a:t>Hermosolun</a:t>
            </a:r>
            <a:r>
              <a:rPr lang="en-US" sz="2000" dirty="0"/>
              <a:t> </a:t>
            </a:r>
            <a:r>
              <a:rPr lang="en-US" sz="2000" dirty="0" err="1"/>
              <a:t>toiminta</a:t>
            </a:r>
            <a:r>
              <a:rPr lang="en-US" sz="2000" dirty="0"/>
              <a:t> on </a:t>
            </a:r>
            <a:r>
              <a:rPr lang="en-US" sz="2000" dirty="0" err="1"/>
              <a:t>sähköistä</a:t>
            </a:r>
            <a:r>
              <a:rPr lang="en-US" sz="2000" dirty="0"/>
              <a:t> </a:t>
            </a:r>
            <a:r>
              <a:rPr lang="en-US" sz="2000" dirty="0" err="1"/>
              <a:t>solun</a:t>
            </a:r>
            <a:r>
              <a:rPr lang="en-US" sz="2000" dirty="0"/>
              <a:t> </a:t>
            </a:r>
            <a:r>
              <a:rPr lang="en-US" sz="2000" dirty="0" err="1"/>
              <a:t>sisällä</a:t>
            </a:r>
            <a:r>
              <a:rPr lang="en-US" sz="2000" dirty="0"/>
              <a:t> ja </a:t>
            </a:r>
            <a:r>
              <a:rPr lang="en-US" sz="2000" dirty="0" err="1"/>
              <a:t>kemiallista</a:t>
            </a:r>
            <a:r>
              <a:rPr lang="en-US" sz="2000" dirty="0"/>
              <a:t> </a:t>
            </a:r>
            <a:r>
              <a:rPr lang="en-US" sz="2000" dirty="0" err="1"/>
              <a:t>hermosolujen</a:t>
            </a:r>
            <a:r>
              <a:rPr lang="en-US" sz="2000" dirty="0"/>
              <a:t> </a:t>
            </a:r>
            <a:r>
              <a:rPr lang="en-US" sz="2000" dirty="0" err="1"/>
              <a:t>välillä</a:t>
            </a:r>
            <a:r>
              <a:rPr lang="en-US" sz="2000" dirty="0"/>
              <a:t>.</a:t>
            </a:r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endParaRPr dirty="0"/>
          </a:p>
        </p:txBody>
      </p:sp>
      <p:pic>
        <p:nvPicPr>
          <p:cNvPr id="16387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35"/>
          <p:cNvSpPr txBox="1">
            <a:spLocks noGrp="1"/>
          </p:cNvSpPr>
          <p:nvPr>
            <p:ph type="title"/>
          </p:nvPr>
        </p:nvSpPr>
        <p:spPr>
          <a:xfrm>
            <a:off x="179388" y="19843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Hermosolun osat</a:t>
            </a:r>
          </a:p>
        </p:txBody>
      </p:sp>
      <p:sp>
        <p:nvSpPr>
          <p:cNvPr id="17411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33488"/>
            <a:ext cx="8686800" cy="2519362"/>
          </a:xfrm>
        </p:spPr>
        <p:txBody>
          <a:bodyPr tIns="45700" bIns="45700"/>
          <a:lstStyle/>
          <a:p>
            <a:pPr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9000"/>
              <a:buFontTx/>
              <a:buChar char="•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Hermosolun eri osilla on erilaisia tehtäviä:</a:t>
            </a:r>
          </a:p>
          <a:p>
            <a:pPr lvl="1" indent="-285750" eaLnBrk="1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–"/>
            </a:pP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Soomassa </a:t>
            </a: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eli solukeskuksessa sijaitsevat solun tuma ja toimintaa ohjaavat geenit.</a:t>
            </a:r>
          </a:p>
          <a:p>
            <a:pPr lvl="1" indent="-285750" eaLnBrk="1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–"/>
            </a:pP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Dendriitti </a:t>
            </a: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eli tuojahaarake vastaanottaa viestejä muista hermosoluista.</a:t>
            </a:r>
          </a:p>
          <a:p>
            <a:pPr lvl="1" indent="-285750" eaLnBrk="1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–"/>
            </a:pP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Aksoni </a:t>
            </a: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eli viejähaarake vie tietoa muihin hermosoluihin.</a:t>
            </a:r>
          </a:p>
          <a:p>
            <a:pPr lvl="1" indent="-285750" eaLnBrk="1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–"/>
            </a:pP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Myeliiinituppi</a:t>
            </a: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ympäröi monen hermosolun aksonia ja nopeuttaa tiedonvälitystä.</a:t>
            </a:r>
          </a:p>
          <a:p>
            <a:pPr indent="-342900" eaLnBrk="1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99000"/>
              <a:buFontTx/>
              <a:buChar char="•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Hermosolujen välistä liitoskohtaa nimitetään </a:t>
            </a: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synapsiksi.</a:t>
            </a:r>
          </a:p>
        </p:txBody>
      </p:sp>
      <p:pic>
        <p:nvPicPr>
          <p:cNvPr id="17412" name="Shape 13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44900"/>
            <a:ext cx="62658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42"/>
          <p:cNvSpPr txBox="1">
            <a:spLocks noGrp="1"/>
          </p:cNvSpPr>
          <p:nvPr>
            <p:ph type="title"/>
          </p:nvPr>
        </p:nvSpPr>
        <p:spPr>
          <a:xfrm>
            <a:off x="1331913" y="830263"/>
            <a:ext cx="6202362" cy="4984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Hermosolun toiminta</a:t>
            </a:r>
          </a:p>
        </p:txBody>
      </p:sp>
      <p:sp>
        <p:nvSpPr>
          <p:cNvPr id="18435" name="Shape 143"/>
          <p:cNvSpPr txBox="1">
            <a:spLocks noGrp="1"/>
          </p:cNvSpPr>
          <p:nvPr>
            <p:ph type="body" idx="1"/>
          </p:nvPr>
        </p:nvSpPr>
        <p:spPr>
          <a:xfrm>
            <a:off x="323850" y="1700213"/>
            <a:ext cx="3970338" cy="4176712"/>
          </a:xfrm>
        </p:spPr>
        <p:txBody>
          <a:bodyPr tIns="45700" bIns="45700"/>
          <a:lstStyle/>
          <a:p>
            <a:pPr marL="3429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altLang="fi-FI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Hermosolun toiminta perustuu erilaiseen sähköiseen jännitteeseen hermosolun sisä- ja ulkopuolella.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1000"/>
              <a:buFontTx/>
              <a:buNone/>
            </a:pPr>
            <a:endParaRPr lang="fi-FI" altLang="fi-FI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lvl="1"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altLang="fi-FI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Riittävä muutos lepojännitteessä eli solun ulko- ja sisäpuolen sähköisessä jännite-erossa laukaisee </a:t>
            </a:r>
            <a:r>
              <a:rPr lang="en-US" altLang="fi-FI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hermoimpulssin</a:t>
            </a:r>
            <a:r>
              <a:rPr lang="en-US" altLang="fi-FI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eli toimintajännitteen etenemisen.</a:t>
            </a:r>
          </a:p>
          <a:p>
            <a:pPr marL="342900" lvl="1"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altLang="fi-FI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Tästä käytetään myös nimitystä </a:t>
            </a:r>
            <a:r>
              <a:rPr lang="en-US" altLang="fi-FI" sz="2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aktiopotentiaali.</a:t>
            </a:r>
          </a:p>
          <a:p>
            <a:pPr indent="-16510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fi-FI" altLang="fi-FI" sz="20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Shape 144"/>
          <p:cNvSpPr txBox="1">
            <a:spLocks noChangeArrowheads="1"/>
          </p:cNvSpPr>
          <p:nvPr/>
        </p:nvSpPr>
        <p:spPr bwMode="auto">
          <a:xfrm>
            <a:off x="5086350" y="5222875"/>
            <a:ext cx="28908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en-US" altLang="fi-FI" sz="1800"/>
              <a:t>natrium-kaliumpumppu</a:t>
            </a:r>
          </a:p>
        </p:txBody>
      </p:sp>
      <p:pic>
        <p:nvPicPr>
          <p:cNvPr id="18437" name="Shape 145" descr="Sk3Opas_shutterstock_169460600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301875"/>
            <a:ext cx="39703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15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124075"/>
            <a:ext cx="7197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151"/>
          <p:cNvSpPr txBox="1">
            <a:spLocks noGrp="1"/>
          </p:cNvSpPr>
          <p:nvPr>
            <p:ph type="title"/>
          </p:nvPr>
        </p:nvSpPr>
        <p:spPr>
          <a:xfrm>
            <a:off x="341313" y="400050"/>
            <a:ext cx="8229600" cy="8223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Hermosolun toiminta</a:t>
            </a:r>
          </a:p>
        </p:txBody>
      </p:sp>
      <p:sp>
        <p:nvSpPr>
          <p:cNvPr id="152" name="Shape 152"/>
          <p:cNvSpPr/>
          <p:nvPr/>
        </p:nvSpPr>
        <p:spPr>
          <a:xfrm>
            <a:off x="4763" y="1268413"/>
            <a:ext cx="3095625" cy="9334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Dendriitissä vastaanotetaan tietoa muista hermosoluista</a:t>
            </a:r>
            <a:r>
              <a:rPr lang="en-US"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3100388" y="1801813"/>
            <a:ext cx="284162" cy="398462"/>
          </a:xfrm>
          <a:prstGeom prst="straightConnector1">
            <a:avLst/>
          </a:prstGeom>
          <a:noFill/>
          <a:ln w="25400" cap="flat" cmpd="sng">
            <a:solidFill>
              <a:srgbClr val="78909C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154" name="Shape 154"/>
          <p:cNvSpPr/>
          <p:nvPr/>
        </p:nvSpPr>
        <p:spPr>
          <a:xfrm>
            <a:off x="2979738" y="5695950"/>
            <a:ext cx="2952750" cy="9001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Hermoimpulssi kulkee aksonia pitkin sähköisesti kohti synapsia.</a:t>
            </a: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4140200" y="4005263"/>
            <a:ext cx="134938" cy="1773237"/>
          </a:xfrm>
          <a:prstGeom prst="straightConnector1">
            <a:avLst/>
          </a:prstGeom>
          <a:noFill/>
          <a:ln w="25400" cap="flat" cmpd="sng">
            <a:solidFill>
              <a:srgbClr val="78909C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156" name="Shape 156"/>
          <p:cNvSpPr/>
          <p:nvPr/>
        </p:nvSpPr>
        <p:spPr>
          <a:xfrm>
            <a:off x="6302375" y="692150"/>
            <a:ext cx="2824163" cy="153511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16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Kun hermoimpulssi on tullut aksonin päätehaarakkeeseen, viesti siirretään eteenpäin synapsirakoon kemiallisesti välittäjäaineiden avulla.</a:t>
            </a:r>
          </a:p>
        </p:txBody>
      </p:sp>
      <p:cxnSp>
        <p:nvCxnSpPr>
          <p:cNvPr id="157" name="Shape 157"/>
          <p:cNvCxnSpPr/>
          <p:nvPr/>
        </p:nvCxnSpPr>
        <p:spPr>
          <a:xfrm flipH="1">
            <a:off x="5148263" y="2116138"/>
            <a:ext cx="1298575" cy="1884362"/>
          </a:xfrm>
          <a:prstGeom prst="straightConnector1">
            <a:avLst/>
          </a:prstGeom>
          <a:noFill/>
          <a:ln w="25400" cap="flat" cmpd="sng">
            <a:solidFill>
              <a:srgbClr val="78909C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158" name="Shape 158"/>
          <p:cNvSpPr/>
          <p:nvPr/>
        </p:nvSpPr>
        <p:spPr>
          <a:xfrm>
            <a:off x="5980113" y="5072063"/>
            <a:ext cx="3163887" cy="178593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18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Välittäjäaineet vaikuttavat seuraavan hermosolun lepojännitteeseen ja mahdolliseen hermoimpulssin etenemiseen. </a:t>
            </a:r>
          </a:p>
        </p:txBody>
      </p:sp>
      <p:sp>
        <p:nvSpPr>
          <p:cNvPr id="159" name="Shape 159"/>
          <p:cNvSpPr/>
          <p:nvPr/>
        </p:nvSpPr>
        <p:spPr>
          <a:xfrm>
            <a:off x="17463" y="3935413"/>
            <a:ext cx="2916237" cy="284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r>
              <a:rPr lang="en-US" sz="1700"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Hermoimpulssi syntyy, jos hermosolun laukeamiskynnys ylittyy. Tällöin sooman ja aksonin liitoskohdassa ja aksonissa solukalvon läpäisevyys muuttuu, jolloin ioneita pääsee virtaamaan sisään. Hermoimpulssi lähtee etenemään aksonia pitkin.</a:t>
            </a:r>
          </a:p>
        </p:txBody>
      </p:sp>
      <p:cxnSp>
        <p:nvCxnSpPr>
          <p:cNvPr id="160" name="Shape 160"/>
          <p:cNvCxnSpPr/>
          <p:nvPr/>
        </p:nvCxnSpPr>
        <p:spPr>
          <a:xfrm rot="10800000" flipH="1">
            <a:off x="1763713" y="3327400"/>
            <a:ext cx="701675" cy="677863"/>
          </a:xfrm>
          <a:prstGeom prst="straightConnector1">
            <a:avLst/>
          </a:prstGeom>
          <a:noFill/>
          <a:ln w="25400" cap="flat" cmpd="sng">
            <a:solidFill>
              <a:srgbClr val="78909C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161" name="Shape 161"/>
          <p:cNvCxnSpPr/>
          <p:nvPr/>
        </p:nvCxnSpPr>
        <p:spPr>
          <a:xfrm rot="10800000">
            <a:off x="5216525" y="4365625"/>
            <a:ext cx="784225" cy="992188"/>
          </a:xfrm>
          <a:prstGeom prst="straightConnector1">
            <a:avLst/>
          </a:prstGeom>
          <a:noFill/>
          <a:ln w="25400" cap="flat" cmpd="sng">
            <a:solidFill>
              <a:srgbClr val="78909C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66"/>
          <p:cNvSpPr txBox="1">
            <a:spLocks noGrp="1"/>
          </p:cNvSpPr>
          <p:nvPr>
            <p:ph type="title"/>
          </p:nvPr>
        </p:nvSpPr>
        <p:spPr>
          <a:xfrm>
            <a:off x="457200" y="908050"/>
            <a:ext cx="8229600" cy="7969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Tiedonvälitys hermosolusta toiseen: synapsi</a:t>
            </a:r>
          </a:p>
        </p:txBody>
      </p:sp>
      <p:sp>
        <p:nvSpPr>
          <p:cNvPr id="20483" name="Shape 167"/>
          <p:cNvSpPr txBox="1">
            <a:spLocks noGrp="1"/>
          </p:cNvSpPr>
          <p:nvPr>
            <p:ph type="body" idx="1"/>
          </p:nvPr>
        </p:nvSpPr>
        <p:spPr>
          <a:xfrm>
            <a:off x="71438" y="1730375"/>
            <a:ext cx="9001125" cy="1122363"/>
          </a:xfrm>
        </p:spPr>
        <p:txBody>
          <a:bodyPr tIns="45700" bIns="45700"/>
          <a:lstStyle/>
          <a:p>
            <a:pPr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•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Hermosolujen välistä liitoskohtaa kutsutaan synapsiksi</a:t>
            </a:r>
          </a:p>
          <a:p>
            <a:pPr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None/>
            </a:pPr>
            <a:endParaRPr lang="fi-FI" altLang="fi-FI" sz="1800" b="1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-342900" eaLnBrk="1" hangingPunct="1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98000"/>
              <a:buFontTx/>
              <a:buChar char="•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Tietoa tuovan hermosolun aksonin ja tietoa vastaanottavan hermosolun dendriitin välissä on pieni rako, </a:t>
            </a:r>
            <a:r>
              <a:rPr lang="en-US" altLang="fi-FI" sz="1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synapsikuilu</a:t>
            </a:r>
          </a:p>
        </p:txBody>
      </p:sp>
      <p:pic>
        <p:nvPicPr>
          <p:cNvPr id="20484" name="Shape 16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627313"/>
            <a:ext cx="57229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hape 169"/>
          <p:cNvSpPr txBox="1">
            <a:spLocks noChangeArrowheads="1"/>
          </p:cNvSpPr>
          <p:nvPr/>
        </p:nvSpPr>
        <p:spPr bwMode="auto">
          <a:xfrm>
            <a:off x="71438" y="2876550"/>
            <a:ext cx="34559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0000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altLang="fi-FI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Synapsikuilun yli viestinvälitys tapahtuu kemiallisesti </a:t>
            </a:r>
            <a:r>
              <a:rPr lang="en-US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välittäjäaineiden</a:t>
            </a:r>
            <a:r>
              <a:rPr lang="en-US" altLang="fi-FI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kautta → välittäjäaine siirtyy synapsikuilun yli synapsin jälkeisen hermosolun dendriiteissä oleviin </a:t>
            </a:r>
            <a:r>
              <a:rPr lang="en-US" altLang="fi-FI" sz="18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reseptoreihin</a:t>
            </a:r>
            <a:r>
              <a:rPr lang="en-US" altLang="fi-FI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eli vastaanottimiin.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fi-FI" altLang="fi-FI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altLang="fi-FI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Välittäjäaineet voivat kiihdyttää tai estää solun toimintaa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7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Summautuminen</a:t>
            </a:r>
          </a:p>
        </p:txBody>
      </p:sp>
      <p:pic>
        <p:nvPicPr>
          <p:cNvPr id="21507" name="Shape 17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28775"/>
            <a:ext cx="88931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80"/>
          <p:cNvSpPr txBox="1">
            <a:spLocks noGrp="1"/>
          </p:cNvSpPr>
          <p:nvPr>
            <p:ph type="title"/>
          </p:nvPr>
        </p:nvSpPr>
        <p:spPr>
          <a:xfrm>
            <a:off x="323850" y="692150"/>
            <a:ext cx="836295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en-US" altLang="fi-FI" sz="3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Välittäjäaineita on erilaisia</a:t>
            </a:r>
          </a:p>
        </p:txBody>
      </p:sp>
      <p:sp>
        <p:nvSpPr>
          <p:cNvPr id="22531" name="Shape 181"/>
          <p:cNvSpPr txBox="1">
            <a:spLocks noGrp="1"/>
          </p:cNvSpPr>
          <p:nvPr>
            <p:ph type="body" idx="1"/>
          </p:nvPr>
        </p:nvSpPr>
        <p:spPr>
          <a:xfrm>
            <a:off x="539750" y="1811338"/>
            <a:ext cx="8496300" cy="1185862"/>
          </a:xfrm>
        </p:spPr>
        <p:txBody>
          <a:bodyPr tIns="45700" bIns="45700"/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Välittäjäaineet ja muutokset niiden määrissä vaikuttavat ihmisen toimintaan.</a:t>
            </a:r>
          </a:p>
          <a:p>
            <a:pPr lvl="1" indent="-285750" ea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anose="020F0502020204030204" pitchFamily="34" charset="0"/>
              <a:buChar char="→"/>
            </a:pPr>
            <a:r>
              <a:rPr lang="en-US" altLang="fi-FI" sz="1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Muutokset välittäjäaineiden toiminnassa voivat näkyä esimerkiksi masennuksessa, johon liittyy serotoniini-välittäjäaineen määrän väheneminen.</a:t>
            </a:r>
          </a:p>
        </p:txBody>
      </p:sp>
      <p:pic>
        <p:nvPicPr>
          <p:cNvPr id="22532" name="Shape 18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57513"/>
            <a:ext cx="5761037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</Words>
  <Application>Microsoft Office PowerPoint</Application>
  <PresentationFormat>Näytössä katseltava diaesitys (4:3)</PresentationFormat>
  <Paragraphs>41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9</vt:i4>
      </vt:variant>
    </vt:vector>
  </HeadingPairs>
  <TitlesOfParts>
    <vt:vector size="24" baseType="lpstr">
      <vt:lpstr>Arial</vt:lpstr>
      <vt:lpstr>Calibri</vt:lpstr>
      <vt:lpstr>1_simple-light-2</vt:lpstr>
      <vt:lpstr>12_simple-light-2</vt:lpstr>
      <vt:lpstr>11_simple-light-2</vt:lpstr>
      <vt:lpstr>simple-light-2</vt:lpstr>
      <vt:lpstr>2_simple-light-2</vt:lpstr>
      <vt:lpstr>3_simple-light-2</vt:lpstr>
      <vt:lpstr>4_simple-light-2</vt:lpstr>
      <vt:lpstr>5_simple-light-2</vt:lpstr>
      <vt:lpstr>6_simple-light-2</vt:lpstr>
      <vt:lpstr>7_simple-light-2</vt:lpstr>
      <vt:lpstr>8_simple-light-2</vt:lpstr>
      <vt:lpstr>9_simple-light-2</vt:lpstr>
      <vt:lpstr>10_simple-light-2</vt:lpstr>
      <vt:lpstr>Skeema 3 2.3 Hermosolu on tiedonkäsittelyn perusyksikkö  Ydinsisältö</vt:lpstr>
      <vt:lpstr>Aivojen toiminnan perusteet</vt:lpstr>
      <vt:lpstr>PowerPoint-esitys</vt:lpstr>
      <vt:lpstr>Hermosolun osat</vt:lpstr>
      <vt:lpstr>Hermosolun toiminta</vt:lpstr>
      <vt:lpstr>Hermosolun toiminta</vt:lpstr>
      <vt:lpstr>Tiedonvälitys hermosolusta toiseen: synapsi</vt:lpstr>
      <vt:lpstr>Summautuminen</vt:lpstr>
      <vt:lpstr>Välittäjäaineita on erilaisia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Skeema 3 2.3 Hermosolu on tiedonkäsittelyn perusyksikkö  Ydinsisältö</dc:title>
  <dc:creator>Sokratous, Hanna</dc:creator>
  <cp:lastModifiedBy>Sandelin Raili</cp:lastModifiedBy>
  <cp:revision>1</cp:revision>
  <dcterms:modified xsi:type="dcterms:W3CDTF">2022-01-10T14:12:20Z</dcterms:modified>
</cp:coreProperties>
</file>