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51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8435" name="Shape 5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87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19459" name="Shape 88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74193200 w 120000"/>
              <a:gd name="T3" fmla="*/ 0 h 120000"/>
              <a:gd name="T4" fmla="*/ 1741932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94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20483" name="Shape 95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74193200 w 120000"/>
              <a:gd name="T3" fmla="*/ 0 h 120000"/>
              <a:gd name="T4" fmla="*/ 1741932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100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21507" name="Shape 101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174193200 w 120000"/>
              <a:gd name="T3" fmla="*/ 0 h 120000"/>
              <a:gd name="T4" fmla="*/ 1741932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9" y="992767"/>
            <a:ext cx="8520599" cy="2736799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1" y="3778833"/>
            <a:ext cx="8520599" cy="10568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4" name="Shape 12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D3603D02-9826-4816-B8CD-9757FC5EF50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0245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9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43079827-E462-4B0F-8833-3ED9590ACE5B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3713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l" rtl="0" eaLnBrk="1" hangingPunct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5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marR="0" lvl="0" indent="0" algn="ctr" rtl="0" eaLnBrk="1" hangingPunct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</p:spPr>
        <p:txBody>
          <a:bodyPr tIns="45700" bIns="45700">
            <a:noAutofit/>
          </a:bodyPr>
          <a:lstStyle>
            <a:lvl1pPr>
              <a:buSzPct val="25000"/>
              <a:defRPr sz="1200">
                <a:solidFill>
                  <a:srgbClr val="888888"/>
                </a:solidFill>
                <a:latin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fld id="{979693D7-7C2C-4C54-BE81-237782D37BEB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1209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1" y="2867800"/>
            <a:ext cx="8520599" cy="1122400"/>
          </a:xfrm>
          <a:prstGeom prst="rect">
            <a:avLst/>
          </a:prstGeom>
        </p:spPr>
        <p:txBody>
          <a:bodyPr anchor="ctr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3" name="Shape 15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1E1F00A6-0E8F-4924-86C7-53E9FE70411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0567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1" y="593367"/>
            <a:ext cx="8520599" cy="7635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1" y="1536633"/>
            <a:ext cx="3999899" cy="4555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1" y="1536633"/>
            <a:ext cx="3999899" cy="4555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5" name="Shape 24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278F6342-5393-41A4-9A8C-0E797F5E42A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4793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1" y="593367"/>
            <a:ext cx="8520599" cy="7635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2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7E6EBFF2-73BB-4811-A15E-09F3FE95BE0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6405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1" y="740801"/>
            <a:ext cx="2807999" cy="1007599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1" y="1852800"/>
            <a:ext cx="2807999" cy="42392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" name="Shape 31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BAD54C41-9753-4271-B9C9-870184A46EC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0460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4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" name="Shape 34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B2F8665D-85FC-4AEA-B5B0-56F01398405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0680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6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>
              <a:defRPr/>
            </a:pPr>
            <a:endParaRPr lang="fi-FI" altLang="fi-FI" smtClean="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1" y="1644233"/>
            <a:ext cx="4045199" cy="19764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1" y="3737433"/>
            <a:ext cx="4045199" cy="16468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4"/>
            <a:ext cx="3837000" cy="4926799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40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B5AF4269-3970-41D9-9C7F-5F9C6253A38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00877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anchor="ctr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3" name="Shape 43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79937D1C-056F-4857-B576-840C17C8126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394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1" y="1474833"/>
            <a:ext cx="8520599" cy="26180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1" y="4202967"/>
            <a:ext cx="8520599" cy="17344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376D69BC-370D-40C1-8549-881FF26D6CDB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15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311150" y="593725"/>
            <a:ext cx="85217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 smtClean="0">
              <a:sym typeface="Arial" panose="020B0604020202020204" pitchFamily="34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311150" y="1536700"/>
            <a:ext cx="8521700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 smtClean="0">
              <a:sym typeface="Arial" panose="020B0604020202020204" pitchFamily="34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>
            <p:ph type="sldNum" idx="12"/>
          </p:nvPr>
        </p:nvSpPr>
        <p:spPr bwMode="auto">
          <a:xfrm>
            <a:off x="8472488" y="6218238"/>
            <a:ext cx="549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595959"/>
                </a:solidFill>
              </a:defRPr>
            </a:lvl1pPr>
          </a:lstStyle>
          <a:p>
            <a:fld id="{5963BBC7-A898-48D5-8BBA-2ADADBC81069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54"/>
          <p:cNvSpPr txBox="1">
            <a:spLocks noGrp="1"/>
          </p:cNvSpPr>
          <p:nvPr>
            <p:ph type="ctrTitle"/>
          </p:nvPr>
        </p:nvSpPr>
        <p:spPr>
          <a:xfrm>
            <a:off x="684213" y="1196975"/>
            <a:ext cx="7920037" cy="27368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0000"/>
              </a:buClr>
              <a:buSzTx/>
            </a:pPr>
            <a:r>
              <a:rPr lang="fi-FI" altLang="fi-FI" sz="2800" smtClean="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Skeema 3</a:t>
            </a:r>
            <a:r>
              <a:rPr lang="fi-FI" altLang="fi-FI" sz="2800" smtClean="0">
                <a:solidFill>
                  <a:srgbClr val="E36C0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/>
            </a:r>
            <a:br>
              <a:rPr lang="fi-FI" altLang="fi-FI" sz="2800" smtClean="0">
                <a:solidFill>
                  <a:srgbClr val="E36C09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</a:br>
            <a:r>
              <a:rPr lang="fi-FI" altLang="fi-FI" sz="280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1.2 Neuropsykologia tutkii aivojen ja mielen suhdetta</a:t>
            </a:r>
            <a:r>
              <a:rPr lang="fi-FI" altLang="fi-FI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altLang="fi-FI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altLang="fi-FI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altLang="fi-FI" sz="2800" smtClean="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rPr>
              <a:t>Ydinsisältö</a:t>
            </a:r>
            <a:endParaRPr lang="fi-FI" altLang="fi-FI" smtClean="0">
              <a:solidFill>
                <a:srgbClr val="FFC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90"/>
          <p:cNvSpPr txBox="1">
            <a:spLocks noGrp="1"/>
          </p:cNvSpPr>
          <p:nvPr>
            <p:ph type="title"/>
          </p:nvPr>
        </p:nvSpPr>
        <p:spPr>
          <a:xfrm>
            <a:off x="179388" y="908050"/>
            <a:ext cx="8856662" cy="1143000"/>
          </a:xfrm>
        </p:spPr>
        <p:txBody>
          <a:bodyPr tIns="45700" bIns="45700"/>
          <a:lstStyle/>
          <a:p>
            <a:pPr>
              <a:spcBef>
                <a:spcPct val="0"/>
              </a:spcBef>
              <a:buClr>
                <a:srgbClr val="E36C09"/>
              </a:buClr>
              <a:buSzPct val="25000"/>
              <a:buFont typeface="Calibri" panose="020F0502020204030204" pitchFamily="34" charset="0"/>
              <a:buNone/>
            </a:pPr>
            <a:r>
              <a:rPr lang="fi-FI" altLang="fi-FI" sz="36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Neuropsykologia tutkii aivojen toimintaa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68313" y="2205038"/>
            <a:ext cx="8229600" cy="4352925"/>
          </a:xfrm>
        </p:spPr>
        <p:txBody>
          <a:bodyPr tIns="45700" bIns="45700"/>
          <a:lstStyle/>
          <a:p>
            <a:pPr indent="-342900">
              <a:spcBef>
                <a:spcPct val="0"/>
              </a:spcBef>
              <a:buClr>
                <a:srgbClr val="000000"/>
              </a:buClr>
              <a:buSzTx/>
              <a:buFontTx/>
              <a:buChar char="•"/>
            </a:pPr>
            <a:r>
              <a:rPr lang="fi-FI" altLang="fi-FI" sz="280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Aivojen toiminta perustuu hermosolujen toimintaan.</a:t>
            </a:r>
          </a:p>
        </p:txBody>
      </p:sp>
      <p:pic>
        <p:nvPicPr>
          <p:cNvPr id="14340" name="Shape 92" descr="Q:\Pub\Oppikirjat\Q_716\Skeema 3\Lopulliset kuvat\Luku 1\s. 19 - shutterstock_65181187.JPG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357563"/>
            <a:ext cx="3484562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97"/>
          <p:cNvSpPr txBox="1">
            <a:spLocks noGrp="1"/>
          </p:cNvSpPr>
          <p:nvPr>
            <p:ph type="title"/>
          </p:nvPr>
        </p:nvSpPr>
        <p:spPr>
          <a:xfrm>
            <a:off x="755650" y="692150"/>
            <a:ext cx="7488238" cy="1143000"/>
          </a:xfrm>
        </p:spPr>
        <p:txBody>
          <a:bodyPr tIns="45700" bIns="45700"/>
          <a:lstStyle/>
          <a:p>
            <a:pPr>
              <a:spcBef>
                <a:spcPct val="0"/>
              </a:spcBef>
              <a:buClr>
                <a:srgbClr val="E36C09"/>
              </a:buClr>
              <a:buSzPct val="25000"/>
              <a:buFont typeface="Calibri" panose="020F0502020204030204" pitchFamily="34" charset="0"/>
              <a:buNone/>
            </a:pPr>
            <a:r>
              <a:rPr lang="fi-FI" altLang="fi-FI" sz="40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Missä mieli sijaitsee?</a:t>
            </a:r>
          </a:p>
        </p:txBody>
      </p:sp>
      <p:sp>
        <p:nvSpPr>
          <p:cNvPr id="15363" name="Shape 98"/>
          <p:cNvSpPr txBox="1">
            <a:spLocks noGrp="1"/>
          </p:cNvSpPr>
          <p:nvPr>
            <p:ph type="body" idx="1"/>
          </p:nvPr>
        </p:nvSpPr>
        <p:spPr>
          <a:xfrm>
            <a:off x="539750" y="1835150"/>
            <a:ext cx="8229600" cy="3998913"/>
          </a:xfrm>
        </p:spPr>
        <p:txBody>
          <a:bodyPr tIns="45700" bIns="45700"/>
          <a:lstStyle/>
          <a:p>
            <a:pPr indent="-342900">
              <a:spcBef>
                <a:spcPct val="0"/>
              </a:spcBef>
              <a:buClr>
                <a:schemeClr val="bg2"/>
              </a:buClr>
              <a:buSzTx/>
              <a:buFontTx/>
              <a:buChar char="•"/>
            </a:pPr>
            <a:r>
              <a:rPr lang="fi-FI" altLang="fi-FI" sz="280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Mielen ja aivojen suhteesta on esitetty erilaisia teorioita.</a:t>
            </a:r>
          </a:p>
          <a:p>
            <a:pPr lvl="1" indent="-285750">
              <a:spcBef>
                <a:spcPts val="563"/>
              </a:spcBef>
              <a:buClr>
                <a:schemeClr val="bg2"/>
              </a:buClr>
              <a:buSzTx/>
              <a:buFontTx/>
              <a:buChar char="–"/>
            </a:pPr>
            <a:r>
              <a:rPr lang="fi-FI" altLang="fi-FI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Mind-body-ongelma</a:t>
            </a:r>
          </a:p>
          <a:p>
            <a:pPr lvl="1" indent="-285750">
              <a:spcBef>
                <a:spcPts val="563"/>
              </a:spcBef>
              <a:buClr>
                <a:schemeClr val="bg2"/>
              </a:buClr>
              <a:buSzTx/>
              <a:buFontTx/>
              <a:buChar char="–"/>
            </a:pPr>
            <a:endParaRPr lang="fi-FI" altLang="fi-FI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indent="-342900">
              <a:spcBef>
                <a:spcPts val="638"/>
              </a:spcBef>
              <a:buClr>
                <a:schemeClr val="bg2"/>
              </a:buClr>
              <a:buSzTx/>
              <a:buFontTx/>
              <a:buChar char="•"/>
            </a:pPr>
            <a:r>
              <a:rPr lang="fi-FI" altLang="fi-FI" sz="280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Aivojen toimintaa voidaan tutkia tieteellisesti, mutta esimerkiksi sitä, missä ihmisen mieli sijaitsee tai onko ”mieltä” olemassa, on vaikea todistaa empiirisin keinoin.</a:t>
            </a:r>
          </a:p>
          <a:p>
            <a:pPr indent="-342900">
              <a:spcBef>
                <a:spcPts val="638"/>
              </a:spcBef>
              <a:buClr>
                <a:srgbClr val="000000"/>
              </a:buClr>
              <a:buSzTx/>
              <a:buFontTx/>
              <a:buNone/>
            </a:pPr>
            <a:endParaRPr lang="fi-FI" altLang="fi-FI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103"/>
          <p:cNvSpPr txBox="1">
            <a:spLocks noGrp="1"/>
          </p:cNvSpPr>
          <p:nvPr>
            <p:ph type="title"/>
          </p:nvPr>
        </p:nvSpPr>
        <p:spPr>
          <a:xfrm>
            <a:off x="755650" y="765175"/>
            <a:ext cx="7942263" cy="1143000"/>
          </a:xfrm>
        </p:spPr>
        <p:txBody>
          <a:bodyPr tIns="45700" bIns="45700"/>
          <a:lstStyle/>
          <a:p>
            <a:pPr>
              <a:spcBef>
                <a:spcPct val="0"/>
              </a:spcBef>
              <a:buClr>
                <a:srgbClr val="E36C09"/>
              </a:buClr>
              <a:buSzPct val="25000"/>
              <a:buFont typeface="Calibri" panose="020F0502020204030204" pitchFamily="34" charset="0"/>
              <a:buNone/>
            </a:pPr>
            <a:r>
              <a:rPr lang="fi-FI" altLang="fi-FI" sz="3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Neurotieteissä tutkitaan </a:t>
            </a:r>
            <a:r>
              <a:rPr lang="fi-FI" altLang="fi-FI" sz="3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aivojen toimintaa eri näkökulmista</a:t>
            </a:r>
            <a:endParaRPr lang="fi-FI" altLang="fi-FI" sz="36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6387" name="Shape 104"/>
          <p:cNvSpPr txBox="1">
            <a:spLocks noGrp="1"/>
          </p:cNvSpPr>
          <p:nvPr>
            <p:ph type="body" idx="1"/>
          </p:nvPr>
        </p:nvSpPr>
        <p:spPr>
          <a:xfrm>
            <a:off x="250825" y="1989138"/>
            <a:ext cx="8642350" cy="4103687"/>
          </a:xfrm>
        </p:spPr>
        <p:txBody>
          <a:bodyPr tIns="45700" bIns="45700"/>
          <a:lstStyle/>
          <a:p>
            <a:pPr marL="457200" lvl="1" indent="0">
              <a:spcBef>
                <a:spcPts val="563"/>
              </a:spcBef>
              <a:buClr>
                <a:schemeClr val="bg2"/>
              </a:buClr>
              <a:buSzTx/>
              <a:buNone/>
            </a:pPr>
            <a:r>
              <a:rPr lang="fi-FI" altLang="fi-FI" sz="240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1</a:t>
            </a:r>
            <a:r>
              <a:rPr lang="fi-FI" altLang="fi-FI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 </a:t>
            </a:r>
            <a:r>
              <a:rPr lang="fi-FI" altLang="fi-FI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Neuropsykologia</a:t>
            </a:r>
            <a:r>
              <a:rPr lang="fi-FI" altLang="fi-FI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fi-FI" altLang="fi-FI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tutkii aivojen toiminnan ja psyykkisten toimintojen välistä suhdetta.</a:t>
            </a:r>
          </a:p>
          <a:p>
            <a:pPr marL="457200" lvl="1" indent="0">
              <a:spcBef>
                <a:spcPts val="563"/>
              </a:spcBef>
              <a:buClr>
                <a:schemeClr val="bg2"/>
              </a:buClr>
              <a:buSzTx/>
              <a:buNone/>
            </a:pPr>
            <a:r>
              <a:rPr lang="fi-FI" altLang="fi-FI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2. Kliininen </a:t>
            </a:r>
            <a:r>
              <a:rPr lang="fi-FI" altLang="fi-FI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neuropsykologia </a:t>
            </a:r>
            <a:r>
              <a:rPr lang="fi-FI" altLang="fi-FI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keskittyy kognitiivisten toimintojen poikkeamiin ja esimerkiksi aivovaurioiden vaikutusten tutkimiseen</a:t>
            </a:r>
            <a:r>
              <a:rPr lang="fi-FI" altLang="fi-FI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. </a:t>
            </a:r>
            <a:endParaRPr lang="fi-FI" altLang="fi-FI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  <a:p>
            <a:pPr lvl="1" indent="-285750">
              <a:spcBef>
                <a:spcPts val="563"/>
              </a:spcBef>
              <a:buClr>
                <a:schemeClr val="bg2"/>
              </a:buClr>
              <a:buSzTx/>
              <a:buFontTx/>
              <a:buChar char="–"/>
            </a:pPr>
            <a:r>
              <a:rPr lang="fi-FI" altLang="fi-FI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Kliininen viittaa käytännössä tapahtuvaan potilaiden tutkimiseen ja hoitoon</a:t>
            </a:r>
            <a:endParaRPr lang="fi-FI" altLang="fi-FI" sz="18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104</Words>
  <Application>Microsoft Office PowerPoint</Application>
  <PresentationFormat>Näytössä katseltava diaesitys (4:3)</PresentationFormat>
  <Paragraphs>12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simple-light-2</vt:lpstr>
      <vt:lpstr>Skeema 3 1.2 Neuropsykologia tutkii aivojen ja mielen suhdetta  Ydinsisältö</vt:lpstr>
      <vt:lpstr>Neuropsykologia tutkii aivojen toimintaa</vt:lpstr>
      <vt:lpstr>Missä mieli sijaitsee?</vt:lpstr>
      <vt:lpstr>Neurotieteissä tutkitaan aivojen toimintaa eri näkökulmista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Pohdintapilvi</dc:title>
  <dc:creator>Sokratous, Hanna</dc:creator>
  <cp:lastModifiedBy>Sandelin Raili</cp:lastModifiedBy>
  <cp:revision>15</cp:revision>
  <dcterms:modified xsi:type="dcterms:W3CDTF">2022-01-10T14:19:09Z</dcterms:modified>
</cp:coreProperties>
</file>