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noProof="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/>
        </p:spPr>
      </p:sp>
      <p:sp>
        <p:nvSpPr>
          <p:cNvPr id="21507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altLang="fi-FI" sz="11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8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2531" name="Shape 88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miter lim="800000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9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3555" name="Shape 95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miter lim="800000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01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4579" name="Shape 102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miter lim="800000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5603" name="Shape 109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miter lim="800000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15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miter lim="800000"/>
          </a:ln>
        </p:spPr>
      </p:sp>
      <p:sp>
        <p:nvSpPr>
          <p:cNvPr id="26627" name="Shape 11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CE47205D-05AE-4AEC-B805-1469CE38F91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3314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9ADD5279-2CF8-4E4B-9F6F-47E5855DC2C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9773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88888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88888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</p:spPr>
        <p:txBody>
          <a:bodyPr tIns="45700" bIns="45700">
            <a:noAutofit/>
          </a:bodyPr>
          <a:lstStyle>
            <a:lvl1pPr>
              <a:buSzPct val="25000"/>
              <a:defRPr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89E7BD5A-105F-4457-A290-3000C2E009E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41353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88888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88888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</p:spPr>
        <p:txBody>
          <a:bodyPr tIns="45700" bIns="45700">
            <a:noAutofit/>
          </a:bodyPr>
          <a:lstStyle>
            <a:lvl1pPr>
              <a:buSzPct val="25000"/>
              <a:defRPr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B02B33C4-7752-464F-AE3C-97D10F439B7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1632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FE42917B-7DEA-4763-96B6-3912F3E563B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076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6470E09F-89EB-4475-9BD9-D7DD76E2CCB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4493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2A90794D-A0F3-4887-AD6B-AE4159B8F1C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4361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7B8F6E9C-B155-45F7-B067-B34AA5B6221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188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6193F63E-95AF-4BAC-8FE3-2834F753D1E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8903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37931725" indent="-37474525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6E6B602B-817D-4316-8673-7686026EA9A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9488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87AF4CF6-C781-433F-88FA-2BEA4CDF419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165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474833"/>
            <a:ext cx="8520599" cy="26180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4202967"/>
            <a:ext cx="8520599" cy="17344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91481E6D-C049-4E0E-A51D-4F7650FA58A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2088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panose="020B0604020202020204" pitchFamily="34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panose="020B0604020202020204" pitchFamily="34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</a:defRPr>
            </a:lvl1pPr>
          </a:lstStyle>
          <a:p>
            <a:fld id="{ECCBEC7C-71AF-43BC-9F0B-287C20820C11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54"/>
          <p:cNvSpPr txBox="1">
            <a:spLocks noGrp="1"/>
          </p:cNvSpPr>
          <p:nvPr>
            <p:ph type="ctrTitle"/>
          </p:nvPr>
        </p:nvSpPr>
        <p:spPr>
          <a:xfrm>
            <a:off x="684213" y="1524000"/>
            <a:ext cx="8078787" cy="2409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1.1 Kognitiivinen psykologia tutkii tiedonkäsittelyä</a:t>
            </a:r>
            <a: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Ydinsisältö</a:t>
            </a:r>
            <a:endParaRPr lang="fi-FI" altLang="fi-FI" smtClean="0">
              <a:solidFill>
                <a:srgbClr val="FFC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90"/>
          <p:cNvSpPr txBox="1">
            <a:spLocks noGrp="1"/>
          </p:cNvSpPr>
          <p:nvPr>
            <p:ph type="title"/>
          </p:nvPr>
        </p:nvSpPr>
        <p:spPr>
          <a:xfrm>
            <a:off x="0" y="836613"/>
            <a:ext cx="9144000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3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Kognitiivinen psykologia tutkii tiedonkäsittelyä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179388" y="2276475"/>
            <a:ext cx="8534400" cy="4221163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23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Tiedonkäsittely = kognitiivinen toiminta</a:t>
            </a:r>
          </a:p>
          <a:p>
            <a:pPr indent="-342900">
              <a:spcBef>
                <a:spcPct val="0"/>
              </a:spcBef>
              <a:buClrTx/>
              <a:buSzTx/>
              <a:buFontTx/>
              <a:buChar char="•"/>
            </a:pPr>
            <a:endParaRPr lang="fi-FI" altLang="fi-FI" sz="230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indent="-342900">
              <a:spcBef>
                <a:spcPts val="638"/>
              </a:spcBef>
              <a:buClrTx/>
              <a:buSzTx/>
              <a:buFontTx/>
              <a:buChar char="•"/>
            </a:pPr>
            <a:r>
              <a:rPr lang="fi-FI" altLang="fi-FI" sz="23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Kognitiivisia toimintoja ovat esimerkiksi havaitseminen, muisti, tarkkaavaisuus, oppiminen, ajattelu ja kielen tuottaminen.</a:t>
            </a:r>
          </a:p>
        </p:txBody>
      </p:sp>
      <p:pic>
        <p:nvPicPr>
          <p:cNvPr id="15364" name="Shape 92" descr="Q:\Pub\Oppikirjat\Q_716\Skeema 3\Lopulliset kuvat\Luku 1\s. 14 - corbis NT5323997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14800"/>
            <a:ext cx="3962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97"/>
          <p:cNvSpPr txBox="1">
            <a:spLocks noGrp="1"/>
          </p:cNvSpPr>
          <p:nvPr>
            <p:ph type="body" idx="1"/>
          </p:nvPr>
        </p:nvSpPr>
        <p:spPr>
          <a:xfrm>
            <a:off x="533400" y="2362200"/>
            <a:ext cx="5616575" cy="4724400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30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Tiedonkäsittely liittyy läheisesti muihin psyykkisiin toimintoihin, kuten tunteisiin ja motivaatioon.</a:t>
            </a:r>
          </a:p>
          <a:p>
            <a:pPr indent="-342900">
              <a:spcBef>
                <a:spcPct val="0"/>
              </a:spcBef>
              <a:buClrTx/>
              <a:buSzTx/>
              <a:buFontTx/>
              <a:buChar char="•"/>
            </a:pPr>
            <a:endParaRPr lang="fi-FI" altLang="fi-FI" sz="300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indent="-342900">
              <a:spcBef>
                <a:spcPts val="638"/>
              </a:spcBef>
              <a:buClrTx/>
              <a:buSzTx/>
              <a:buFontTx/>
              <a:buChar char="•"/>
            </a:pPr>
            <a:r>
              <a:rPr lang="fi-FI" altLang="fi-FI" sz="30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Tiedonkäsittely voi olla tietoista tai tiedostamatonta.</a:t>
            </a: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None/>
            </a:pPr>
            <a:endParaRPr lang="fi-FI" altLang="fi-FI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387" name="Shape 98"/>
          <p:cNvSpPr txBox="1">
            <a:spLocks noGrp="1"/>
          </p:cNvSpPr>
          <p:nvPr>
            <p:ph type="title"/>
          </p:nvPr>
        </p:nvSpPr>
        <p:spPr>
          <a:xfrm>
            <a:off x="304800" y="838200"/>
            <a:ext cx="8839200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32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Kognitiivinen psykologia liittyy esimerkiksi tunteisiin</a:t>
            </a:r>
          </a:p>
        </p:txBody>
      </p:sp>
      <p:pic>
        <p:nvPicPr>
          <p:cNvPr id="16388" name="Shape 99" descr="Q:\Pub\Oppikirjat\Q_716\Skeema 3\Lopulliset kuvat\Luku 1\s. 21 - corbis E3551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24987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04"/>
          <p:cNvSpPr txBox="1">
            <a:spLocks noGrp="1"/>
          </p:cNvSpPr>
          <p:nvPr>
            <p:ph type="title"/>
          </p:nvPr>
        </p:nvSpPr>
        <p:spPr>
          <a:xfrm>
            <a:off x="1371600" y="533400"/>
            <a:ext cx="6275388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32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Tiedonkäsittelyn kaksi reittiä</a:t>
            </a:r>
          </a:p>
        </p:txBody>
      </p:sp>
      <p:sp>
        <p:nvSpPr>
          <p:cNvPr id="17411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5486400" cy="4724400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2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Ärsykelähtöinen havaitseminen pohjautuu aisteihin, kuten kuuloon ja näköön.</a:t>
            </a:r>
          </a:p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20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indent="-342900">
              <a:spcBef>
                <a:spcPts val="563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2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Skeemojen ohjaama tiedonkäsittely pohjautuu muistitietoon ja aiempiin kokemuksiin.</a:t>
            </a:r>
          </a:p>
          <a:p>
            <a:pPr indent="-342900">
              <a:spcBef>
                <a:spcPts val="563"/>
              </a:spcBef>
              <a:buClr>
                <a:srgbClr val="000000"/>
              </a:buClr>
              <a:buSzTx/>
              <a:buFontTx/>
              <a:buChar char="•"/>
            </a:pPr>
            <a:endParaRPr lang="fi-FI" altLang="fi-FI" sz="220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indent="-342900">
              <a:spcBef>
                <a:spcPts val="563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2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Skeemat muuttuvat ja muokkautuvat havaintokehän periaatteen mukaisesti.</a:t>
            </a:r>
          </a:p>
        </p:txBody>
      </p:sp>
      <p:pic>
        <p:nvPicPr>
          <p:cNvPr id="17412" name="Shape 10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1"/>
          <a:stretch>
            <a:fillRect/>
          </a:stretch>
        </p:blipFill>
        <p:spPr bwMode="auto">
          <a:xfrm>
            <a:off x="6019800" y="1676400"/>
            <a:ext cx="24765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999413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32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Kognitiivisen psykologian </a:t>
            </a:r>
            <a:r>
              <a:rPr lang="fi-FI" altLang="fi-FI" sz="36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sovelluskohteet</a:t>
            </a:r>
          </a:p>
        </p:txBody>
      </p:sp>
      <p:sp>
        <p:nvSpPr>
          <p:cNvPr id="18435" name="Shape 112"/>
          <p:cNvSpPr txBox="1">
            <a:spLocks noGrp="1"/>
          </p:cNvSpPr>
          <p:nvPr>
            <p:ph type="body" idx="1"/>
          </p:nvPr>
        </p:nvSpPr>
        <p:spPr>
          <a:xfrm>
            <a:off x="468313" y="1916113"/>
            <a:ext cx="8370887" cy="1589087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Tx/>
              <a:buSzTx/>
              <a:buFontTx/>
              <a:buChar char="•"/>
            </a:pPr>
            <a:r>
              <a:rPr lang="fi-FI" altLang="fi-FI" sz="25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Kognitiivista psykologiaa tarvitaan esimerkiksi liikenteen, mainonnan, opiskeluympäristöjen ja nettisivujen suunnittelussa.</a:t>
            </a:r>
          </a:p>
        </p:txBody>
      </p:sp>
      <p:pic>
        <p:nvPicPr>
          <p:cNvPr id="18436" name="Shape 113" descr="Q:\Pub\Oppikirjat\Q_716\Skeema 3\Lopulliset kuvat\Luku 1\s. 12 - corbis 42-34126579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43148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000000"/>
              </a:buClr>
              <a:buFont typeface="Calibri" panose="020F0502020204030204" pitchFamily="34" charset="0"/>
              <a:buNone/>
            </a:pPr>
            <a:r>
              <a:rPr lang="fi-FI" altLang="fi-FI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Toiminnanohjaus</a:t>
            </a:r>
          </a:p>
        </p:txBody>
      </p:sp>
      <p:sp>
        <p:nvSpPr>
          <p:cNvPr id="19459" name="Shape 119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381000">
              <a:lnSpc>
                <a:spcPct val="115000"/>
              </a:lnSpc>
              <a:spcBef>
                <a:spcPts val="600"/>
              </a:spcBef>
              <a:buClrTx/>
              <a:buSzTx/>
              <a:buFontTx/>
              <a:buChar char="•"/>
            </a:pPr>
            <a:r>
              <a:rPr lang="fi-FI" altLang="fi-FI" sz="24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Toiminnanohjauksella</a:t>
            </a:r>
            <a:r>
              <a:rPr lang="fi-FI" altLang="fi-FI" sz="24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tarkoitetaan tunteiden, ajatusten ja motoristen toimintojen ohjausta.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Tx/>
              <a:buSzTx/>
              <a:buFontTx/>
              <a:buChar char="•"/>
            </a:pPr>
            <a:r>
              <a:rPr lang="fi-FI" altLang="fi-FI" sz="24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Oman toiminnan säätelyyn vaikuttavat psyykkiset, fyysiset ja sosiaaliset tekijät.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Tx/>
              <a:buSzTx/>
              <a:buFontTx/>
              <a:buChar char="•"/>
            </a:pPr>
            <a:r>
              <a:rPr lang="fi-FI" altLang="fi-FI" sz="24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Psyykkisiä toiminnanohjaukseen vaikuttavia tekijöitä ovat tunteet, motiivit ja kognitiiviset toiminnot: esimerkiksi minkälaisia tavoitteita ihminen itselleen asettaa ja miten hän arvioi erilaisia tavoitteitaan.</a:t>
            </a:r>
          </a:p>
          <a:p>
            <a:pPr marL="457200" indent="-381000">
              <a:lnSpc>
                <a:spcPct val="115000"/>
              </a:lnSpc>
              <a:spcBef>
                <a:spcPts val="600"/>
              </a:spcBef>
              <a:buClr>
                <a:srgbClr val="000000"/>
              </a:buClr>
              <a:buSzTx/>
              <a:buFontTx/>
              <a:buNone/>
            </a:pPr>
            <a:endParaRPr lang="fi-FI" altLang="fi-FI" sz="1800" smtClean="0">
              <a:solidFill>
                <a:srgbClr val="215968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381000">
              <a:spcBef>
                <a:spcPct val="0"/>
              </a:spcBef>
              <a:buClr>
                <a:srgbClr val="000000"/>
              </a:buClr>
              <a:buSzTx/>
              <a:buFontTx/>
              <a:buNone/>
            </a:pPr>
            <a:endParaRPr lang="fi-FI" altLang="fi-FI" sz="180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153</Words>
  <Application>Microsoft Office PowerPoint</Application>
  <PresentationFormat>Näytössä katseltava diaesitys (4:3)</PresentationFormat>
  <Paragraphs>21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simple-light-2</vt:lpstr>
      <vt:lpstr>Skeema 3 1.1 Kognitiivinen psykologia tutkii tiedonkäsittelyä  Ydinsisältö</vt:lpstr>
      <vt:lpstr>Kognitiivinen psykologia tutkii tiedonkäsittelyä</vt:lpstr>
      <vt:lpstr>Kognitiivinen psykologia liittyy esimerkiksi tunteisiin</vt:lpstr>
      <vt:lpstr>Tiedonkäsittelyn kaksi reittiä</vt:lpstr>
      <vt:lpstr>Kognitiivisen psykologian sovelluskohteet</vt:lpstr>
      <vt:lpstr>Toiminnanohjaus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Sandelin Raili</cp:lastModifiedBy>
  <cp:revision>16</cp:revision>
  <dcterms:created xsi:type="dcterms:W3CDTF">2016-10-27T08:35:37Z</dcterms:created>
  <dcterms:modified xsi:type="dcterms:W3CDTF">2022-01-10T14:26:20Z</dcterms:modified>
</cp:coreProperties>
</file>