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60" r:id="rId3"/>
    <p:sldId id="261" r:id="rId4"/>
    <p:sldId id="262" r:id="rId5"/>
    <p:sldId id="263" r:id="rId6"/>
    <p:sldId id="264" r:id="rId7"/>
  </p:sldIdLst>
  <p:sldSz cx="9144000" cy="6858000" type="screen4x3"/>
  <p:notesSz cx="6858000" cy="9144000"/>
  <p:defaultTextStyle>
    <a:defPPr>
      <a:defRPr lang="fi-FI"/>
    </a:defPPr>
    <a:lvl1pPr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5pPr>
    <a:lvl6pPr marL="22860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6pPr>
    <a:lvl7pPr marL="27432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7pPr>
    <a:lvl8pPr marL="32004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8pPr>
    <a:lvl9pPr marL="36576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hape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custGeom>
            <a:avLst/>
            <a:gdLst>
              <a:gd name="T0" fmla="*/ 0 w 120000"/>
              <a:gd name="T1" fmla="*/ 0 h 120000"/>
              <a:gd name="T2" fmla="*/ 2147483647 w 120000"/>
              <a:gd name="T3" fmla="*/ 0 h 120000"/>
              <a:gd name="T4" fmla="*/ 2147483647 w 120000"/>
              <a:gd name="T5" fmla="*/ 2147483647 h 120000"/>
              <a:gd name="T6" fmla="*/ 0 w 120000"/>
              <a:gd name="T7" fmla="*/ 2147483647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fi-FI" altLang="fi-FI" noProof="0" smtClean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+mn-cs"/>
      </a:defRPr>
    </a:lvl1pPr>
    <a:lvl2pPr marL="37931725" indent="-3747452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hape 51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/>
        </p:spPr>
      </p:sp>
      <p:sp>
        <p:nvSpPr>
          <p:cNvPr id="21507" name="Shape 52"/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i-FI" altLang="fi-FI" sz="110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hape 87"/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spcBef>
                <a:spcPct val="0"/>
              </a:spcBef>
            </a:pPr>
            <a:endParaRPr lang="fi-FI" altLang="fi-FI" smtClean="0"/>
          </a:p>
        </p:txBody>
      </p:sp>
      <p:sp>
        <p:nvSpPr>
          <p:cNvPr id="22531" name="Shape 88"/>
          <p:cNvSpPr>
            <a:spLocks noGrp="1" noRot="1" noChangeAspect="1" noTextEdit="1"/>
          </p:cNvSpPr>
          <p:nvPr>
            <p:ph type="sldImg" idx="2"/>
          </p:nvPr>
        </p:nvSpPr>
        <p:spPr>
          <a:custGeom>
            <a:avLst/>
            <a:gdLst>
              <a:gd name="T0" fmla="*/ 0 w 120000"/>
              <a:gd name="T1" fmla="*/ 0 h 120000"/>
              <a:gd name="T2" fmla="*/ 4572000 w 120000"/>
              <a:gd name="T3" fmla="*/ 0 h 120000"/>
              <a:gd name="T4" fmla="*/ 4572000 w 120000"/>
              <a:gd name="T5" fmla="*/ 3429000 h 120000"/>
              <a:gd name="T6" fmla="*/ 0 w 120000"/>
              <a:gd name="T7" fmla="*/ 3429000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>
            <a:miter lim="800000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hape 94"/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spcBef>
                <a:spcPct val="0"/>
              </a:spcBef>
            </a:pPr>
            <a:endParaRPr lang="fi-FI" altLang="fi-FI" smtClean="0"/>
          </a:p>
        </p:txBody>
      </p:sp>
      <p:sp>
        <p:nvSpPr>
          <p:cNvPr id="23555" name="Shape 95"/>
          <p:cNvSpPr>
            <a:spLocks noGrp="1" noRot="1" noChangeAspect="1" noTextEdit="1"/>
          </p:cNvSpPr>
          <p:nvPr>
            <p:ph type="sldImg" idx="2"/>
          </p:nvPr>
        </p:nvSpPr>
        <p:spPr>
          <a:custGeom>
            <a:avLst/>
            <a:gdLst>
              <a:gd name="T0" fmla="*/ 0 w 120000"/>
              <a:gd name="T1" fmla="*/ 0 h 120000"/>
              <a:gd name="T2" fmla="*/ 4572000 w 120000"/>
              <a:gd name="T3" fmla="*/ 0 h 120000"/>
              <a:gd name="T4" fmla="*/ 4572000 w 120000"/>
              <a:gd name="T5" fmla="*/ 3429000 h 120000"/>
              <a:gd name="T6" fmla="*/ 0 w 120000"/>
              <a:gd name="T7" fmla="*/ 3429000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>
            <a:miter lim="800000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hape 101"/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spcBef>
                <a:spcPct val="0"/>
              </a:spcBef>
            </a:pPr>
            <a:endParaRPr lang="fi-FI" altLang="fi-FI" smtClean="0"/>
          </a:p>
        </p:txBody>
      </p:sp>
      <p:sp>
        <p:nvSpPr>
          <p:cNvPr id="24579" name="Shape 102"/>
          <p:cNvSpPr>
            <a:spLocks noGrp="1" noRot="1" noChangeAspect="1" noTextEdit="1"/>
          </p:cNvSpPr>
          <p:nvPr>
            <p:ph type="sldImg" idx="2"/>
          </p:nvPr>
        </p:nvSpPr>
        <p:spPr>
          <a:custGeom>
            <a:avLst/>
            <a:gdLst>
              <a:gd name="T0" fmla="*/ 0 w 120000"/>
              <a:gd name="T1" fmla="*/ 0 h 120000"/>
              <a:gd name="T2" fmla="*/ 4572000 w 120000"/>
              <a:gd name="T3" fmla="*/ 0 h 120000"/>
              <a:gd name="T4" fmla="*/ 4572000 w 120000"/>
              <a:gd name="T5" fmla="*/ 3429000 h 120000"/>
              <a:gd name="T6" fmla="*/ 0 w 120000"/>
              <a:gd name="T7" fmla="*/ 3429000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>
            <a:miter lim="800000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hape 108"/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spcBef>
                <a:spcPct val="0"/>
              </a:spcBef>
            </a:pPr>
            <a:endParaRPr lang="fi-FI" altLang="fi-FI" smtClean="0"/>
          </a:p>
        </p:txBody>
      </p:sp>
      <p:sp>
        <p:nvSpPr>
          <p:cNvPr id="25603" name="Shape 109"/>
          <p:cNvSpPr>
            <a:spLocks noGrp="1" noRot="1" noChangeAspect="1" noTextEdit="1"/>
          </p:cNvSpPr>
          <p:nvPr>
            <p:ph type="sldImg" idx="2"/>
          </p:nvPr>
        </p:nvSpPr>
        <p:spPr>
          <a:custGeom>
            <a:avLst/>
            <a:gdLst>
              <a:gd name="T0" fmla="*/ 0 w 120000"/>
              <a:gd name="T1" fmla="*/ 0 h 120000"/>
              <a:gd name="T2" fmla="*/ 4572000 w 120000"/>
              <a:gd name="T3" fmla="*/ 0 h 120000"/>
              <a:gd name="T4" fmla="*/ 4572000 w 120000"/>
              <a:gd name="T5" fmla="*/ 3429000 h 120000"/>
              <a:gd name="T6" fmla="*/ 0 w 120000"/>
              <a:gd name="T7" fmla="*/ 3429000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>
            <a:miter lim="800000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hape 115"/>
          <p:cNvSpPr>
            <a:spLocks noGrp="1" noRot="1" noChangeAspect="1" noTextEdit="1"/>
          </p:cNvSpPr>
          <p:nvPr>
            <p:ph type="sldImg" idx="2"/>
          </p:nvPr>
        </p:nvSpPr>
        <p:spPr>
          <a:custGeom>
            <a:avLst/>
            <a:gdLst>
              <a:gd name="T0" fmla="*/ 0 w 120000"/>
              <a:gd name="T1" fmla="*/ 0 h 120000"/>
              <a:gd name="T2" fmla="*/ 4572000 w 120000"/>
              <a:gd name="T3" fmla="*/ 0 h 120000"/>
              <a:gd name="T4" fmla="*/ 4572000 w 120000"/>
              <a:gd name="T5" fmla="*/ 3429000 h 120000"/>
              <a:gd name="T6" fmla="*/ 0 w 120000"/>
              <a:gd name="T7" fmla="*/ 3429000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>
            <a:miter lim="800000"/>
          </a:ln>
        </p:spPr>
      </p:sp>
      <p:sp>
        <p:nvSpPr>
          <p:cNvPr id="26627" name="Shape 116"/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fi-FI" altLang="fi-FI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9" y="992767"/>
            <a:ext cx="8520599" cy="2736799"/>
          </a:xfrm>
          <a:prstGeom prst="rect">
            <a:avLst/>
          </a:prstGeom>
        </p:spPr>
        <p:txBody>
          <a:bodyPr anchor="b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1" y="3778833"/>
            <a:ext cx="8520599" cy="1056800"/>
          </a:xfrm>
          <a:prstGeom prst="rect">
            <a:avLst/>
          </a:prstGeom>
        </p:spPr>
        <p:txBody>
          <a:bodyPr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4" name="Shape 12"/>
          <p:cNvSpPr txBox="1">
            <a:spLocks noGrp="1"/>
          </p:cNvSpPr>
          <p:nvPr>
            <p:ph type="sldNum" idx="10"/>
          </p:nvPr>
        </p:nvSpPr>
        <p:spPr/>
        <p:txBody>
          <a:bodyPr/>
          <a:lstStyle>
            <a:lvl1pPr algn="l">
              <a:defRPr sz="1400">
                <a:solidFill>
                  <a:srgbClr val="000000"/>
                </a:solidFill>
              </a:defRPr>
            </a:lvl1pPr>
          </a:lstStyle>
          <a:p>
            <a:fld id="{CE47205D-05AE-4AEC-B805-1469CE38F914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733143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49"/>
          <p:cNvSpPr txBox="1">
            <a:spLocks noGrp="1"/>
          </p:cNvSpPr>
          <p:nvPr>
            <p:ph type="sldNum" idx="10"/>
          </p:nvPr>
        </p:nvSpPr>
        <p:spPr/>
        <p:txBody>
          <a:bodyPr/>
          <a:lstStyle>
            <a:lvl1pPr algn="l">
              <a:defRPr sz="1400">
                <a:solidFill>
                  <a:srgbClr val="000000"/>
                </a:solidFill>
              </a:defRPr>
            </a:lvl1pPr>
          </a:lstStyle>
          <a:p>
            <a:fld id="{9ADD5279-2CF8-4E4B-9F6F-47E5855DC2C3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69773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Otsikko ja sisältö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2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88888"/>
                </a:solidFill>
                <a:latin typeface="Calibri" panose="020F0502020204030204" pitchFamily="34" charset="0"/>
                <a:cs typeface="Arial" panose="020B0604020202020204" pitchFamily="34" charset="0"/>
                <a:sym typeface="Calibri" panose="020F0502020204030204" pitchFamily="34" charset="0"/>
              </a:defRPr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5" name="Shape 2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88888"/>
                </a:solidFill>
                <a:latin typeface="Calibri" panose="020F0502020204030204" pitchFamily="34" charset="0"/>
                <a:cs typeface="Arial" panose="020B0604020202020204" pitchFamily="34" charset="0"/>
                <a:sym typeface="Calibri" panose="020F0502020204030204" pitchFamily="34" charset="0"/>
              </a:defRPr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6" name="Shape 2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</p:spPr>
        <p:txBody>
          <a:bodyPr tIns="45700" bIns="45700">
            <a:noAutofit/>
          </a:bodyPr>
          <a:lstStyle>
            <a:lvl1pPr>
              <a:buSzPct val="25000"/>
              <a:defRPr sz="1200">
                <a:solidFill>
                  <a:srgbClr val="888888"/>
                </a:solidFill>
                <a:latin typeface="Calibri" panose="020F0502020204030204" pitchFamily="34" charset="0"/>
                <a:sym typeface="Calibri" panose="020F0502020204030204" pitchFamily="34" charset="0"/>
              </a:defRPr>
            </a:lvl1pPr>
          </a:lstStyle>
          <a:p>
            <a:fld id="{89E7BD5A-105F-4457-A290-3000C2E009E2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8413537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Kaksi sisältökohdetta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2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88888"/>
                </a:solidFill>
                <a:latin typeface="Calibri" panose="020F0502020204030204" pitchFamily="34" charset="0"/>
                <a:cs typeface="Arial" panose="020B0604020202020204" pitchFamily="34" charset="0"/>
                <a:sym typeface="Calibri" panose="020F0502020204030204" pitchFamily="34" charset="0"/>
              </a:defRPr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6" name="Shape 2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88888"/>
                </a:solidFill>
                <a:latin typeface="Calibri" panose="020F0502020204030204" pitchFamily="34" charset="0"/>
                <a:cs typeface="Arial" panose="020B0604020202020204" pitchFamily="34" charset="0"/>
                <a:sym typeface="Calibri" panose="020F0502020204030204" pitchFamily="34" charset="0"/>
              </a:defRPr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7" name="Shape 2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</p:spPr>
        <p:txBody>
          <a:bodyPr tIns="45700" bIns="45700">
            <a:noAutofit/>
          </a:bodyPr>
          <a:lstStyle>
            <a:lvl1pPr>
              <a:buSzPct val="25000"/>
              <a:defRPr sz="1200">
                <a:solidFill>
                  <a:srgbClr val="888888"/>
                </a:solidFill>
                <a:latin typeface="Calibri" panose="020F0502020204030204" pitchFamily="34" charset="0"/>
                <a:sym typeface="Calibri" panose="020F0502020204030204" pitchFamily="34" charset="0"/>
              </a:defRPr>
            </a:lvl1pPr>
          </a:lstStyle>
          <a:p>
            <a:fld id="{B02B33C4-7752-464F-AE3C-97D10F439B79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4216325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1" y="2867800"/>
            <a:ext cx="8520599" cy="1122400"/>
          </a:xfrm>
          <a:prstGeom prst="rect">
            <a:avLst/>
          </a:prstGeom>
        </p:spPr>
        <p:txBody>
          <a:bodyPr anchor="ctr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3" name="Shape 15"/>
          <p:cNvSpPr txBox="1">
            <a:spLocks noGrp="1"/>
          </p:cNvSpPr>
          <p:nvPr>
            <p:ph type="sldNum" idx="10"/>
          </p:nvPr>
        </p:nvSpPr>
        <p:spPr/>
        <p:txBody>
          <a:bodyPr/>
          <a:lstStyle>
            <a:lvl1pPr algn="l">
              <a:defRPr sz="1400">
                <a:solidFill>
                  <a:srgbClr val="000000"/>
                </a:solidFill>
              </a:defRPr>
            </a:lvl1pPr>
          </a:lstStyle>
          <a:p>
            <a:fld id="{FE42917B-7DEA-4763-96B6-3912F3E563B8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690765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1" y="593367"/>
            <a:ext cx="8520599" cy="763599"/>
          </a:xfrm>
          <a:prstGeom prst="rect">
            <a:avLst/>
          </a:prstGeom>
        </p:spPr>
        <p:txBody>
          <a:bodyPr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1" y="1536633"/>
            <a:ext cx="3999899" cy="4555200"/>
          </a:xfrm>
          <a:prstGeom prst="rect">
            <a:avLst/>
          </a:prstGeom>
        </p:spPr>
        <p:txBody>
          <a:bodyPr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1" y="1536633"/>
            <a:ext cx="3999899" cy="4555200"/>
          </a:xfrm>
          <a:prstGeom prst="rect">
            <a:avLst/>
          </a:prstGeom>
        </p:spPr>
        <p:txBody>
          <a:bodyPr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5" name="Shape 24"/>
          <p:cNvSpPr txBox="1">
            <a:spLocks noGrp="1"/>
          </p:cNvSpPr>
          <p:nvPr>
            <p:ph type="sldNum" idx="10"/>
          </p:nvPr>
        </p:nvSpPr>
        <p:spPr/>
        <p:txBody>
          <a:bodyPr/>
          <a:lstStyle>
            <a:lvl1pPr algn="l">
              <a:defRPr sz="1400">
                <a:solidFill>
                  <a:srgbClr val="000000"/>
                </a:solidFill>
              </a:defRPr>
            </a:lvl1pPr>
          </a:lstStyle>
          <a:p>
            <a:fld id="{6470E09F-89EB-4475-9BD9-D7DD76E2CCB9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744939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1" y="593367"/>
            <a:ext cx="8520599" cy="763599"/>
          </a:xfrm>
          <a:prstGeom prst="rect">
            <a:avLst/>
          </a:prstGeom>
        </p:spPr>
        <p:txBody>
          <a:bodyPr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" name="Shape 27"/>
          <p:cNvSpPr txBox="1">
            <a:spLocks noGrp="1"/>
          </p:cNvSpPr>
          <p:nvPr>
            <p:ph type="sldNum" idx="10"/>
          </p:nvPr>
        </p:nvSpPr>
        <p:spPr/>
        <p:txBody>
          <a:bodyPr/>
          <a:lstStyle>
            <a:lvl1pPr algn="l">
              <a:defRPr sz="1400">
                <a:solidFill>
                  <a:srgbClr val="000000"/>
                </a:solidFill>
              </a:defRPr>
            </a:lvl1pPr>
          </a:lstStyle>
          <a:p>
            <a:fld id="{2A90794D-A0F3-4887-AD6B-AE4159B8F1C3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543614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1" y="740801"/>
            <a:ext cx="2807999" cy="1007599"/>
          </a:xfrm>
          <a:prstGeom prst="rect">
            <a:avLst/>
          </a:prstGeom>
        </p:spPr>
        <p:txBody>
          <a:bodyPr anchor="b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1" y="1852800"/>
            <a:ext cx="2807999" cy="4239200"/>
          </a:xfrm>
          <a:prstGeom prst="rect">
            <a:avLst/>
          </a:prstGeom>
        </p:spPr>
        <p:txBody>
          <a:bodyPr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4" name="Shape 31"/>
          <p:cNvSpPr txBox="1">
            <a:spLocks noGrp="1"/>
          </p:cNvSpPr>
          <p:nvPr>
            <p:ph type="sldNum" idx="10"/>
          </p:nvPr>
        </p:nvSpPr>
        <p:spPr/>
        <p:txBody>
          <a:bodyPr/>
          <a:lstStyle>
            <a:lvl1pPr algn="l">
              <a:defRPr sz="1400">
                <a:solidFill>
                  <a:srgbClr val="000000"/>
                </a:solidFill>
              </a:defRPr>
            </a:lvl1pPr>
          </a:lstStyle>
          <a:p>
            <a:fld id="{7B8F6E9C-B155-45F7-B067-B34AA5B62215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691881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600200"/>
            <a:ext cx="6367800" cy="5454400"/>
          </a:xfrm>
          <a:prstGeom prst="rect">
            <a:avLst/>
          </a:prstGeom>
        </p:spPr>
        <p:txBody>
          <a:bodyPr anchor="ctr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" name="Shape 34"/>
          <p:cNvSpPr txBox="1">
            <a:spLocks noGrp="1"/>
          </p:cNvSpPr>
          <p:nvPr>
            <p:ph type="sldNum" idx="10"/>
          </p:nvPr>
        </p:nvSpPr>
        <p:spPr/>
        <p:txBody>
          <a:bodyPr/>
          <a:lstStyle>
            <a:lvl1pPr algn="l">
              <a:defRPr sz="1400">
                <a:solidFill>
                  <a:srgbClr val="000000"/>
                </a:solidFill>
              </a:defRPr>
            </a:lvl1pPr>
          </a:lstStyle>
          <a:p>
            <a:fld id="{6193F63E-95AF-4BAC-8FE3-2834F753D1EA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789036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36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xtLst/>
        </p:spPr>
        <p:txBody>
          <a:bodyPr lIns="91425" tIns="91425" rIns="91425" bIns="91425" anchor="ctr"/>
          <a:lstStyle>
            <a:lvl1pPr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37931725" indent="-37474525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fi-FI" altLang="fi-FI" smtClean="0"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1" y="1644233"/>
            <a:ext cx="4045199" cy="1976400"/>
          </a:xfrm>
          <a:prstGeom prst="rect">
            <a:avLst/>
          </a:prstGeom>
        </p:spPr>
        <p:txBody>
          <a:bodyPr anchor="b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1" y="3737433"/>
            <a:ext cx="4045199" cy="1646800"/>
          </a:xfrm>
          <a:prstGeom prst="rect">
            <a:avLst/>
          </a:prstGeom>
        </p:spPr>
        <p:txBody>
          <a:bodyPr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965434"/>
            <a:ext cx="3837000" cy="4926799"/>
          </a:xfrm>
          <a:prstGeom prst="rect">
            <a:avLst/>
          </a:prstGeom>
        </p:spPr>
        <p:txBody>
          <a:bodyPr anchor="ctr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" name="Shape 40"/>
          <p:cNvSpPr txBox="1">
            <a:spLocks noGrp="1"/>
          </p:cNvSpPr>
          <p:nvPr>
            <p:ph type="sldNum" idx="10"/>
          </p:nvPr>
        </p:nvSpPr>
        <p:spPr/>
        <p:txBody>
          <a:bodyPr/>
          <a:lstStyle>
            <a:lvl1pPr algn="l">
              <a:defRPr sz="1400">
                <a:solidFill>
                  <a:srgbClr val="000000"/>
                </a:solidFill>
              </a:defRPr>
            </a:lvl1pPr>
          </a:lstStyle>
          <a:p>
            <a:fld id="{6E6B602B-817D-4316-8673-7686026EA9A7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4194888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5640767"/>
            <a:ext cx="5998800" cy="806800"/>
          </a:xfrm>
          <a:prstGeom prst="rect">
            <a:avLst/>
          </a:prstGeom>
        </p:spPr>
        <p:txBody>
          <a:bodyPr anchor="ctr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3" name="Shape 43"/>
          <p:cNvSpPr txBox="1">
            <a:spLocks noGrp="1"/>
          </p:cNvSpPr>
          <p:nvPr>
            <p:ph type="sldNum" idx="10"/>
          </p:nvPr>
        </p:nvSpPr>
        <p:spPr/>
        <p:txBody>
          <a:bodyPr/>
          <a:lstStyle>
            <a:lvl1pPr algn="l">
              <a:defRPr sz="1400">
                <a:solidFill>
                  <a:srgbClr val="000000"/>
                </a:solidFill>
              </a:defRPr>
            </a:lvl1pPr>
          </a:lstStyle>
          <a:p>
            <a:fld id="{87AF4CF6-C781-433F-88FA-2BEA4CDF4190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61650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1" y="1474833"/>
            <a:ext cx="8520599" cy="2618000"/>
          </a:xfrm>
          <a:prstGeom prst="rect">
            <a:avLst/>
          </a:prstGeom>
        </p:spPr>
        <p:txBody>
          <a:bodyPr anchor="b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1" y="4202967"/>
            <a:ext cx="8520599" cy="1734400"/>
          </a:xfrm>
          <a:prstGeom prst="rect">
            <a:avLst/>
          </a:prstGeom>
        </p:spPr>
        <p:txBody>
          <a:bodyPr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" name="Shape 47"/>
          <p:cNvSpPr txBox="1">
            <a:spLocks noGrp="1"/>
          </p:cNvSpPr>
          <p:nvPr>
            <p:ph type="sldNum" idx="10"/>
          </p:nvPr>
        </p:nvSpPr>
        <p:spPr/>
        <p:txBody>
          <a:bodyPr/>
          <a:lstStyle>
            <a:lvl1pPr algn="l">
              <a:defRPr sz="1400">
                <a:solidFill>
                  <a:srgbClr val="000000"/>
                </a:solidFill>
              </a:defRPr>
            </a:lvl1pPr>
          </a:lstStyle>
          <a:p>
            <a:fld id="{91481E6D-C049-4E0E-A51D-4F7650FA58AC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620889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hape 6"/>
          <p:cNvSpPr txBox="1">
            <a:spLocks noGrp="1"/>
          </p:cNvSpPr>
          <p:nvPr>
            <p:ph type="title"/>
          </p:nvPr>
        </p:nvSpPr>
        <p:spPr bwMode="auto">
          <a:xfrm>
            <a:off x="311150" y="593725"/>
            <a:ext cx="8521700" cy="763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fi-FI" altLang="fi-FI" smtClean="0">
              <a:sym typeface="Arial" panose="020B0604020202020204" pitchFamily="34" charset="0"/>
            </a:endParaRPr>
          </a:p>
        </p:txBody>
      </p:sp>
      <p:sp>
        <p:nvSpPr>
          <p:cNvPr id="1027" name="Shape 7"/>
          <p:cNvSpPr txBox="1">
            <a:spLocks noGrp="1"/>
          </p:cNvSpPr>
          <p:nvPr>
            <p:ph type="body" idx="1"/>
          </p:nvPr>
        </p:nvSpPr>
        <p:spPr bwMode="auto">
          <a:xfrm>
            <a:off x="311150" y="1536700"/>
            <a:ext cx="8521700" cy="455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fi-FI" altLang="fi-FI" smtClean="0">
              <a:sym typeface="Arial" panose="020B0604020202020204" pitchFamily="34" charset="0"/>
            </a:endParaRPr>
          </a:p>
        </p:txBody>
      </p:sp>
      <p:sp>
        <p:nvSpPr>
          <p:cNvPr id="1028" name="Shape 8"/>
          <p:cNvSpPr txBox="1">
            <a:spLocks noGrp="1"/>
          </p:cNvSpPr>
          <p:nvPr>
            <p:ph type="sldNum" idx="12"/>
          </p:nvPr>
        </p:nvSpPr>
        <p:spPr bwMode="auto">
          <a:xfrm>
            <a:off x="8472488" y="6218238"/>
            <a:ext cx="549275" cy="523875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595959"/>
                </a:solidFill>
              </a:defRPr>
            </a:lvl1pPr>
          </a:lstStyle>
          <a:p>
            <a:fld id="{ECCBEC7C-71AF-43BC-9F0B-287C20820C11}" type="slidenum">
              <a:rPr lang="fi-FI" altLang="fi-FI"/>
              <a:pPr/>
              <a:t>‹#›</a:t>
            </a:fld>
            <a:endParaRPr lang="fi-FI" altLang="fi-FI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  <p:sldLayoutId id="2147483821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ea typeface="Arial" charset="0"/>
          <a:cs typeface="Arial" charset="0"/>
          <a:sym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ea typeface="Arial" charset="0"/>
          <a:cs typeface="Arial" charset="0"/>
          <a:sym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ea typeface="Arial" charset="0"/>
          <a:cs typeface="Arial" charset="0"/>
          <a:sym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ea typeface="Arial" charset="0"/>
          <a:cs typeface="Arial" charset="0"/>
          <a:sym typeface="Arial" panose="020B060402020202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L="342900" indent="-342900" algn="l" rtl="0" eaLnBrk="0" fontAlgn="base" hangingPunct="0">
        <a:spcBef>
          <a:spcPct val="0"/>
        </a:spcBef>
        <a:spcAft>
          <a:spcPct val="0"/>
        </a:spcAft>
        <a:buChar char="•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1pPr>
      <a:lvl2pPr marL="742950" lvl="1" indent="-285750" algn="l" rtl="0" eaLnBrk="0" fontAlgn="base" hangingPunct="0">
        <a:spcBef>
          <a:spcPct val="0"/>
        </a:spcBef>
        <a:spcAft>
          <a:spcPct val="0"/>
        </a:spcAft>
        <a:buChar char="–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2pPr>
      <a:lvl3pPr marL="1143000" lvl="2" indent="-228600" algn="l" rtl="0" eaLnBrk="0" fontAlgn="base" hangingPunct="0">
        <a:spcBef>
          <a:spcPct val="0"/>
        </a:spcBef>
        <a:spcAft>
          <a:spcPct val="0"/>
        </a:spcAft>
        <a:buChar char="•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3pPr>
      <a:lvl4pPr marL="1600200" lvl="3" indent="-228600" algn="l" rtl="0" eaLnBrk="0" fontAlgn="base" hangingPunct="0">
        <a:spcBef>
          <a:spcPct val="0"/>
        </a:spcBef>
        <a:spcAft>
          <a:spcPct val="0"/>
        </a:spcAft>
        <a:buChar char="–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4pPr>
      <a:lvl5pPr marL="2057400" lvl="4" indent="-228600" algn="l" rtl="0" eaLnBrk="0" fontAlgn="base" hangingPunct="0">
        <a:spcBef>
          <a:spcPct val="0"/>
        </a:spcBef>
        <a:spcAft>
          <a:spcPct val="0"/>
        </a:spcAft>
        <a:buChar char="»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hape 54"/>
          <p:cNvSpPr txBox="1">
            <a:spLocks noGrp="1"/>
          </p:cNvSpPr>
          <p:nvPr>
            <p:ph type="ctrTitle"/>
          </p:nvPr>
        </p:nvSpPr>
        <p:spPr>
          <a:xfrm>
            <a:off x="684213" y="1524000"/>
            <a:ext cx="8078787" cy="2409825"/>
          </a:xfrm>
        </p:spPr>
        <p:txBody>
          <a:bodyPr/>
          <a:lstStyle/>
          <a:p>
            <a:pPr eaLnBrk="1" hangingPunct="1">
              <a:spcBef>
                <a:spcPct val="0"/>
              </a:spcBef>
              <a:buClr>
                <a:srgbClr val="000000"/>
              </a:buClr>
              <a:buSzTx/>
            </a:pPr>
            <a:r>
              <a:rPr lang="fi-FI" altLang="fi-FI" sz="2800" smtClean="0">
                <a:solidFill>
                  <a:srgbClr val="FFC000"/>
                </a:solidFill>
                <a:latin typeface="Calibri" panose="020F0502020204030204" pitchFamily="34" charset="0"/>
                <a:cs typeface="Arial" panose="020B0604020202020204" pitchFamily="34" charset="0"/>
                <a:sym typeface="Calibri" panose="020F0502020204030204" pitchFamily="34" charset="0"/>
              </a:rPr>
              <a:t>Skeema 3</a:t>
            </a:r>
            <a:r>
              <a:rPr lang="fi-FI" altLang="fi-FI" sz="2800" smtClean="0">
                <a:solidFill>
                  <a:srgbClr val="E36C09"/>
                </a:solidFill>
                <a:latin typeface="Calibri" panose="020F0502020204030204" pitchFamily="34" charset="0"/>
                <a:cs typeface="Arial" panose="020B0604020202020204" pitchFamily="34" charset="0"/>
                <a:sym typeface="Calibri" panose="020F0502020204030204" pitchFamily="34" charset="0"/>
              </a:rPr>
              <a:t/>
            </a:r>
            <a:br>
              <a:rPr lang="fi-FI" altLang="fi-FI" sz="2800" smtClean="0">
                <a:solidFill>
                  <a:srgbClr val="E36C09"/>
                </a:solidFill>
                <a:latin typeface="Calibri" panose="020F0502020204030204" pitchFamily="34" charset="0"/>
                <a:cs typeface="Arial" panose="020B0604020202020204" pitchFamily="34" charset="0"/>
                <a:sym typeface="Calibri" panose="020F0502020204030204" pitchFamily="34" charset="0"/>
              </a:rPr>
            </a:br>
            <a:r>
              <a:rPr lang="fi-FI" altLang="fi-FI" sz="2800" smtClean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  <a:sym typeface="Calibri" panose="020F0502020204030204" pitchFamily="34" charset="0"/>
              </a:rPr>
              <a:t>1.1 Kognitiivinen psykologia tutkii tiedonkäsittelyä</a:t>
            </a:r>
            <a:r>
              <a:rPr lang="fi-FI" altLang="fi-FI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i-FI" altLang="fi-FI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altLang="fi-FI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i-FI" altLang="fi-FI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altLang="fi-FI" sz="2800" smtClean="0">
                <a:solidFill>
                  <a:srgbClr val="FFC000"/>
                </a:solidFill>
                <a:latin typeface="Calibri" panose="020F0502020204030204" pitchFamily="34" charset="0"/>
                <a:cs typeface="Arial" panose="020B0604020202020204" pitchFamily="34" charset="0"/>
                <a:sym typeface="Calibri" panose="020F0502020204030204" pitchFamily="34" charset="0"/>
              </a:rPr>
              <a:t>Ydinsisältö</a:t>
            </a:r>
            <a:endParaRPr lang="fi-FI" altLang="fi-FI" smtClean="0">
              <a:solidFill>
                <a:srgbClr val="FFC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hape 90"/>
          <p:cNvSpPr txBox="1">
            <a:spLocks noGrp="1"/>
          </p:cNvSpPr>
          <p:nvPr>
            <p:ph type="title"/>
          </p:nvPr>
        </p:nvSpPr>
        <p:spPr>
          <a:xfrm>
            <a:off x="0" y="836613"/>
            <a:ext cx="9144000" cy="1143000"/>
          </a:xfrm>
        </p:spPr>
        <p:txBody>
          <a:bodyPr tIns="45700" bIns="45700"/>
          <a:lstStyle/>
          <a:p>
            <a:pPr>
              <a:spcBef>
                <a:spcPct val="0"/>
              </a:spcBef>
              <a:buClr>
                <a:srgbClr val="E36C09"/>
              </a:buClr>
              <a:buSzPct val="25000"/>
              <a:buFont typeface="Calibri" panose="020F0502020204030204" pitchFamily="34" charset="0"/>
              <a:buNone/>
            </a:pPr>
            <a:r>
              <a:rPr lang="fi-FI" altLang="fi-FI" sz="360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Kognitiivinen psykologia tutkii tiedonkäsittelyä</a:t>
            </a:r>
          </a:p>
        </p:txBody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179388" y="2276475"/>
            <a:ext cx="8534400" cy="4221163"/>
          </a:xfrm>
        </p:spPr>
        <p:txBody>
          <a:bodyPr tIns="45700" bIns="45700"/>
          <a:lstStyle/>
          <a:p>
            <a:pPr indent="-342900">
              <a:spcBef>
                <a:spcPct val="0"/>
              </a:spcBef>
              <a:buClrTx/>
              <a:buSzTx/>
              <a:buFontTx/>
              <a:buChar char="•"/>
            </a:pPr>
            <a:r>
              <a:rPr lang="fi-FI" altLang="fi-FI" sz="230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Tiedonkäsittely = kognitiivinen toiminta</a:t>
            </a:r>
          </a:p>
          <a:p>
            <a:pPr indent="-342900">
              <a:spcBef>
                <a:spcPct val="0"/>
              </a:spcBef>
              <a:buClrTx/>
              <a:buSzTx/>
              <a:buFontTx/>
              <a:buChar char="•"/>
            </a:pPr>
            <a:endParaRPr lang="fi-FI" altLang="fi-FI" sz="2300" smtClean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indent="-342900">
              <a:spcBef>
                <a:spcPts val="638"/>
              </a:spcBef>
              <a:buClrTx/>
              <a:buSzTx/>
              <a:buFontTx/>
              <a:buChar char="•"/>
            </a:pPr>
            <a:r>
              <a:rPr lang="fi-FI" altLang="fi-FI" sz="230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Kognitiivisia toimintoja ovat esimerkiksi havaitseminen, muisti, tarkkaavaisuus, oppiminen, ajattelu ja kielen tuottaminen.</a:t>
            </a:r>
          </a:p>
        </p:txBody>
      </p:sp>
      <p:pic>
        <p:nvPicPr>
          <p:cNvPr id="15364" name="Shape 92" descr="Q:\Pub\Oppikirjat\Q_716\Skeema 3\Lopulliset kuvat\Luku 1\s. 14 - corbis NT5323997.jpg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4114800"/>
            <a:ext cx="39624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hape 97"/>
          <p:cNvSpPr txBox="1">
            <a:spLocks noGrp="1"/>
          </p:cNvSpPr>
          <p:nvPr>
            <p:ph type="body" idx="1"/>
          </p:nvPr>
        </p:nvSpPr>
        <p:spPr>
          <a:xfrm>
            <a:off x="533400" y="2362200"/>
            <a:ext cx="5616575" cy="4724400"/>
          </a:xfrm>
        </p:spPr>
        <p:txBody>
          <a:bodyPr tIns="45700" bIns="45700"/>
          <a:lstStyle/>
          <a:p>
            <a:pPr indent="-342900">
              <a:spcBef>
                <a:spcPct val="0"/>
              </a:spcBef>
              <a:buClrTx/>
              <a:buSzTx/>
              <a:buFontTx/>
              <a:buChar char="•"/>
            </a:pPr>
            <a:r>
              <a:rPr lang="fi-FI" altLang="fi-FI" sz="300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Tiedonkäsittely liittyy läheisesti muihin psyykkisiin toimintoihin, kuten tunteisiin ja motivaatioon.</a:t>
            </a:r>
          </a:p>
          <a:p>
            <a:pPr indent="-342900">
              <a:spcBef>
                <a:spcPct val="0"/>
              </a:spcBef>
              <a:buClrTx/>
              <a:buSzTx/>
              <a:buFontTx/>
              <a:buChar char="•"/>
            </a:pPr>
            <a:endParaRPr lang="fi-FI" altLang="fi-FI" sz="3000" smtClean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indent="-342900">
              <a:spcBef>
                <a:spcPts val="638"/>
              </a:spcBef>
              <a:buClrTx/>
              <a:buSzTx/>
              <a:buFontTx/>
              <a:buChar char="•"/>
            </a:pPr>
            <a:r>
              <a:rPr lang="fi-FI" altLang="fi-FI" sz="300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Tiedonkäsittely voi olla tietoista tai tiedostamatonta.</a:t>
            </a:r>
          </a:p>
          <a:p>
            <a:pPr indent="-342900">
              <a:spcBef>
                <a:spcPts val="638"/>
              </a:spcBef>
              <a:buClr>
                <a:srgbClr val="000000"/>
              </a:buClr>
              <a:buSzTx/>
              <a:buFontTx/>
              <a:buNone/>
            </a:pPr>
            <a:endParaRPr lang="fi-FI" altLang="fi-FI" smtClean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16387" name="Shape 98"/>
          <p:cNvSpPr txBox="1">
            <a:spLocks noGrp="1"/>
          </p:cNvSpPr>
          <p:nvPr>
            <p:ph type="title"/>
          </p:nvPr>
        </p:nvSpPr>
        <p:spPr>
          <a:xfrm>
            <a:off x="304800" y="838200"/>
            <a:ext cx="8839200" cy="1143000"/>
          </a:xfrm>
        </p:spPr>
        <p:txBody>
          <a:bodyPr tIns="45700" bIns="45700"/>
          <a:lstStyle/>
          <a:p>
            <a:pPr>
              <a:spcBef>
                <a:spcPct val="0"/>
              </a:spcBef>
              <a:buClr>
                <a:srgbClr val="E36C09"/>
              </a:buClr>
              <a:buSzPct val="25000"/>
              <a:buFont typeface="Calibri" panose="020F0502020204030204" pitchFamily="34" charset="0"/>
              <a:buNone/>
            </a:pPr>
            <a:r>
              <a:rPr lang="fi-FI" altLang="fi-FI" sz="320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Kognitiivinen psykologia liittyy esimerkiksi tunteisiin</a:t>
            </a:r>
          </a:p>
        </p:txBody>
      </p:sp>
      <p:pic>
        <p:nvPicPr>
          <p:cNvPr id="16388" name="Shape 99" descr="Q:\Pub\Oppikirjat\Q_716\Skeema 3\Lopulliset kuvat\Luku 1\s. 21 - corbis E3551.jpg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2362200"/>
            <a:ext cx="2498725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hape 104"/>
          <p:cNvSpPr txBox="1">
            <a:spLocks noGrp="1"/>
          </p:cNvSpPr>
          <p:nvPr>
            <p:ph type="title"/>
          </p:nvPr>
        </p:nvSpPr>
        <p:spPr>
          <a:xfrm>
            <a:off x="1371600" y="533400"/>
            <a:ext cx="6275388" cy="1143000"/>
          </a:xfrm>
        </p:spPr>
        <p:txBody>
          <a:bodyPr tIns="45700" bIns="45700"/>
          <a:lstStyle/>
          <a:p>
            <a:pPr>
              <a:spcBef>
                <a:spcPct val="0"/>
              </a:spcBef>
              <a:buClr>
                <a:srgbClr val="E36C09"/>
              </a:buClr>
              <a:buSzPct val="25000"/>
              <a:buFont typeface="Calibri" panose="020F0502020204030204" pitchFamily="34" charset="0"/>
              <a:buNone/>
            </a:pPr>
            <a:r>
              <a:rPr lang="fi-FI" altLang="fi-FI" sz="320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Tiedonkäsittelyn kaksi reittiä</a:t>
            </a:r>
          </a:p>
        </p:txBody>
      </p:sp>
      <p:sp>
        <p:nvSpPr>
          <p:cNvPr id="17411" name="Shape 105"/>
          <p:cNvSpPr txBox="1">
            <a:spLocks noGrp="1"/>
          </p:cNvSpPr>
          <p:nvPr>
            <p:ph type="body" idx="1"/>
          </p:nvPr>
        </p:nvSpPr>
        <p:spPr>
          <a:xfrm>
            <a:off x="457200" y="1905000"/>
            <a:ext cx="5486400" cy="4724400"/>
          </a:xfrm>
        </p:spPr>
        <p:txBody>
          <a:bodyPr tIns="45700" bIns="45700"/>
          <a:lstStyle/>
          <a:p>
            <a:pPr indent="-342900">
              <a:spcBef>
                <a:spcPct val="0"/>
              </a:spcBef>
              <a:buClr>
                <a:srgbClr val="000000"/>
              </a:buClr>
              <a:buSzTx/>
              <a:buFontTx/>
              <a:buChar char="•"/>
            </a:pPr>
            <a:r>
              <a:rPr lang="fi-FI" altLang="fi-FI" sz="220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Ärsykelähtöinen havaitseminen pohjautuu aisteihin, kuten kuuloon ja näköön.</a:t>
            </a:r>
          </a:p>
          <a:p>
            <a:pPr indent="-342900">
              <a:spcBef>
                <a:spcPct val="0"/>
              </a:spcBef>
              <a:buClr>
                <a:srgbClr val="000000"/>
              </a:buClr>
              <a:buSzTx/>
              <a:buFontTx/>
              <a:buChar char="•"/>
            </a:pPr>
            <a:endParaRPr lang="fi-FI" altLang="fi-FI" sz="2200" smtClean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indent="-342900">
              <a:spcBef>
                <a:spcPts val="563"/>
              </a:spcBef>
              <a:buClr>
                <a:srgbClr val="000000"/>
              </a:buClr>
              <a:buSzTx/>
              <a:buFontTx/>
              <a:buChar char="•"/>
            </a:pPr>
            <a:r>
              <a:rPr lang="fi-FI" altLang="fi-FI" sz="220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Skeemojen ohjaama tiedonkäsittely pohjautuu muistitietoon ja aiempiin kokemuksiin.</a:t>
            </a:r>
          </a:p>
          <a:p>
            <a:pPr indent="-342900">
              <a:spcBef>
                <a:spcPts val="563"/>
              </a:spcBef>
              <a:buClr>
                <a:srgbClr val="000000"/>
              </a:buClr>
              <a:buSzTx/>
              <a:buFontTx/>
              <a:buChar char="•"/>
            </a:pPr>
            <a:endParaRPr lang="fi-FI" altLang="fi-FI" sz="2200" smtClean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indent="-342900">
              <a:spcBef>
                <a:spcPts val="563"/>
              </a:spcBef>
              <a:buClr>
                <a:srgbClr val="000000"/>
              </a:buClr>
              <a:buSzTx/>
              <a:buFontTx/>
              <a:buChar char="•"/>
            </a:pPr>
            <a:r>
              <a:rPr lang="fi-FI" altLang="fi-FI" sz="220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Skeemat muuttuvat ja muokkautuvat havaintokehän periaatteen mukaisesti.</a:t>
            </a:r>
          </a:p>
        </p:txBody>
      </p:sp>
      <p:pic>
        <p:nvPicPr>
          <p:cNvPr id="17412" name="Shape 106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91"/>
          <a:stretch>
            <a:fillRect/>
          </a:stretch>
        </p:blipFill>
        <p:spPr bwMode="auto">
          <a:xfrm>
            <a:off x="6019800" y="1676400"/>
            <a:ext cx="2476500" cy="406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hape 111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999413" cy="1143000"/>
          </a:xfrm>
        </p:spPr>
        <p:txBody>
          <a:bodyPr tIns="45700" bIns="45700"/>
          <a:lstStyle/>
          <a:p>
            <a:pPr>
              <a:spcBef>
                <a:spcPct val="0"/>
              </a:spcBef>
              <a:buClr>
                <a:srgbClr val="E36C09"/>
              </a:buClr>
              <a:buSzPct val="25000"/>
              <a:buFont typeface="Calibri" panose="020F0502020204030204" pitchFamily="34" charset="0"/>
              <a:buNone/>
            </a:pPr>
            <a:r>
              <a:rPr lang="fi-FI" altLang="fi-FI" sz="320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Kognitiivisen psykologian </a:t>
            </a:r>
            <a:r>
              <a:rPr lang="fi-FI" altLang="fi-FI" sz="360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sovelluskohteet</a:t>
            </a:r>
          </a:p>
        </p:txBody>
      </p:sp>
      <p:sp>
        <p:nvSpPr>
          <p:cNvPr id="18435" name="Shape 112"/>
          <p:cNvSpPr txBox="1">
            <a:spLocks noGrp="1"/>
          </p:cNvSpPr>
          <p:nvPr>
            <p:ph type="body" idx="1"/>
          </p:nvPr>
        </p:nvSpPr>
        <p:spPr>
          <a:xfrm>
            <a:off x="468313" y="1916113"/>
            <a:ext cx="8370887" cy="1589087"/>
          </a:xfrm>
        </p:spPr>
        <p:txBody>
          <a:bodyPr tIns="45700" bIns="45700"/>
          <a:lstStyle/>
          <a:p>
            <a:pPr indent="-342900">
              <a:spcBef>
                <a:spcPct val="0"/>
              </a:spcBef>
              <a:buClrTx/>
              <a:buSzTx/>
              <a:buFontTx/>
              <a:buChar char="•"/>
            </a:pPr>
            <a:r>
              <a:rPr lang="fi-FI" altLang="fi-FI" sz="250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Kognitiivista psykologiaa tarvitaan esimerkiksi liikenteen, mainonnan, opiskeluympäristöjen ja nettisivujen suunnittelussa.</a:t>
            </a:r>
          </a:p>
        </p:txBody>
      </p:sp>
      <p:pic>
        <p:nvPicPr>
          <p:cNvPr id="18436" name="Shape 113" descr="Q:\Pub\Oppikirjat\Q_716\Skeema 3\Lopulliset kuvat\Luku 1\s. 12 - corbis 42-34126579.jpg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581400"/>
            <a:ext cx="4314825" cy="273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hape 11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>
              <a:spcBef>
                <a:spcPct val="0"/>
              </a:spcBef>
              <a:buClr>
                <a:srgbClr val="000000"/>
              </a:buClr>
              <a:buFont typeface="Calibri" panose="020F0502020204030204" pitchFamily="34" charset="0"/>
              <a:buNone/>
            </a:pPr>
            <a:r>
              <a:rPr lang="fi-FI" altLang="fi-FI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Toiminnanohjaus</a:t>
            </a:r>
          </a:p>
        </p:txBody>
      </p:sp>
      <p:sp>
        <p:nvSpPr>
          <p:cNvPr id="19459" name="Shape 119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indent="-381000">
              <a:lnSpc>
                <a:spcPct val="115000"/>
              </a:lnSpc>
              <a:spcBef>
                <a:spcPts val="600"/>
              </a:spcBef>
              <a:buClrTx/>
              <a:buSzTx/>
              <a:buFontTx/>
              <a:buChar char="•"/>
            </a:pPr>
            <a:r>
              <a:rPr lang="fi-FI" altLang="fi-FI" sz="2400" b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Toiminnanohjauksella</a:t>
            </a:r>
            <a:r>
              <a:rPr lang="fi-FI" altLang="fi-FI" sz="240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tarkoitetaan tunteiden, ajatusten ja motoristen toimintojen ohjausta.</a:t>
            </a:r>
          </a:p>
          <a:p>
            <a:pPr marL="457200" indent="-381000">
              <a:lnSpc>
                <a:spcPct val="115000"/>
              </a:lnSpc>
              <a:spcBef>
                <a:spcPts val="600"/>
              </a:spcBef>
              <a:buClrTx/>
              <a:buSzTx/>
              <a:buFontTx/>
              <a:buChar char="•"/>
            </a:pPr>
            <a:r>
              <a:rPr lang="fi-FI" altLang="fi-FI" sz="240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Oman toiminnan säätelyyn vaikuttavat psyykkiset, fyysiset ja sosiaaliset tekijät.</a:t>
            </a:r>
          </a:p>
          <a:p>
            <a:pPr marL="457200" indent="-381000">
              <a:lnSpc>
                <a:spcPct val="115000"/>
              </a:lnSpc>
              <a:spcBef>
                <a:spcPts val="600"/>
              </a:spcBef>
              <a:buClrTx/>
              <a:buSzTx/>
              <a:buFontTx/>
              <a:buChar char="•"/>
            </a:pPr>
            <a:r>
              <a:rPr lang="fi-FI" altLang="fi-FI" sz="240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Psyykkisiä toiminnanohjaukseen vaikuttavia tekijöitä ovat tunteet, motiivit ja kognitiiviset toiminnot: esimerkiksi minkälaisia tavoitteita ihminen itselleen asettaa ja miten hän arvioi erilaisia tavoitteitaan.</a:t>
            </a:r>
          </a:p>
          <a:p>
            <a:pPr marL="457200" indent="-381000">
              <a:lnSpc>
                <a:spcPct val="115000"/>
              </a:lnSpc>
              <a:spcBef>
                <a:spcPts val="600"/>
              </a:spcBef>
              <a:buClr>
                <a:srgbClr val="000000"/>
              </a:buClr>
              <a:buSzTx/>
              <a:buFontTx/>
              <a:buNone/>
            </a:pPr>
            <a:endParaRPr lang="fi-FI" altLang="fi-FI" sz="1800" smtClean="0">
              <a:solidFill>
                <a:srgbClr val="215968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marL="457200" indent="-381000">
              <a:spcBef>
                <a:spcPct val="0"/>
              </a:spcBef>
              <a:buClr>
                <a:srgbClr val="000000"/>
              </a:buClr>
              <a:buSzTx/>
              <a:buFontTx/>
              <a:buNone/>
            </a:pPr>
            <a:endParaRPr lang="fi-FI" altLang="fi-FI" sz="1800" smtClean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153</Words>
  <Application>Microsoft Office PowerPoint</Application>
  <PresentationFormat>Näytössä katseltava diaesitys (4:3)</PresentationFormat>
  <Paragraphs>21</Paragraphs>
  <Slides>6</Slides>
  <Notes>6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10" baseType="lpstr">
      <vt:lpstr>Arial</vt:lpstr>
      <vt:lpstr>ＭＳ Ｐゴシック</vt:lpstr>
      <vt:lpstr>Calibri</vt:lpstr>
      <vt:lpstr>simple-light-2</vt:lpstr>
      <vt:lpstr>Skeema 3 1.1 Kognitiivinen psykologia tutkii tiedonkäsittelyä  Ydinsisältö</vt:lpstr>
      <vt:lpstr>Kognitiivinen psykologia tutkii tiedonkäsittelyä</vt:lpstr>
      <vt:lpstr>Kognitiivinen psykologia liittyy esimerkiksi tunteisiin</vt:lpstr>
      <vt:lpstr>Tiedonkäsittelyn kaksi reittiä</vt:lpstr>
      <vt:lpstr>Kognitiivisen psykologian sovelluskohteet</vt:lpstr>
      <vt:lpstr>Toiminnanohjaus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1.1 Pohdintapilvi</dc:title>
  <dc:creator>Sokratous, Hanna</dc:creator>
  <cp:lastModifiedBy>Sandelin Raili</cp:lastModifiedBy>
  <cp:revision>16</cp:revision>
  <dcterms:created xsi:type="dcterms:W3CDTF">2016-10-27T08:35:37Z</dcterms:created>
  <dcterms:modified xsi:type="dcterms:W3CDTF">2022-01-10T14:26:20Z</dcterms:modified>
</cp:coreProperties>
</file>