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960B1-953C-40E0-BCA9-7D750AEADCB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48A1-CF5A-43F8-997B-207B139B32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8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514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e97545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e97545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739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6e975453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6e975453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093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6e975453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6e975453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868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6e975453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6e975453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420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28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04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658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5740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44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74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9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90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917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93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08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0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7B20-1143-4369-80E2-03EE7024041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8179C-6E1E-48F7-84EC-B44A5DD26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19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2232447"/>
            <a:ext cx="11360800" cy="240622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sz="3200" b="1" dirty="0">
                <a:solidFill>
                  <a:srgbClr val="0070C0"/>
                </a:solidFill>
                <a:latin typeface="+mn-lt"/>
              </a:rPr>
              <a:t>Skeema 1</a:t>
            </a:r>
            <a:br>
              <a:rPr lang="fi" sz="3200" b="1" dirty="0">
                <a:solidFill>
                  <a:srgbClr val="0070C0"/>
                </a:solidFill>
                <a:latin typeface="+mn-lt"/>
              </a:rPr>
            </a:br>
            <a:r>
              <a:rPr lang="fi" sz="32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fi" sz="3200" b="1" dirty="0">
                <a:solidFill>
                  <a:srgbClr val="0070C0"/>
                </a:solidFill>
                <a:latin typeface="+mn-lt"/>
              </a:rPr>
            </a:br>
            <a:r>
              <a:rPr lang="fi" sz="3200" b="1" dirty="0">
                <a:solidFill>
                  <a:srgbClr val="0070C0"/>
                </a:solidFill>
                <a:latin typeface="+mn-lt"/>
              </a:rPr>
              <a:t>3.8 Psyykkinen toiminta on tietoista ja ei-tietoista</a:t>
            </a:r>
            <a:br>
              <a:rPr lang="fi" sz="3200" b="1" dirty="0">
                <a:solidFill>
                  <a:srgbClr val="0070C0"/>
                </a:solidFill>
                <a:latin typeface="+mn-lt"/>
              </a:rPr>
            </a:br>
            <a:r>
              <a:rPr lang="fi" sz="32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fi" sz="3200" b="1" dirty="0">
                <a:solidFill>
                  <a:srgbClr val="0070C0"/>
                </a:solidFill>
                <a:latin typeface="+mn-lt"/>
              </a:rPr>
            </a:br>
            <a:r>
              <a:rPr lang="fi" sz="3200" b="1" dirty="0">
                <a:latin typeface="+mn-lt"/>
              </a:rPr>
              <a:t>Ydinsisältö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925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1001759"/>
            <a:ext cx="11360800" cy="86395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Ei-tietoiset asiat vaikuttavat toimintaan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503526" y="1865717"/>
            <a:ext cx="6088399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b="1" dirty="0"/>
              <a:t>Psyykkinen toiminta</a:t>
            </a:r>
            <a:r>
              <a:rPr lang="fi" dirty="0"/>
              <a:t> eli mielen toiminta koostuu </a:t>
            </a:r>
            <a:endParaRPr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sz="2800" dirty="0"/>
              <a:t>tunteista </a:t>
            </a:r>
            <a:endParaRPr sz="2800"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sz="2800" dirty="0"/>
              <a:t>motiiveista </a:t>
            </a:r>
            <a:endParaRPr sz="2800"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sz="2800" dirty="0"/>
              <a:t>tiedonkäsittelystä.</a:t>
            </a:r>
            <a:endParaRPr sz="2800" dirty="0"/>
          </a:p>
          <a:p>
            <a:r>
              <a:rPr lang="fi" dirty="0"/>
              <a:t>Osa psyykkistä toimintaa on tietoista, osa ei-tietoista.</a:t>
            </a:r>
            <a:endParaRPr dirty="0"/>
          </a:p>
          <a:p>
            <a:r>
              <a:rPr lang="fi" b="1" dirty="0"/>
              <a:t>Tietoisen</a:t>
            </a:r>
            <a:r>
              <a:rPr lang="fi" dirty="0"/>
              <a:t> asian tavoittaa sitä ajattelemalla. </a:t>
            </a:r>
            <a:endParaRPr dirty="0"/>
          </a:p>
          <a:p>
            <a:r>
              <a:rPr lang="fi" dirty="0"/>
              <a:t>Tietoisuuden ulkopuolelle jäävä asia on puolestaan </a:t>
            </a:r>
            <a:r>
              <a:rPr lang="fi" b="1" dirty="0"/>
              <a:t>ei-tietoinen</a:t>
            </a:r>
            <a:r>
              <a:rPr lang="fi" dirty="0"/>
              <a:t>.</a:t>
            </a:r>
            <a:endParaRPr dirty="0"/>
          </a:p>
        </p:txBody>
      </p:sp>
      <p:pic>
        <p:nvPicPr>
          <p:cNvPr id="4" name="Kuva 3" descr="Kuva, joka sisältää kohteen henkilö, ulko, nainen, urheilu&#10;&#10;Kuvaus luotu automaattisesti">
            <a:extLst>
              <a:ext uri="{FF2B5EF4-FFF2-40B4-BE49-F238E27FC236}">
                <a16:creationId xmlns:a16="http://schemas.microsoft.com/office/drawing/2014/main" id="{8834CD25-7E97-460A-AC61-47B0AF753C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06" r="3444"/>
          <a:stretch/>
        </p:blipFill>
        <p:spPr>
          <a:xfrm>
            <a:off x="600075" y="2431866"/>
            <a:ext cx="4822201" cy="34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6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877808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-FI" dirty="0"/>
              <a:t>Tietoisuudessa on eri tasoja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641408"/>
            <a:ext cx="7728275" cy="49498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Tietoisuus on tietyllä hetkellä koettujen psyykkisten elämysten kokonaisuus.</a:t>
            </a:r>
            <a:endParaRPr dirty="0"/>
          </a:p>
          <a:p>
            <a:r>
              <a:rPr lang="fi" dirty="0"/>
              <a:t>Tietoisuudessa ajatellaan olevan eri tasoja:</a:t>
            </a:r>
            <a:endParaRPr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sz="2800" b="1" dirty="0"/>
              <a:t>Tajunta</a:t>
            </a:r>
            <a:r>
              <a:rPr lang="fi" sz="2800" dirty="0"/>
              <a:t> on sitä, että kokee esimerkiksi kipua tai nälkää. </a:t>
            </a:r>
            <a:endParaRPr sz="2800"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sz="2800" b="1" dirty="0"/>
              <a:t>Itsetajunta </a:t>
            </a:r>
            <a:r>
              <a:rPr lang="fi" sz="2800" dirty="0"/>
              <a:t>on tietoisuuden kehittynein muoto: ihminen tiedostaa oman olemassaolonsa ajattelevana, tuntevana ja tahtovana oliona.</a:t>
            </a:r>
            <a:endParaRPr sz="2800" dirty="0"/>
          </a:p>
          <a:p>
            <a:r>
              <a:rPr lang="fi" dirty="0"/>
              <a:t>Vaikka ei-tietoiset asiat ovat ajatusten tavoittamattomissa, ne voivat vaikuttaa toimintaan.</a:t>
            </a:r>
            <a:endParaRPr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7029251-3749-4918-AF26-4D1E302211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3" t="2395" r="1720"/>
          <a:stretch/>
        </p:blipFill>
        <p:spPr>
          <a:xfrm>
            <a:off x="8504770" y="2551348"/>
            <a:ext cx="3162092" cy="31300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9325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8770DD42-1012-4755-956D-CCE975E77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077074" y="1521183"/>
            <a:ext cx="3986212" cy="4570684"/>
          </a:xfrm>
          <a:prstGeom prst="rect">
            <a:avLst/>
          </a:prstGeom>
        </p:spPr>
      </p:pic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766133"/>
            <a:ext cx="11360800" cy="13878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-FI"/>
              <a:t>Psykodynaaminen teoria toi ei-tietoisen ihmismielen selittäjäksi</a:t>
            </a:r>
            <a:endParaRPr lang="fi-FI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15600" y="2153966"/>
            <a:ext cx="6966275" cy="457068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-FI" sz="2400" b="1"/>
              <a:t>Sigmund Freud </a:t>
            </a:r>
            <a:r>
              <a:rPr lang="fi-FI" sz="2400"/>
              <a:t>toi ei-tiedostetut toiminnat psykologian tutkimuskohteeksi 1800–1900-lukujen taitteessa.</a:t>
            </a:r>
          </a:p>
          <a:p>
            <a:r>
              <a:rPr lang="fi-FI" sz="2400"/>
              <a:t>Freudin luomassa </a:t>
            </a:r>
            <a:r>
              <a:rPr lang="fi-FI" sz="2400" b="1"/>
              <a:t>psykodynaamisessa teoriassa</a:t>
            </a:r>
            <a:r>
              <a:rPr lang="fi-FI" sz="2400"/>
              <a:t> ihmisen toiminnan perustana pidetään tiedostamattomia tarpeita ja motiiveja, jotka kumpuavat varhaisista ihmissuhteista ja niissä koetuista ristiriidoista.</a:t>
            </a:r>
          </a:p>
          <a:p>
            <a:r>
              <a:rPr lang="fi-FI" sz="2400"/>
              <a:t>Teorian väitteitä on vaikea tutkia tieteellisesti. </a:t>
            </a:r>
          </a:p>
          <a:p>
            <a:r>
              <a:rPr lang="fi-FI" sz="2400"/>
              <a:t>Psykodynaamista ajattelutapaa hyödynnetään psykoterapioissa, joiden tavoitteena on saada asiakas tietoisemmaksi tunteistaan, motiiveistaan ja ajatuksistaan.</a:t>
            </a: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84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766134"/>
            <a:ext cx="11360800" cy="8225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Freudin teoria mielen rakenteesta</a:t>
            </a:r>
            <a:endParaRPr lang="fi-FI" dirty="0"/>
          </a:p>
        </p:txBody>
      </p:sp>
      <p:pic>
        <p:nvPicPr>
          <p:cNvPr id="7" name="Google Shape;111;p3" descr="Kuva, joka sisältää kohteen teksti, luonto&#10;&#10;Kuvaus luotu automaattisesti">
            <a:extLst>
              <a:ext uri="{FF2B5EF4-FFF2-40B4-BE49-F238E27FC236}">
                <a16:creationId xmlns:a16="http://schemas.microsoft.com/office/drawing/2014/main" id="{0AD4540B-1699-480F-BFC2-5BB8292BB30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64319" y="1807361"/>
            <a:ext cx="4863361" cy="472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33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Laajakuva</PresentationFormat>
  <Paragraphs>21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Skeema 1  3.8 Psyykkinen toiminta on tietoista ja ei-tietoista  Ydinsisältö</vt:lpstr>
      <vt:lpstr>Ei-tietoiset asiat vaikuttavat toimintaan</vt:lpstr>
      <vt:lpstr>Tietoisuudessa on eri tasoja</vt:lpstr>
      <vt:lpstr>Psykodynaaminen teoria toi ei-tietoisen ihmismielen selittäjäksi</vt:lpstr>
      <vt:lpstr>Freudin teoria mielen rakenteesta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3.8 Psyykkinen toiminta on tietoista ja ei-tietoista  Ydinsisältö</dc:title>
  <dc:creator>Sandelin Raili</dc:creator>
  <cp:lastModifiedBy>Sandelin Raili</cp:lastModifiedBy>
  <cp:revision>1</cp:revision>
  <dcterms:created xsi:type="dcterms:W3CDTF">2021-12-17T12:22:16Z</dcterms:created>
  <dcterms:modified xsi:type="dcterms:W3CDTF">2021-12-17T12:22:32Z</dcterms:modified>
</cp:coreProperties>
</file>