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5E32D-589A-4C9E-B6C5-B7B4D47694F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1112F-1356-448C-B71F-56277ABFD9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368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8028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8445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5884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4470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7354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1167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2576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750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B4D-A8F4-4DE3-BC47-B06CB4DA610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FD08-FE19-41CF-8115-97843A687E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116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B4D-A8F4-4DE3-BC47-B06CB4DA610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FD08-FE19-41CF-8115-97843A687E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719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B4D-A8F4-4DE3-BC47-B06CB4DA610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FD08-FE19-41CF-8115-97843A687E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385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224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B4D-A8F4-4DE3-BC47-B06CB4DA610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FD08-FE19-41CF-8115-97843A687E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B4D-A8F4-4DE3-BC47-B06CB4DA610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FD08-FE19-41CF-8115-97843A687E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203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B4D-A8F4-4DE3-BC47-B06CB4DA610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FD08-FE19-41CF-8115-97843A687E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467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B4D-A8F4-4DE3-BC47-B06CB4DA610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FD08-FE19-41CF-8115-97843A687E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294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B4D-A8F4-4DE3-BC47-B06CB4DA610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FD08-FE19-41CF-8115-97843A687E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6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B4D-A8F4-4DE3-BC47-B06CB4DA610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FD08-FE19-41CF-8115-97843A687E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643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B4D-A8F4-4DE3-BC47-B06CB4DA610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FD08-FE19-41CF-8115-97843A687E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71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5B4D-A8F4-4DE3-BC47-B06CB4DA610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FD08-FE19-41CF-8115-97843A687E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88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65B4D-A8F4-4DE3-BC47-B06CB4DA610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FFD08-FE19-41CF-8115-97843A687E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201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415611" y="2221441"/>
            <a:ext cx="11360800" cy="2415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200"/>
              <a:buFont typeface="Calibri"/>
              <a:buNone/>
            </a:pP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Skeema 1</a:t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2.5 Ihminen on biologinen olento</a:t>
            </a:r>
            <a:br>
              <a:rPr lang="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" sz="3200" b="1"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latin typeface="Calibri"/>
                <a:ea typeface="Calibri"/>
                <a:cs typeface="Calibri"/>
                <a:sym typeface="Calibri"/>
              </a:rPr>
              <a:t>Ydinsisältö</a:t>
            </a:r>
            <a:endParaRPr sz="3200" b="1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986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415800" y="914014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Keho ja mieli toimivat yhdessä</a:t>
            </a:r>
            <a:endParaRPr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415800" y="1766442"/>
            <a:ext cx="5964680" cy="3029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2"/>
              <a:buChar char="●"/>
            </a:pPr>
            <a:r>
              <a:rPr lang="fi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Keho ja mieli ovat erottamattomasti yhteydessä toisiinsa.</a:t>
            </a:r>
            <a:endParaRPr/>
          </a:p>
          <a:p>
            <a:pPr marL="1066785" lvl="1" indent="-457200" algn="l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988"/>
              <a:buChar char="○"/>
            </a:pPr>
            <a:r>
              <a:rPr lang="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Esim. kipu ja plasebo-efekti</a:t>
            </a:r>
            <a:endParaRPr sz="3866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 t="11570"/>
          <a:stretch/>
        </p:blipFill>
        <p:spPr>
          <a:xfrm>
            <a:off x="6451600" y="1936076"/>
            <a:ext cx="4734560" cy="4432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00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415600" y="773033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Aivotoiminnan perusteet</a:t>
            </a:r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415600" y="1567113"/>
            <a:ext cx="4705040" cy="4955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8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Tieto kulkee aivoissa hermosolusta toiseen.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8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Aivoissa on miljardeja hermosoluja ja lukemattomia hermosolujen välisiä yhteyksiä.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8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Tieto kulkee hermosolusta toiseen sähköisesti ja kemiallisesti.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3" descr="Kuva, joka sisältää kohteen henkilö, rakennus, luistelu, ulko&#10;&#10;Kuvaus luotu automaattisesti"/>
          <p:cNvPicPr preferRelativeResize="0"/>
          <p:nvPr/>
        </p:nvPicPr>
        <p:blipFill rotWithShape="1">
          <a:blip r:embed="rId3">
            <a:alphaModFix/>
          </a:blip>
          <a:srcRect t="16497" b="11235"/>
          <a:stretch/>
        </p:blipFill>
        <p:spPr>
          <a:xfrm>
            <a:off x="5598160" y="1768283"/>
            <a:ext cx="5721040" cy="3686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868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>
            <a:spLocks noGrp="1"/>
          </p:cNvSpPr>
          <p:nvPr>
            <p:ph type="title"/>
          </p:nvPr>
        </p:nvSpPr>
        <p:spPr>
          <a:xfrm>
            <a:off x="415600" y="703933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Hermosolun rakenne ja toiminta</a:t>
            </a:r>
            <a:endParaRPr/>
          </a:p>
        </p:txBody>
      </p:sp>
      <p:sp>
        <p:nvSpPr>
          <p:cNvPr id="112" name="Google Shape;11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2720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4"/>
              <a:buChar char="●"/>
            </a:pPr>
            <a:r>
              <a:rPr lang="fi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Synapsi</a:t>
            </a:r>
            <a:r>
              <a:rPr lang="fi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kahden hermosolun välinen liitoskohta: hermosolut eivät ole kiinni toisissaan, vaan niiden välissä on rako.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4"/>
              <a:buChar char="●"/>
            </a:pPr>
            <a:r>
              <a:rPr lang="fi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Aksoni</a:t>
            </a:r>
            <a:r>
              <a:rPr lang="fi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vapauttaa </a:t>
            </a:r>
            <a:r>
              <a:rPr lang="fi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välittäjäaineita</a:t>
            </a:r>
            <a:r>
              <a:rPr lang="fi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rakoon.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4"/>
              <a:buChar char="●"/>
            </a:pPr>
            <a:r>
              <a:rPr lang="fi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Viesti jatkaa matkaansa, kun osa välittäjäaineista sitoutuu vastaanottavaan soluun.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4"/>
              <a:buChar char="●"/>
            </a:pPr>
            <a:r>
              <a:rPr lang="fi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Välittäjäaineiden toimintaan voidaan vaikuttaa esim. lääkkeillä.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pic>
        <p:nvPicPr>
          <p:cNvPr id="113" name="Google Shape;113;p4"/>
          <p:cNvPicPr preferRelativeResize="0"/>
          <p:nvPr/>
        </p:nvPicPr>
        <p:blipFill rotWithShape="1">
          <a:blip r:embed="rId3">
            <a:alphaModFix/>
          </a:blip>
          <a:srcRect t="13818" b="2777"/>
          <a:stretch/>
        </p:blipFill>
        <p:spPr>
          <a:xfrm>
            <a:off x="2550160" y="3596450"/>
            <a:ext cx="7515860" cy="29669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75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title"/>
          </p:nvPr>
        </p:nvSpPr>
        <p:spPr>
          <a:xfrm>
            <a:off x="415600" y="989687"/>
            <a:ext cx="11360800" cy="847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Aivojen toiminta</a:t>
            </a:r>
            <a:endParaRPr/>
          </a:p>
        </p:txBody>
      </p:sp>
      <p:sp>
        <p:nvSpPr>
          <p:cNvPr id="119" name="Google Shape;119;p5"/>
          <p:cNvSpPr txBox="1">
            <a:spLocks noGrp="1"/>
          </p:cNvSpPr>
          <p:nvPr>
            <p:ph type="body" idx="1"/>
          </p:nvPr>
        </p:nvSpPr>
        <p:spPr>
          <a:xfrm>
            <a:off x="5110481" y="1837379"/>
            <a:ext cx="5953759" cy="4345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558798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2"/>
              <a:buChar char="●"/>
            </a:pPr>
            <a:r>
              <a:rPr lang="fi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Aivojen </a:t>
            </a:r>
            <a:r>
              <a:rPr lang="fi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plastisuus</a:t>
            </a:r>
            <a:r>
              <a:rPr lang="fi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eli muovautuvuus: hermosolujen väliset yhteydet muuttuvat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8798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2"/>
              <a:buChar char="●"/>
            </a:pPr>
            <a:r>
              <a:rPr lang="fi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Aivojen plastisuus on edellytys kaikelle oppimiselle.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8798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2"/>
              <a:buChar char="●"/>
            </a:pPr>
            <a:r>
              <a:rPr lang="fi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Neuropsykologiassa selvitetään ihmisen toimintaa tutkimalla aivojen rakennetta ja toimintaa.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316" y="2375284"/>
            <a:ext cx="4207450" cy="3050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068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>
            <a:spLocks noGrp="1"/>
          </p:cNvSpPr>
          <p:nvPr>
            <p:ph type="title"/>
          </p:nvPr>
        </p:nvSpPr>
        <p:spPr>
          <a:xfrm>
            <a:off x="415600" y="895948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Aivojen eri osilla on omat tehtävänsä</a:t>
            </a:r>
            <a:endParaRPr/>
          </a:p>
        </p:txBody>
      </p:sp>
      <p:sp>
        <p:nvSpPr>
          <p:cNvPr id="126" name="Google Shape;126;p6"/>
          <p:cNvSpPr txBox="1">
            <a:spLocks noGrp="1"/>
          </p:cNvSpPr>
          <p:nvPr>
            <p:ph type="body" idx="1"/>
          </p:nvPr>
        </p:nvSpPr>
        <p:spPr>
          <a:xfrm>
            <a:off x="415600" y="1761753"/>
            <a:ext cx="5045050" cy="4202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8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Aivokuoressa tapahtuu muun muassa ajatteleminen, tunteminen ja aistiminen.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8"/>
              <a:buChar char="●"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Aivokuoren eri osat ovat erikoistuneet eri tehtäviin, esim. takaraivolohkoissa sijaitsee näköalue ja otsalohkojen etuosassa tapahtuu toiminnan suunnittelu ja itsekontrolli.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5106" y="2174106"/>
            <a:ext cx="5878894" cy="3619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6742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title"/>
          </p:nvPr>
        </p:nvSpPr>
        <p:spPr>
          <a:xfrm>
            <a:off x="415600" y="953962"/>
            <a:ext cx="11613840" cy="935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Perimän ja ympäristön dynaaminen vuorovaikutus</a:t>
            </a:r>
            <a:endParaRPr/>
          </a:p>
        </p:txBody>
      </p:sp>
      <p:sp>
        <p:nvSpPr>
          <p:cNvPr id="133" name="Google Shape;133;p7"/>
          <p:cNvSpPr txBox="1">
            <a:spLocks noGrp="1"/>
          </p:cNvSpPr>
          <p:nvPr>
            <p:ph type="body" idx="1"/>
          </p:nvPr>
        </p:nvSpPr>
        <p:spPr>
          <a:xfrm>
            <a:off x="415600" y="2263700"/>
            <a:ext cx="6422100" cy="41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558798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fi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Perimä vaikuttaa ihmisen toimintaan, mutta geenien vaikutus ilmenee eri tavoin ympäristöstä riippuen → perimän ja ympäristön dynaaminen vuorovaikutus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8798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fi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Perimän vaikutuksia tutkitaan identtisillä kaksosilla ja epäidenttisillä kaksosilla.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3075" y="2263710"/>
            <a:ext cx="4762500" cy="3181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3573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"/>
          <p:cNvSpPr txBox="1">
            <a:spLocks noGrp="1"/>
          </p:cNvSpPr>
          <p:nvPr>
            <p:ph type="title"/>
          </p:nvPr>
        </p:nvSpPr>
        <p:spPr>
          <a:xfrm>
            <a:off x="415600" y="773033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Evoluutiopsykologia</a:t>
            </a:r>
            <a:endParaRPr/>
          </a:p>
        </p:txBody>
      </p:sp>
      <p:sp>
        <p:nvSpPr>
          <p:cNvPr id="140" name="Google Shape;140;p8"/>
          <p:cNvSpPr txBox="1">
            <a:spLocks noGrp="1"/>
          </p:cNvSpPr>
          <p:nvPr>
            <p:ph type="body" idx="1"/>
          </p:nvPr>
        </p:nvSpPr>
        <p:spPr>
          <a:xfrm>
            <a:off x="415600" y="1698320"/>
            <a:ext cx="11360800" cy="4386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558798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2"/>
              <a:buChar char="●"/>
            </a:pPr>
            <a:r>
              <a:rPr lang="fi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Evoluutio: miten perinnölliset ominaisuudet muokkautuvat sukupolvesta toiseen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8798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2"/>
              <a:buChar char="●"/>
            </a:pPr>
            <a:r>
              <a:rPr lang="fi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Evoluutiopsykologian mukaan ihmiset toimivat osittain tavalla, joka on historiassa edistänyt ihmisten henkiinjäämistä ja lisääntymistä.</a:t>
            </a:r>
            <a:endParaRPr/>
          </a:p>
          <a:p>
            <a:pPr marL="1168383" lvl="1" indent="-457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8"/>
              <a:buChar char="○"/>
            </a:pPr>
            <a:r>
              <a:rPr lang="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Esim. käärmeiden pelko ja parinvalinta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8798" lvl="0" indent="-457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72"/>
              <a:buChar char="●"/>
            </a:pPr>
            <a:r>
              <a:rPr lang="fi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Jotkut ihmisen kyvyistä, kuten kirjoitustaito, ovat kulttuurievoluution tuotteita.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58798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2"/>
              <a:buChar char="●"/>
            </a:pPr>
            <a:r>
              <a:rPr lang="fi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Evoluutiopsykologian väitteitä on myös kritisoitu.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6187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Laajakuva</PresentationFormat>
  <Paragraphs>29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Skeema 1  2.5 Ihminen on biologinen olento  Ydinsisältö</vt:lpstr>
      <vt:lpstr>Keho ja mieli toimivat yhdessä</vt:lpstr>
      <vt:lpstr>Aivotoiminnan perusteet</vt:lpstr>
      <vt:lpstr>Hermosolun rakenne ja toiminta</vt:lpstr>
      <vt:lpstr>Aivojen toiminta</vt:lpstr>
      <vt:lpstr>Aivojen eri osilla on omat tehtävänsä</vt:lpstr>
      <vt:lpstr>Perimän ja ympäristön dynaaminen vuorovaikutus</vt:lpstr>
      <vt:lpstr>Evoluutiopsykologia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Sandelin Raili</dc:creator>
  <cp:lastModifiedBy>Sandelin Raili</cp:lastModifiedBy>
  <cp:revision>2</cp:revision>
  <dcterms:created xsi:type="dcterms:W3CDTF">2021-12-17T12:14:16Z</dcterms:created>
  <dcterms:modified xsi:type="dcterms:W3CDTF">2021-12-17T12:15:00Z</dcterms:modified>
</cp:coreProperties>
</file>