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61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54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7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82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75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28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147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458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04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83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D04F-F7D4-4B39-BCEA-BD47DA02E77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338-B15D-4E76-97F7-894BD6EEAC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52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B56B2F-A011-8745-AD4B-E835DC585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1537"/>
            <a:ext cx="9144000" cy="25749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5.16 Taitava oppija pyrkii ymmärtämään 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latin typeface="+mn-lt"/>
              </a:rPr>
              <a:t>Ydinsisältö</a:t>
            </a:r>
          </a:p>
        </p:txBody>
      </p:sp>
    </p:spTree>
    <p:extLst>
      <p:ext uri="{BB962C8B-B14F-4D97-AF65-F5344CB8AC3E}">
        <p14:creationId xmlns:p14="http://schemas.microsoft.com/office/powerpoint/2010/main" val="19377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94F096-7A63-F447-9BD4-6333FFC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846137"/>
            <a:ext cx="10515600" cy="768350"/>
          </a:xfrm>
        </p:spPr>
        <p:txBody>
          <a:bodyPr/>
          <a:lstStyle/>
          <a:p>
            <a:r>
              <a:rPr lang="fi-FI" dirty="0"/>
              <a:t>Oppiminen on konstruktiivista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19E847-D4FE-2749-9D31-79DAA339B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689100"/>
            <a:ext cx="5800725" cy="435133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Tietoa liitetään aiemmin opittuun ja koettuun.</a:t>
            </a:r>
          </a:p>
          <a:p>
            <a:r>
              <a:rPr lang="fi-FI" dirty="0"/>
              <a:t>Kunkin oppijan skeemat ovat yksilöllisiä.</a:t>
            </a:r>
          </a:p>
          <a:p>
            <a:r>
              <a:rPr lang="fi-FI" dirty="0"/>
              <a:t>Ihmisellä on kyky oppia tietoisesti ja päämääräsuuntautuneesti.</a:t>
            </a:r>
          </a:p>
          <a:p>
            <a:r>
              <a:rPr lang="fi-FI" dirty="0"/>
              <a:t>Muistijälki vahvistuu, kun</a:t>
            </a:r>
          </a:p>
          <a:p>
            <a:pPr lvl="1"/>
            <a:r>
              <a:rPr lang="fi-FI" b="1" dirty="0"/>
              <a:t>kerrataan kumuloituvasti, </a:t>
            </a:r>
            <a:r>
              <a:rPr lang="fi-FI" dirty="0"/>
              <a:t>eli</a:t>
            </a:r>
            <a:r>
              <a:rPr lang="fi-FI" b="1" dirty="0"/>
              <a:t> </a:t>
            </a:r>
            <a:r>
              <a:rPr lang="fi-FI" dirty="0"/>
              <a:t>opittua kerrataan toistuvasti</a:t>
            </a:r>
          </a:p>
          <a:p>
            <a:pPr lvl="1"/>
            <a:r>
              <a:rPr lang="fi-FI" dirty="0"/>
              <a:t>hyödynnetään </a:t>
            </a:r>
            <a:r>
              <a:rPr lang="fi-FI" b="1" dirty="0"/>
              <a:t>vapaata mieleen palautusta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pic>
        <p:nvPicPr>
          <p:cNvPr id="6" name="Kuva 5" descr="Kuva, joka sisältää kohteen ulko, henkilö, lumi, puinen&#10;&#10;Kuvaus luotu automaattisesti">
            <a:extLst>
              <a:ext uri="{FF2B5EF4-FFF2-40B4-BE49-F238E27FC236}">
                <a16:creationId xmlns:a16="http://schemas.microsoft.com/office/drawing/2014/main" id="{B6A4E68F-0DD1-4ABF-B406-FD45D4A12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460" y="2120303"/>
            <a:ext cx="5073236" cy="348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7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6CCDDD64-28D6-4303-916D-7E65861D7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18" y="1491236"/>
            <a:ext cx="9148763" cy="411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2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D6C73D-3081-9343-B190-FE52134BC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889001"/>
            <a:ext cx="10515600" cy="825500"/>
          </a:xfrm>
        </p:spPr>
        <p:txBody>
          <a:bodyPr/>
          <a:lstStyle/>
          <a:p>
            <a:r>
              <a:rPr lang="fi-FI" dirty="0"/>
              <a:t>Opiskeltavaa asiaa voi lähestyä eri tavoin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821E39-7678-D148-930E-90062B43A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14501"/>
            <a:ext cx="5210175" cy="4886325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Syväsuuntautuneeseen lähestymistapaan </a:t>
            </a:r>
            <a:r>
              <a:rPr lang="fi-FI" dirty="0"/>
              <a:t>liittyy pyrkimys ymmärtää opiskeltava asia.</a:t>
            </a:r>
          </a:p>
          <a:p>
            <a:r>
              <a:rPr lang="fi-FI" b="1" dirty="0"/>
              <a:t>Pintasuuntautuneessa lähestymistavassa </a:t>
            </a:r>
            <a:r>
              <a:rPr lang="fi-FI" dirty="0"/>
              <a:t>keskitytään muistamaan opiskeltava kokonaisuus, ja perusteellinen aiheen pohdinta jää vähemmälle.</a:t>
            </a:r>
          </a:p>
          <a:p>
            <a:r>
              <a:rPr lang="fi-FI" dirty="0"/>
              <a:t>Lähestymistavat perustuvat </a:t>
            </a:r>
            <a:r>
              <a:rPr lang="fi-FI" dirty="0" err="1"/>
              <a:t>Martonin</a:t>
            </a:r>
            <a:r>
              <a:rPr lang="fi-FI" dirty="0"/>
              <a:t> ja </a:t>
            </a:r>
            <a:r>
              <a:rPr lang="fi-FI" dirty="0" err="1"/>
              <a:t>Säljön</a:t>
            </a:r>
            <a:r>
              <a:rPr lang="fi-FI" dirty="0"/>
              <a:t> tutkimuksiin.</a:t>
            </a:r>
          </a:p>
          <a:p>
            <a:endParaRPr lang="fi-FI" dirty="0"/>
          </a:p>
        </p:txBody>
      </p:sp>
      <p:pic>
        <p:nvPicPr>
          <p:cNvPr id="6" name="Kuva 5" descr="Kuva, joka sisältää kohteen teksti, henkilö, pöytä, kirjoituspöytä&#10;&#10;Kuvaus luotu automaattisesti">
            <a:extLst>
              <a:ext uri="{FF2B5EF4-FFF2-40B4-BE49-F238E27FC236}">
                <a16:creationId xmlns:a16="http://schemas.microsoft.com/office/drawing/2014/main" id="{A2ABA23E-0004-4E11-8CC4-40B3A0CA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14" y="2057401"/>
            <a:ext cx="5321673" cy="362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9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72356-0543-744B-9A75-78C90A16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889000"/>
            <a:ext cx="10515600" cy="777875"/>
          </a:xfrm>
        </p:spPr>
        <p:txBody>
          <a:bodyPr/>
          <a:lstStyle/>
          <a:p>
            <a:r>
              <a:rPr lang="fi-FI" dirty="0"/>
              <a:t>Oppimisstrategian voi itse valita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457E39-7E1E-FD40-A2B8-EB24E0AB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793875"/>
            <a:ext cx="11277600" cy="435133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Oppimisstrategia on </a:t>
            </a:r>
            <a:r>
              <a:rPr lang="fi-FI" dirty="0" err="1"/>
              <a:t>lähestymistapojen</a:t>
            </a:r>
            <a:r>
              <a:rPr lang="fi-FI" dirty="0"/>
              <a:t>, pyrkimysten ja keinojen kokonaisuus, jonka opiskelija ottaa oppimistilanteessa </a:t>
            </a:r>
            <a:r>
              <a:rPr lang="fi-FI" dirty="0" err="1"/>
              <a:t>käyttöönsa</a:t>
            </a:r>
            <a:r>
              <a:rPr lang="fi-FI" dirty="0"/>
              <a:t>̈.</a:t>
            </a:r>
          </a:p>
          <a:p>
            <a:r>
              <a:rPr lang="fi-FI" dirty="0"/>
              <a:t>Ei ole yhtä oikeaa opiskelutapaa.</a:t>
            </a:r>
          </a:p>
          <a:p>
            <a:r>
              <a:rPr lang="fi-FI" dirty="0"/>
              <a:t>Tietoa toistavat opiskelutavat</a:t>
            </a:r>
          </a:p>
          <a:p>
            <a:pPr lvl="1"/>
            <a:r>
              <a:rPr lang="fi-FI" dirty="0"/>
              <a:t>Näitä ovat esimerkiksi kopiointi, ulkoluku ja alleviivaus.</a:t>
            </a:r>
          </a:p>
          <a:p>
            <a:pPr lvl="1"/>
            <a:r>
              <a:rPr lang="fi-FI" dirty="0"/>
              <a:t>Liittyvät usein pintasuuntautuneisuuteen.</a:t>
            </a:r>
          </a:p>
          <a:p>
            <a:pPr lvl="1"/>
            <a:r>
              <a:rPr lang="fi-FI" dirty="0"/>
              <a:t>Edistävät harvoin ymmärtämistä.</a:t>
            </a:r>
          </a:p>
          <a:p>
            <a:r>
              <a:rPr lang="fi-FI" dirty="0"/>
              <a:t>Tietoa muokkaavat opiskelutavat</a:t>
            </a:r>
          </a:p>
          <a:p>
            <a:pPr lvl="1"/>
            <a:r>
              <a:rPr lang="fi-FI" dirty="0"/>
              <a:t>Näitä ovat esimerkiksi tiivistäminen omin sanoin, käsitekartat, avainsanojen pohtiminen ja oppimispäiväkirja.</a:t>
            </a:r>
          </a:p>
          <a:p>
            <a:pPr lvl="1"/>
            <a:r>
              <a:rPr lang="fi-FI" dirty="0"/>
              <a:t>Tukevat syväsuuntautunutta opiskelua.</a:t>
            </a:r>
          </a:p>
          <a:p>
            <a:pPr lvl="1"/>
            <a:r>
              <a:rPr lang="fi-FI" dirty="0"/>
              <a:t>Auttavat soveltamaan tietoa ja yhdistelemään eri asioita.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7432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CF8DE731-82C2-4ED4-BA04-95243DB16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5260" y="1006634"/>
            <a:ext cx="4521480" cy="541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1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C3BC9-A7D5-B04F-A91B-7F2E5B4E6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949328"/>
            <a:ext cx="11010900" cy="765174"/>
          </a:xfrm>
        </p:spPr>
        <p:txBody>
          <a:bodyPr/>
          <a:lstStyle/>
          <a:p>
            <a:r>
              <a:rPr lang="fi-FI" dirty="0"/>
              <a:t>Oman oppimisen pohtiminen on tärkeää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D6B45F-DC07-1E4B-8DE4-FE18D1CC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841505"/>
            <a:ext cx="11296650" cy="4351338"/>
          </a:xfrm>
        </p:spPr>
        <p:txBody>
          <a:bodyPr/>
          <a:lstStyle/>
          <a:p>
            <a:r>
              <a:rPr lang="fi-FI" dirty="0"/>
              <a:t>Metakognitiolla tarkoitetaan ihmisen kykyä olla tietoinen omasta ajattelustaan ja toiminnastaan.</a:t>
            </a:r>
          </a:p>
          <a:p>
            <a:r>
              <a:rPr lang="fi-FI" dirty="0"/>
              <a:t>Pohtimalla ja arvioimalla itselleen sopivia oppimistapoja on mahdollista päästä parhaisiin tuloksiin.</a:t>
            </a:r>
          </a:p>
          <a:p>
            <a:r>
              <a:rPr lang="fi-FI" dirty="0"/>
              <a:t>Taitava oppiminen edellyttää kykyä itsesäätelyyn.</a:t>
            </a:r>
          </a:p>
          <a:p>
            <a:pPr lvl="1"/>
            <a:r>
              <a:rPr lang="fi-FI" dirty="0"/>
              <a:t>Oman toiminnan tarkkailu ja arviointi</a:t>
            </a:r>
          </a:p>
          <a:p>
            <a:pPr lvl="1"/>
            <a:r>
              <a:rPr lang="fi-FI" dirty="0"/>
              <a:t>Vastuun ottaminen omasta oppimisesta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342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Laajakuva</PresentationFormat>
  <Paragraphs>29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Skeema 1  5.16 Taitava oppija pyrkii ymmärtämään   Ydinsisältö</vt:lpstr>
      <vt:lpstr>Oppiminen on konstruktiivista</vt:lpstr>
      <vt:lpstr>PowerPoint-esitys</vt:lpstr>
      <vt:lpstr>Opiskeltavaa asiaa voi lähestyä eri tavoin</vt:lpstr>
      <vt:lpstr>Oppimisstrategian voi itse valita</vt:lpstr>
      <vt:lpstr>PowerPoint-esitys</vt:lpstr>
      <vt:lpstr>Oman oppimisen pohtiminen on tärkeää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2021-12-17T12:35:32Z</dcterms:created>
  <dcterms:modified xsi:type="dcterms:W3CDTF">2021-12-17T12:36:07Z</dcterms:modified>
</cp:coreProperties>
</file>