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1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32FCCB-6C25-45E6-9E30-D903A0814E91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87C60B-FCFA-4735-9720-BF866D78F7D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83991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78334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529104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256668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914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624634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77694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726A8-1A90-476C-8627-4DB5509B3CC9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92A66-66FA-44FF-BC9C-EC13C2D82E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59474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726A8-1A90-476C-8627-4DB5509B3CC9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92A66-66FA-44FF-BC9C-EC13C2D82E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22951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726A8-1A90-476C-8627-4DB5509B3CC9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92A66-66FA-44FF-BC9C-EC13C2D82E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11284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726A8-1A90-476C-8627-4DB5509B3CC9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92A66-66FA-44FF-BC9C-EC13C2D82E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51577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726A8-1A90-476C-8627-4DB5509B3CC9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92A66-66FA-44FF-BC9C-EC13C2D82E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5096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726A8-1A90-476C-8627-4DB5509B3CC9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92A66-66FA-44FF-BC9C-EC13C2D82E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87915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726A8-1A90-476C-8627-4DB5509B3CC9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92A66-66FA-44FF-BC9C-EC13C2D82E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87078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726A8-1A90-476C-8627-4DB5509B3CC9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92A66-66FA-44FF-BC9C-EC13C2D82E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32951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726A8-1A90-476C-8627-4DB5509B3CC9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92A66-66FA-44FF-BC9C-EC13C2D82E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54089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726A8-1A90-476C-8627-4DB5509B3CC9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92A66-66FA-44FF-BC9C-EC13C2D82E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99164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726A8-1A90-476C-8627-4DB5509B3CC9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92A66-66FA-44FF-BC9C-EC13C2D82E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69420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726A8-1A90-476C-8627-4DB5509B3CC9}" type="datetimeFigureOut">
              <a:rPr lang="fi-FI" smtClean="0"/>
              <a:t>17.12.2021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92A66-66FA-44FF-BC9C-EC13C2D82E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89905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ctrTitle"/>
          </p:nvPr>
        </p:nvSpPr>
        <p:spPr>
          <a:xfrm>
            <a:off x="1524000" y="2242502"/>
            <a:ext cx="9144000" cy="24666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3200"/>
              <a:buFont typeface="Calibri"/>
              <a:buNone/>
            </a:pPr>
            <a:r>
              <a:rPr lang="fi-FI" sz="3200" b="1">
                <a:solidFill>
                  <a:srgbClr val="2E75B5"/>
                </a:solidFill>
              </a:rPr>
              <a:t>Skeema 1</a:t>
            </a:r>
            <a:r>
              <a:rPr lang="fi-FI" sz="3200"/>
              <a:t/>
            </a:r>
            <a:br>
              <a:rPr lang="fi-FI" sz="3200"/>
            </a:br>
            <a:r>
              <a:rPr lang="fi-FI" sz="2200" b="0"/>
              <a:t/>
            </a:r>
            <a:br>
              <a:rPr lang="fi-FI" sz="2200" b="0"/>
            </a:br>
            <a:r>
              <a:rPr lang="fi-FI" sz="2800" b="1">
                <a:solidFill>
                  <a:srgbClr val="2E75B5"/>
                </a:solidFill>
              </a:rPr>
              <a:t>4.12 Hyvinvoinnissa kietoutuvat yhteen psyykkiset, </a:t>
            </a:r>
            <a:br>
              <a:rPr lang="fi-FI" sz="2800" b="1">
                <a:solidFill>
                  <a:srgbClr val="2E75B5"/>
                </a:solidFill>
              </a:rPr>
            </a:br>
            <a:r>
              <a:rPr lang="fi-FI" sz="2800" b="1">
                <a:solidFill>
                  <a:srgbClr val="2E75B5"/>
                </a:solidFill>
              </a:rPr>
              <a:t>biologiset, sosiaaliset ja kulttuuriset tekijät</a:t>
            </a:r>
            <a:r>
              <a:rPr lang="fi-FI" sz="2800"/>
              <a:t/>
            </a:r>
            <a:br>
              <a:rPr lang="fi-FI" sz="2800"/>
            </a:br>
            <a:r>
              <a:rPr lang="fi-FI" sz="2200"/>
              <a:t/>
            </a:r>
            <a:br>
              <a:rPr lang="fi-FI" sz="2200"/>
            </a:br>
            <a:r>
              <a:rPr lang="fi-FI" sz="2800" b="1"/>
              <a:t>Ydinsisältö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910359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"/>
          <p:cNvSpPr txBox="1">
            <a:spLocks noGrp="1"/>
          </p:cNvSpPr>
          <p:nvPr>
            <p:ph type="title"/>
          </p:nvPr>
        </p:nvSpPr>
        <p:spPr>
          <a:xfrm>
            <a:off x="838200" y="8223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fi-FI"/>
              <a:t>Hyvinvointiin vaikuttavia tekijöitä</a:t>
            </a:r>
            <a:endParaRPr/>
          </a:p>
        </p:txBody>
      </p:sp>
      <p:sp>
        <p:nvSpPr>
          <p:cNvPr id="90" name="Google Shape;90;p2"/>
          <p:cNvSpPr txBox="1">
            <a:spLocks noGrp="1"/>
          </p:cNvSpPr>
          <p:nvPr>
            <p:ph type="body" idx="1"/>
          </p:nvPr>
        </p:nvSpPr>
        <p:spPr>
          <a:xfrm>
            <a:off x="838200" y="236283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fi-FI"/>
              <a:t>Optimismi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fi-FI"/>
              <a:t>Toiveikas elämänasenne tukee hyvinvointia.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fi-FI"/>
              <a:t>Masentuneilla ihmisillä on tutkimusten mukaan realistisempia käsityksiä todellisuudesta.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fi-FI"/>
              <a:t>Resilienssi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fi-FI"/>
              <a:t>Psyykkinen joustavuus kehittyy lapsuudesta lähtien.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fi-FI"/>
              <a:t>Itsemyötätunto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fi-FI"/>
              <a:t>Itsen arvostaminen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fi-FI"/>
              <a:t>Keskittyminen myönteisiin asioihin</a:t>
            </a: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34714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Google Shape;95;p3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3905250" y="1034263"/>
            <a:ext cx="4362450" cy="53242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57016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4"/>
          <p:cNvSpPr txBox="1">
            <a:spLocks noGrp="1"/>
          </p:cNvSpPr>
          <p:nvPr>
            <p:ph type="title"/>
          </p:nvPr>
        </p:nvSpPr>
        <p:spPr>
          <a:xfrm>
            <a:off x="838200" y="694372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fi-FI"/>
              <a:t>Mielenterveys on liukuva käsite</a:t>
            </a:r>
            <a:endParaRPr/>
          </a:p>
        </p:txBody>
      </p:sp>
      <p:sp>
        <p:nvSpPr>
          <p:cNvPr id="101" name="Google Shape;101;p4"/>
          <p:cNvSpPr txBox="1">
            <a:spLocks noGrp="1"/>
          </p:cNvSpPr>
          <p:nvPr>
            <p:ph type="body" idx="1"/>
          </p:nvPr>
        </p:nvSpPr>
        <p:spPr>
          <a:xfrm>
            <a:off x="838200" y="201993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fi-FI"/>
              <a:t>Mielenterveys on psyykkistä hyvinvointia ja riittävää sopeutumista sosiaaliseen ympäristöön.</a:t>
            </a:r>
            <a:endParaRPr/>
          </a:p>
          <a:p>
            <a:pPr marL="228600" lvl="0" indent="-2286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fi-FI"/>
              <a:t>Psyykkiseen pahoinvointiin liittyy usein monia samanaikaisia ongelmia:</a:t>
            </a:r>
            <a:endParaRPr/>
          </a:p>
          <a:p>
            <a:pPr marL="685800" lvl="1" indent="-22860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fi-FI"/>
              <a:t>huolet, ihmissuhdeongelmat, unettomuus, sairaudet jne.</a:t>
            </a:r>
            <a:endParaRPr/>
          </a:p>
          <a:p>
            <a:pPr marL="228600" lvl="0" indent="-2286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fi-FI"/>
              <a:t>Useimmat ihmiset kokevat mielenterveyden ongelmia jossain vaiheessa elämäänsä.</a:t>
            </a:r>
            <a:endParaRPr/>
          </a:p>
          <a:p>
            <a:pPr marL="228600" lvl="0" indent="-2286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fi-FI"/>
              <a:t>Mielenterveyden häiriö</a:t>
            </a:r>
            <a:endParaRPr/>
          </a:p>
          <a:p>
            <a:pPr marL="685800" lvl="1" indent="-22860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fi-FI"/>
              <a:t>ajallisesti pitkittynyt</a:t>
            </a:r>
            <a:endParaRPr/>
          </a:p>
          <a:p>
            <a:pPr marL="685800" lvl="1" indent="-22860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fi-FI"/>
              <a:t>tahdosta riippumaton</a:t>
            </a:r>
            <a:endParaRPr/>
          </a:p>
          <a:p>
            <a:pPr marL="685800" lvl="1" indent="-22860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fi-FI"/>
              <a:t>haittaa yksilöä tai ympäristöä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04191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Google Shape;106;p5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4269103" y="895350"/>
            <a:ext cx="4440663" cy="52768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57471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6"/>
          <p:cNvSpPr txBox="1">
            <a:spLocks noGrp="1"/>
          </p:cNvSpPr>
          <p:nvPr>
            <p:ph type="title"/>
          </p:nvPr>
        </p:nvSpPr>
        <p:spPr>
          <a:xfrm>
            <a:off x="838200" y="74231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fi-FI"/>
              <a:t>Mielenterveyden häiriöt</a:t>
            </a:r>
            <a:endParaRPr/>
          </a:p>
        </p:txBody>
      </p:sp>
      <p:sp>
        <p:nvSpPr>
          <p:cNvPr id="112" name="Google Shape;112;p6"/>
          <p:cNvSpPr txBox="1">
            <a:spLocks noGrp="1"/>
          </p:cNvSpPr>
          <p:nvPr>
            <p:ph type="body" idx="1"/>
          </p:nvPr>
        </p:nvSpPr>
        <p:spPr>
          <a:xfrm>
            <a:off x="838200" y="2172652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fi-FI"/>
              <a:t>Lievimmissä häiriöissä voi riittää lähiympäristön sosiaalinen tuki.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fi-FI"/>
              <a:t>Vakavammat häiriöt voivat vaatia sairaala- tai lääkehoitoa.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fi-FI"/>
              <a:t>Osaan häiriöistä on perinnöllinen alttius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fi-FI"/>
              <a:t>Kaikki eivät kuitenkaan sairastu 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fi-FI"/>
              <a:t>Ympäristötekijät vaikuttavat sairastumiseen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fi-FI"/>
              <a:t>Psykoterapiasta on apua erilaisissa mielenterveyden häiriöissä. 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0520151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138</Words>
  <Application>Microsoft Office PowerPoint</Application>
  <PresentationFormat>Laajakuva</PresentationFormat>
  <Paragraphs>26</Paragraphs>
  <Slides>6</Slides>
  <Notes>6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Office-teema</vt:lpstr>
      <vt:lpstr>Skeema 1  4.12 Hyvinvoinnissa kietoutuvat yhteen psyykkiset,  biologiset, sosiaaliset ja kulttuuriset tekijät  Ydinsisältö</vt:lpstr>
      <vt:lpstr>Hyvinvointiin vaikuttavia tekijöitä</vt:lpstr>
      <vt:lpstr>PowerPoint-esitys</vt:lpstr>
      <vt:lpstr>Mielenterveys on liukuva käsite</vt:lpstr>
      <vt:lpstr>PowerPoint-esitys</vt:lpstr>
      <vt:lpstr>Mielenterveyden häiriöt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Sandelin Raili</dc:creator>
  <cp:lastModifiedBy>Sandelin Raili</cp:lastModifiedBy>
  <cp:revision>2</cp:revision>
  <dcterms:created xsi:type="dcterms:W3CDTF">2021-12-17T12:29:36Z</dcterms:created>
  <dcterms:modified xsi:type="dcterms:W3CDTF">2021-12-17T12:30:09Z</dcterms:modified>
</cp:coreProperties>
</file>