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DAC2E-A8A1-4604-BD13-E7EE7CCF095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87C64-3DA0-484C-A9F1-4331FF0D6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02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082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3ff0de5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3ff0de5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2916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3ff0de54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3ff0de54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7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3ff0de54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3ff0de54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941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3ff0de54b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3ff0de54b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6531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3ff0de54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3ff0de54b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31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53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472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383819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4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11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84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4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437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46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5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809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F2A0-F9E3-4AAA-BE05-0AC53F3832AC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61BB-2A01-4170-A490-E9465D94D6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16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2187587"/>
            <a:ext cx="11360800" cy="248282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3.11 Tunteet auttavat toiminnan arvioinnissa</a:t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latin typeface="+mn-lt"/>
              </a:rPr>
              <a:t>Ydinsisältö</a:t>
            </a:r>
            <a:endParaRPr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454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736241"/>
            <a:ext cx="11360800" cy="14290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Tunteet ovat tarkkarajaisia ja lyhytkestoisia reaktioita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2165282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Tunteet motivoivat ja tarjoavat tietoa siitä, mitä kannattaa tehdä ja mitä ei.</a:t>
            </a:r>
            <a:endParaRPr dirty="0"/>
          </a:p>
          <a:p>
            <a:r>
              <a:rPr lang="fi" dirty="0"/>
              <a:t>Tunnekokemus on yksilöllinen.</a:t>
            </a:r>
            <a:endParaRPr dirty="0"/>
          </a:p>
          <a:p>
            <a:r>
              <a:rPr lang="fi" dirty="0"/>
              <a:t>Tunteet ovat tarkkarajaisia ja lyhytkestoisia reaktioita tiettyyn sisäiseen tai ulkoiseen asiaan.</a:t>
            </a:r>
            <a:endParaRPr dirty="0"/>
          </a:p>
          <a:p>
            <a:r>
              <a:rPr lang="fi" dirty="0"/>
              <a:t>Mieliala on yleisempi ja pitkäkestoisempi olotila kuin tunne.</a:t>
            </a:r>
            <a:endParaRPr dirty="0"/>
          </a:p>
          <a:p>
            <a:r>
              <a:rPr lang="fi" dirty="0"/>
              <a:t>Tunteiden kokeminen, tunteiden kognitiivinen tulkitseminen ja tunteisiin reagoiminen perustuvat kaikki aivotoimintaan.</a:t>
            </a:r>
            <a:endParaRPr dirty="0"/>
          </a:p>
          <a:p>
            <a:r>
              <a:rPr lang="fi" dirty="0"/>
              <a:t>Tunteet, motivaatio sekä kognitiiviset toiminnot, kuten ajattelu, kietoutuvat yhteen.</a:t>
            </a:r>
            <a:endParaRPr dirty="0"/>
          </a:p>
          <a:p>
            <a:pPr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10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684808"/>
            <a:ext cx="11360800" cy="141640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Eri kulttuureissa on samoja tunteita, mutta erilaisia tunneilmaisuja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2120902"/>
            <a:ext cx="5599120" cy="43306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Synnynnäisiä, kaikille yhteisiä perustunteita ovat ilo, hämmästys, pelko, viha, suru ja vastenmielisyys.</a:t>
            </a:r>
            <a:endParaRPr dirty="0"/>
          </a:p>
          <a:p>
            <a:r>
              <a:rPr lang="fi" dirty="0"/>
              <a:t>Perustunteita ilmentävät ilmeet ovat synnynnäisiä ja ne tulkitaan universaalilla tavalla.</a:t>
            </a:r>
            <a:endParaRPr dirty="0"/>
          </a:p>
          <a:p>
            <a:r>
              <a:rPr lang="fi" dirty="0"/>
              <a:t>Kulttuurien välillä on eroja siinä, mitä tunteita saa esittää ja kenelle.</a:t>
            </a:r>
            <a:endParaRPr dirty="0"/>
          </a:p>
        </p:txBody>
      </p:sp>
      <p:pic>
        <p:nvPicPr>
          <p:cNvPr id="4" name="Kuva 3" descr="Kuva, joka sisältää kohteen teksti, henkilö, ryhmä, poseeraaminen&#10;&#10;Kuvaus luotu automaattisesti">
            <a:extLst>
              <a:ext uri="{FF2B5EF4-FFF2-40B4-BE49-F238E27FC236}">
                <a16:creationId xmlns:a16="http://schemas.microsoft.com/office/drawing/2014/main" id="{3960232C-9DB4-4284-BA80-F85543B19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346" y="2330765"/>
            <a:ext cx="4493253" cy="346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4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AEE3F142-6B19-4181-86C3-A2834C9AC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93898">
            <a:off x="4792727" y="4237382"/>
            <a:ext cx="2606545" cy="2358302"/>
          </a:xfrm>
          <a:prstGeom prst="rect">
            <a:avLst/>
          </a:prstGeom>
        </p:spPr>
      </p:pic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761067"/>
            <a:ext cx="11360800" cy="14640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fi" dirty="0"/>
              <a:t>Psyykkisillä puolustuskeinoilla suojaudutaan</a:t>
            </a:r>
            <a:endParaRPr dirty="0"/>
          </a:p>
          <a:p>
            <a:pPr>
              <a:buClr>
                <a:schemeClr val="dk1"/>
              </a:buClr>
              <a:buSzPts val="1100"/>
            </a:pPr>
            <a:r>
              <a:rPr lang="fi" dirty="0"/>
              <a:t>mielenterveyttä uhkaavilta tunteilta</a:t>
            </a:r>
            <a:endParaRPr dirty="0"/>
          </a:p>
          <a:p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15600" y="2208075"/>
            <a:ext cx="11360800" cy="19849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Vaikeista tunteista pyritään selviytymään ja psyykkistä tasapainoa ylläpitämään keinoilla, joita kutsutaan psyykkiseksi itsesäätelyksi.</a:t>
            </a:r>
            <a:endParaRPr dirty="0"/>
          </a:p>
          <a:p>
            <a:r>
              <a:rPr lang="fi" dirty="0"/>
              <a:t>Psyykkisen itsesäätelyn keinot voivat olla ei-tietoisia ja todellisuutta vääristäviä, tietoisia ja hyvin toimivia tai jotain näiden väliltä.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105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2095DE8D-C052-4646-BE2A-403E76BA6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802" y="1076960"/>
            <a:ext cx="8188396" cy="542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3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924783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-FI" dirty="0"/>
              <a:t>Defenssit</a:t>
            </a:r>
            <a:endParaRPr dirty="0"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415600" y="1712541"/>
            <a:ext cx="61376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b="1" dirty="0"/>
              <a:t>Defenssit eli psyykkiset puolustuskeinot</a:t>
            </a:r>
            <a:r>
              <a:rPr lang="fi" dirty="0"/>
              <a:t> ovat </a:t>
            </a:r>
            <a:endParaRPr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dirty="0"/>
              <a:t>osin tiedostamattomia tapoja pyrkiä psyykkiseen tasapainoon</a:t>
            </a:r>
            <a:endParaRPr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dirty="0"/>
              <a:t>keinoja suojautua kielteisiltä tunteilta tai heikentää niiden voimakkuutta</a:t>
            </a:r>
            <a:endParaRPr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" dirty="0"/>
              <a:t>monipuolisesti ja joustavasti käytettyinä yhteydessä psyykkiseen hyvinvointiin</a:t>
            </a:r>
            <a:endParaRPr dirty="0"/>
          </a:p>
          <a:p>
            <a:pPr lvl="1" indent="-457189">
              <a:spcBef>
                <a:spcPts val="0"/>
              </a:spcBef>
              <a:buSzPts val="1800"/>
            </a:pPr>
            <a:r>
              <a:rPr lang="fi-FI" dirty="0"/>
              <a:t>yhteydessä mielenterveyden ongelmiin, jos todellisuus vääristyy laajamittaisesti. </a:t>
            </a: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pic>
        <p:nvPicPr>
          <p:cNvPr id="3" name="Kuva 2" descr="Kuva, joka sisältää kohteen henkilö, sisäkatto&#10;&#10;Kuvaus luotu automaattisesti">
            <a:extLst>
              <a:ext uri="{FF2B5EF4-FFF2-40B4-BE49-F238E27FC236}">
                <a16:creationId xmlns:a16="http://schemas.microsoft.com/office/drawing/2014/main" id="{3EE93D64-3AF3-4EBC-9A4F-0827F7F44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010" y="2387600"/>
            <a:ext cx="4681437" cy="320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5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Laajakuva</PresentationFormat>
  <Paragraphs>22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Skeema 1  3.11 Tunteet auttavat toiminnan arvioinnissa  Ydinsisältö</vt:lpstr>
      <vt:lpstr>Tunteet ovat tarkkarajaisia ja lyhytkestoisia reaktioita</vt:lpstr>
      <vt:lpstr>Eri kulttuureissa on samoja tunteita, mutta erilaisia tunneilmaisuja</vt:lpstr>
      <vt:lpstr>Psyykkisillä puolustuskeinoilla suojaudutaan mielenterveyttä uhkaavilta tunteilta </vt:lpstr>
      <vt:lpstr>PowerPoint-esitys</vt:lpstr>
      <vt:lpstr>Defenssit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2021-12-17T12:27:41Z</dcterms:created>
  <dcterms:modified xsi:type="dcterms:W3CDTF">2021-12-17T12:28:32Z</dcterms:modified>
</cp:coreProperties>
</file>