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96F87-B45B-44CB-8319-F45932C59C6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0137C-A089-4AC7-848B-54F8893923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692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535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446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015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59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5525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2991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96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48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12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525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55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4565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177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28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044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85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47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76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32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1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83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489E-D3B3-4178-9A84-4305ADC6FC4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7490-C8C6-4C67-87E6-51458F194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70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43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415611" y="2211916"/>
            <a:ext cx="11360800" cy="243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3.10 Motivaatio vetää ihmisen liikkeelle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7404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527360" y="730668"/>
            <a:ext cx="11360800" cy="1358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Biologiset, sosiaaliset ja psyykkiset motiivit kietoutuvat toisiinsa</a:t>
            </a:r>
            <a:endParaRPr/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447513" y="2211763"/>
            <a:ext cx="5333200" cy="4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 sz="2800"/>
              <a:t>Teon saa aikaan sen </a:t>
            </a:r>
            <a:r>
              <a:rPr lang="fi" sz="2800" b="1"/>
              <a:t>motiivi </a:t>
            </a:r>
            <a:r>
              <a:rPr lang="fi" sz="2800"/>
              <a:t>eli syy tehdä se.</a:t>
            </a:r>
            <a:endParaRPr sz="2800"/>
          </a:p>
          <a:p>
            <a:pPr marL="609585" lvl="0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 sz="2800"/>
              <a:t>Ihmistä voivat motivoida erilaiset asiat samanaikaisesti.</a:t>
            </a:r>
            <a:endParaRPr sz="2800"/>
          </a:p>
          <a:p>
            <a:pPr marL="609585" lvl="0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 sz="2800"/>
              <a:t>Kaikki motiivit muodostavat yhdessä </a:t>
            </a:r>
            <a:r>
              <a:rPr lang="fi" sz="2800" b="1"/>
              <a:t>motivaation</a:t>
            </a:r>
            <a:r>
              <a:rPr lang="fi" sz="2800"/>
              <a:t>.</a:t>
            </a:r>
            <a:endParaRPr sz="2800"/>
          </a:p>
          <a:p>
            <a:pPr marL="609585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None/>
            </a:pPr>
            <a:endParaRPr/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2264" y="2211763"/>
            <a:ext cx="3542336" cy="3750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243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339400" y="2210693"/>
            <a:ext cx="11360800" cy="4500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 sz="2600"/>
              <a:t>Erilaisia motiiveja: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/>
              <a:t>Synnynnäiset – opitut motiivit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/>
              <a:t>Biologiset </a:t>
            </a:r>
            <a:r>
              <a:rPr lang="fi" sz="26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fi" sz="2600"/>
              <a:t> sosiaaliset </a:t>
            </a:r>
            <a:r>
              <a:rPr lang="fi" sz="26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fi" sz="2600"/>
              <a:t> psyykkiset motiivit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/>
              <a:t>Tietoiset </a:t>
            </a:r>
            <a:r>
              <a:rPr lang="fi" sz="26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fi" sz="2600"/>
              <a:t> ei-tietoiset motiivit</a:t>
            </a:r>
            <a:endParaRPr sz="2600"/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 sz="2600"/>
              <a:t>Motivaatio voi olla: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/>
              <a:t>Lyhyen </a:t>
            </a:r>
            <a:r>
              <a:rPr lang="fi" sz="26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fi" sz="2600"/>
              <a:t> pitkän aikavälin motivaatio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/>
              <a:t>Sisäinen </a:t>
            </a:r>
            <a:r>
              <a:rPr lang="fi" sz="26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fi" sz="2600"/>
              <a:t> ulkoinen motivaatio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/>
              <a:t>Lähestymismotivaatio: pyrkimystä myönteisiin asioihin.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/>
              <a:t>Välttämismotivaatio: pyrkimystä välttää kielteisiä asioita.</a:t>
            </a:r>
            <a:endParaRPr sz="2600"/>
          </a:p>
          <a:p>
            <a:pPr marL="609585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426875" y="764143"/>
            <a:ext cx="11338250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Biologiset, sosiaaliset ja psyykkiset motiivit kietoutuvat toisiinsa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263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415600" y="843834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Motiivikonfliktit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415600" y="1640068"/>
            <a:ext cx="670656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Motiivien väliset ristiriidat ovat nimeltään motiivikonflikteja.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Erilaisia motiivikonflikteja:</a:t>
            </a:r>
            <a:endParaRPr/>
          </a:p>
          <a:p>
            <a:pPr marL="1219170" lvl="1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 sz="2800"/>
              <a:t>lähestymis</a:t>
            </a:r>
            <a:r>
              <a:rPr lang="fi" sz="28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fi" sz="2800"/>
              <a:t>lähestymiskonflikti</a:t>
            </a:r>
            <a:endParaRPr sz="2800"/>
          </a:p>
          <a:p>
            <a:pPr marL="1219170" lvl="1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 sz="2800"/>
              <a:t>lähestymis</a:t>
            </a:r>
            <a:r>
              <a:rPr lang="fi" sz="28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fi" sz="2800"/>
              <a:t>välttämiskonflikti</a:t>
            </a:r>
            <a:endParaRPr sz="2800"/>
          </a:p>
          <a:p>
            <a:pPr marL="1219170" lvl="1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 sz="2800"/>
              <a:t>välttämis</a:t>
            </a:r>
            <a:r>
              <a:rPr lang="fi" sz="2800" b="0" i="0">
                <a:solidFill>
                  <a:srgbClr val="27292D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fi" sz="2800"/>
              <a:t>välttämiskonflikti</a:t>
            </a:r>
            <a:endParaRPr sz="2800"/>
          </a:p>
          <a:p>
            <a:pPr marL="121917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120" name="Google Shape;1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2610" y="1759834"/>
            <a:ext cx="4762500" cy="318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03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69683" y="1593026"/>
            <a:ext cx="7252633" cy="3671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921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6" descr="Kuva, joka sisältää kohteen teksti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18850" y="1614160"/>
            <a:ext cx="6954299" cy="3629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53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1821" y="1636665"/>
            <a:ext cx="7948358" cy="3584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727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body" idx="1"/>
          </p:nvPr>
        </p:nvSpPr>
        <p:spPr>
          <a:xfrm>
            <a:off x="415600" y="1852167"/>
            <a:ext cx="11360800" cy="4596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 sz="2400" b="1"/>
              <a:t>Kognitiivisen motivaatioteorian</a:t>
            </a:r>
            <a:r>
              <a:rPr lang="fi" sz="2400"/>
              <a:t> (Martin E. Ford) mukaan motivaatioon vaikuttavat:</a:t>
            </a:r>
            <a:endParaRPr sz="2400"/>
          </a:p>
          <a:p>
            <a:pPr marL="609585" lvl="0" indent="-457188" algn="l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fi" sz="2400" b="1"/>
              <a:t>Tavoitteet</a:t>
            </a:r>
            <a:endParaRPr sz="2400" b="1"/>
          </a:p>
          <a:p>
            <a:pPr marL="1219170" lvl="1" indent="-457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/>
              <a:t>Palautteen saaminen ja muiden tuki on tärkeää.</a:t>
            </a:r>
            <a:endParaRPr/>
          </a:p>
          <a:p>
            <a:pPr marL="1219170" lvl="1" indent="-457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/>
              <a:t>Tavoitteiden saavuttaminen edellyttää päättäväisyyttä ja itsekontrollia.</a:t>
            </a:r>
            <a:endParaRPr/>
          </a:p>
          <a:p>
            <a:pPr marL="609585" lvl="0" indent="-457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fi" sz="2400" b="1"/>
              <a:t>Tunteet</a:t>
            </a:r>
            <a:endParaRPr sz="2400" b="1"/>
          </a:p>
          <a:p>
            <a:pPr marL="1219170" lvl="1" indent="-457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/>
              <a:t>Myönteiset tunteet kannustavat jatkamaan, kielteiset tunteet saavat arvioimaan tavoitetta ja sen saavuttamiseen tarvittavaa panostusta uudelleen.</a:t>
            </a:r>
            <a:endParaRPr/>
          </a:p>
          <a:p>
            <a:pPr marL="609585" lvl="0" indent="-457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fi" sz="2400" b="1"/>
              <a:t>Minäpystyvyys</a:t>
            </a:r>
            <a:r>
              <a:rPr lang="fi" sz="2400"/>
              <a:t> eli se, kuinka voimakkaasti uskoo kykyihinsä ja mahdollisuuksiinsa saavuttaa päämääränsä.</a:t>
            </a:r>
            <a:endParaRPr sz="2400"/>
          </a:p>
          <a:p>
            <a:pPr marL="1219170" lvl="1" indent="-457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/>
              <a:t>Sinnikäs asenne on tärkeä, jotta ei lannistu vastoinkäymisistä ja suoriutuu hyvin.</a:t>
            </a:r>
            <a:endParaRPr/>
          </a:p>
          <a:p>
            <a:pPr marL="1219170" lvl="1" indent="-457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fi"/>
              <a:t>Menestyminen parantaa minäpystyvyyttä.</a:t>
            </a:r>
            <a:endParaRPr/>
          </a:p>
          <a:p>
            <a:pPr marL="121917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415600" y="694567"/>
            <a:ext cx="11360800" cy="11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 sz="3200"/>
              <a:t>Motivaatioon vaikuttavat tavoitteet, tunteet ja uskomukset pystyvyydestä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64981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Laajakuva</PresentationFormat>
  <Paragraphs>31</Paragraphs>
  <Slides>9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PowerPoint-esitys</vt:lpstr>
      <vt:lpstr>Skeema 1  3.10 Motivaatio vetää ihmisen liikkeelle  Ydinsisältö</vt:lpstr>
      <vt:lpstr>Biologiset, sosiaaliset ja psyykkiset motiivit kietoutuvat toisiinsa</vt:lpstr>
      <vt:lpstr>PowerPoint-esitys</vt:lpstr>
      <vt:lpstr>Motiivikonfliktit</vt:lpstr>
      <vt:lpstr>PowerPoint-esitys</vt:lpstr>
      <vt:lpstr>PowerPoint-esitys</vt:lpstr>
      <vt:lpstr>PowerPoint-esitys</vt:lpstr>
      <vt:lpstr>Motivaatioon vaikuttavat tavoitteet, tunteet ja uskomukset pystyvyydestä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1</cp:revision>
  <dcterms:created xsi:type="dcterms:W3CDTF">2021-12-17T12:25:42Z</dcterms:created>
  <dcterms:modified xsi:type="dcterms:W3CDTF">2021-12-17T12:26:03Z</dcterms:modified>
</cp:coreProperties>
</file>