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669075" cy="98726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H5/4ZPOccZQKNTpjDRfQpcrYR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8250" y="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895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8250" y="937895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778250" y="937895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c1bb5d85d_0_0:notes"/>
          <p:cNvSpPr/>
          <p:nvPr>
            <p:ph idx="2" type="sldImg"/>
          </p:nvPr>
        </p:nvSpPr>
        <p:spPr>
          <a:xfrm>
            <a:off x="866775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c1bb5d85d_0_0:notes"/>
          <p:cNvSpPr txBox="1"/>
          <p:nvPr>
            <p:ph idx="1" type="body"/>
          </p:nvPr>
        </p:nvSpPr>
        <p:spPr>
          <a:xfrm>
            <a:off x="889000" y="4691063"/>
            <a:ext cx="4891200" cy="44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dc1bb5d85d_0_0:notes"/>
          <p:cNvSpPr txBox="1"/>
          <p:nvPr>
            <p:ph idx="12" type="sldNum"/>
          </p:nvPr>
        </p:nvSpPr>
        <p:spPr>
          <a:xfrm>
            <a:off x="3778250" y="9378950"/>
            <a:ext cx="2890800" cy="49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bf43807e8_0_6:notes"/>
          <p:cNvSpPr/>
          <p:nvPr>
            <p:ph idx="2" type="sldImg"/>
          </p:nvPr>
        </p:nvSpPr>
        <p:spPr>
          <a:xfrm>
            <a:off x="866775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bf43807e8_0_6:notes"/>
          <p:cNvSpPr txBox="1"/>
          <p:nvPr>
            <p:ph idx="1" type="body"/>
          </p:nvPr>
        </p:nvSpPr>
        <p:spPr>
          <a:xfrm>
            <a:off x="889000" y="4691063"/>
            <a:ext cx="4891200" cy="44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dbf43807e8_0_6:notes"/>
          <p:cNvSpPr txBox="1"/>
          <p:nvPr>
            <p:ph idx="12" type="sldNum"/>
          </p:nvPr>
        </p:nvSpPr>
        <p:spPr>
          <a:xfrm>
            <a:off x="3778250" y="9378950"/>
            <a:ext cx="2890800" cy="49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2" type="sldNum"/>
          </p:nvPr>
        </p:nvSpPr>
        <p:spPr>
          <a:xfrm>
            <a:off x="3778250" y="937895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bf43807e8_0_12:notes"/>
          <p:cNvSpPr/>
          <p:nvPr>
            <p:ph idx="2" type="sldImg"/>
          </p:nvPr>
        </p:nvSpPr>
        <p:spPr>
          <a:xfrm>
            <a:off x="866775" y="739775"/>
            <a:ext cx="49371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bf43807e8_0_12:notes"/>
          <p:cNvSpPr txBox="1"/>
          <p:nvPr>
            <p:ph idx="1" type="body"/>
          </p:nvPr>
        </p:nvSpPr>
        <p:spPr>
          <a:xfrm>
            <a:off x="889000" y="4691063"/>
            <a:ext cx="4891200" cy="44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dbf43807e8_0_12:notes"/>
          <p:cNvSpPr txBox="1"/>
          <p:nvPr>
            <p:ph idx="12" type="sldNum"/>
          </p:nvPr>
        </p:nvSpPr>
        <p:spPr>
          <a:xfrm>
            <a:off x="3778250" y="9378950"/>
            <a:ext cx="2890800" cy="49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889000" y="4691063"/>
            <a:ext cx="4891088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866775" y="739775"/>
            <a:ext cx="493712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kuv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kauppalehti.fi/uutiset/maailman-sadan-suurimman-yrityksen-markkina-arvo-kasvoi-ennatykseen/n4PDuC3C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kliitto.fi/node/4582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99UN7so92t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457200" y="518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Maailmanpizzapeli</a:t>
            </a:r>
            <a:endParaRPr/>
          </a:p>
        </p:txBody>
      </p:sp>
      <p:pic>
        <p:nvPicPr>
          <p:cNvPr descr="BD06675_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914400"/>
            <a:ext cx="3243263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685800" y="40481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rgbClr val="000000"/>
                </a:solidFill>
              </a:rPr>
              <a:t>Maailmankauppa</a:t>
            </a:r>
            <a:endParaRPr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sz="2400"/>
              <a:t>Maailman kauppajärjestö eli WTO edistää vapaakauppaa sopimalla kansainvälisistä tullisäännöksistä sekä vientiin ja tuontiin liittyvistä pelisäännöistä.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sz="2400"/>
              <a:t>Kehittyvät maat ovat jääneet vapaakaupassa heikompaan asemaan, ja jotkut pitävät vapaakauppasopimuksia ja teollisuusmaiden talousjärjestöjä nykyajan kolonialismina.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sz="2400"/>
              <a:t>OECD</a:t>
            </a:r>
            <a:r>
              <a:rPr b="1" lang="fi-FI" sz="2400"/>
              <a:t> </a:t>
            </a:r>
            <a:r>
              <a:rPr lang="fi-FI" sz="2400"/>
              <a:t>on taloudellisen yhteistyön ja kehityksen järjestö, jonka jäseninä ovat lähinnä rikkaat teollisuusmaat.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-303067" y="572001"/>
            <a:ext cx="8682697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Lisäksi haasteensa luovat monikansalliset yritykset</a:t>
            </a:r>
            <a:endParaRPr/>
          </a:p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402703" y="1713908"/>
            <a:ext cx="574198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sz="2400"/>
              <a:t>Monikansalliset yritykset toimivat useassa maassa, ja niiden omistus on hajautunut usean maan osakkeenomistajille.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sz="2400"/>
              <a:t>Verkostotaloudelle on tunnusomaista, että tuotantoa kilpailutetaan ja tuotteiden osat hankitaan sieltä, mistä ne saadaan halvimmalla.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i-FI" sz="1600" u="sng">
                <a:solidFill>
                  <a:schemeClr val="hlink"/>
                </a:solidFill>
                <a:hlinkClick r:id="rId3"/>
              </a:rPr>
              <a:t>https://www.kauppalehti.fi/uutiset/maailman-sadan-suurimman-yrityksen-markkina-arvo-kasvoi-ennatykseen/n4PDuC3C</a:t>
            </a:r>
            <a:endParaRPr sz="1600"/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2218" y="2271623"/>
            <a:ext cx="3060700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620713"/>
            <a:ext cx="8440737" cy="568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/>
              <a:t>Eriarvoisuus maailmalla -raportin (World Inequality Report) mukaan köyhin puolikas maailman väestöstä omistaa vain kaksi prosenttia maailman kokonaisvauraudesta. 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/>
              <a:t>Rikkain kymmenen prosenttia omistaa 76 prosenttia kaikesta varallisuudesta.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395288" y="2603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79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fi-FI"/>
              <a:t>Onko kehitysmaiden tilanteelle toivoa?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fi-FI" u="sng">
                <a:solidFill>
                  <a:schemeClr val="hlink"/>
                </a:solidFill>
                <a:hlinkClick r:id="rId3"/>
              </a:rPr>
              <a:t>Yhteistyö ja kumppanuus | Suomen YK-liitto (ykliitto.fi)</a:t>
            </a:r>
            <a:r>
              <a:rPr lang="fi-FI"/>
              <a:t> (tavoite 17)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3768" y="2365144"/>
            <a:ext cx="4550275" cy="449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/>
              <a:t>Leave no one behind 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u="sng">
                <a:solidFill>
                  <a:schemeClr val="hlink"/>
                </a:solidFill>
                <a:hlinkClick r:id="rId3"/>
              </a:rPr>
              <a:t>Leave No One Behind - Sustainable Development Goals (youtube.com)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2dc1bb5d8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13" y="1927025"/>
            <a:ext cx="8728374" cy="22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bf43807e8_0_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200">
                <a:solidFill>
                  <a:schemeClr val="dk1"/>
                </a:solidFill>
              </a:rPr>
              <a:t>Keskustelkaa: </a:t>
            </a:r>
            <a:endParaRPr/>
          </a:p>
        </p:txBody>
      </p:sp>
      <p:sp>
        <p:nvSpPr>
          <p:cNvPr id="97" name="Google Shape;97;g2dbf43807e8_0_6"/>
          <p:cNvSpPr txBox="1"/>
          <p:nvPr>
            <p:ph idx="1" type="body"/>
          </p:nvPr>
        </p:nvSpPr>
        <p:spPr>
          <a:xfrm>
            <a:off x="457200" y="15624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Mitä pelissä oikein tapahtui?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</a:t>
            </a:r>
            <a:r>
              <a:rPr lang="fi-FI"/>
              <a:t>iksi toiset saivat tuotteensa nopeammin valmiiksi?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Miten vapaa-aika käytettiin?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Säännöt ovat kaikille samat, mutta ovatko ne oikeudenmukaiset?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Maailmankauppa</a:t>
            </a:r>
            <a:endParaRPr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/>
              <a:t>Maailmankauppa - </a:t>
            </a:r>
            <a:r>
              <a:rPr lang="fi-FI" sz="3200"/>
              <a:t>Valtioiden välistä kauppaa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/>
              <a:t>Maailmankauppaa käydään, koska mikään valtio ei ole omavarainen kaikkien raaka-aineiden, hyödykkeiden ja palveluiden tuotannossa.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/>
              <a:t>Pääosa maailmankaupasta on sitä, että teollisuusmaat myyvät teollisuustuotteita toisilleen.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Maailmankauppa</a:t>
            </a:r>
            <a:endParaRPr/>
          </a:p>
        </p:txBody>
      </p:sp>
      <p:pic>
        <p:nvPicPr>
          <p:cNvPr descr="Kuva, joka sisältää kohteen teksti, kuvakaappaus, diagrammi&#10;&#10;Kuvaus luotu automaattisesti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204" y="1394827"/>
            <a:ext cx="6635080" cy="452844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4067944" y="414908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/>
              <a:t>Hyvä juttu on, että vapautuva maailmankauppa lisää maiden talouskasvua ja parantaa ihmisten elintasoa</a:t>
            </a: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076695"/>
            <a:ext cx="4038600" cy="357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-1620688" y="-426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Ongelmia</a:t>
            </a:r>
            <a:endParaRPr/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350528" y="1088908"/>
            <a:ext cx="555496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800"/>
              <a:t>talouden globalisaatio jakaa edut epätasaisesti valtioiden kesken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800"/>
              <a:t>kehitysmaiden rooli usein tuottaa raaka-aineita tai työvoimaa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fi-FI"/>
              <a:t>kehitysmaiden tuotteet usein alttiita hintojen heilahteluille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fi-FI"/>
              <a:t>tuotanto usein myös yksipuolista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800"/>
              <a:t>teollistuneet maat: tuotekehittely, jatkojalostus 🡪 voitot suuremmat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i Luotu, Lapsityövoima"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993" y="1608779"/>
            <a:ext cx="2964704" cy="156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192" y="3271209"/>
            <a:ext cx="2680505" cy="17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i Luotu, Lapsityövoima, Pelastaa Lapsia"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28590" r="24339" t="0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1" name="Google Shape;131;p6"/>
          <p:cNvSpPr txBox="1"/>
          <p:nvPr>
            <p:ph idx="2" type="body"/>
          </p:nvPr>
        </p:nvSpPr>
        <p:spPr>
          <a:xfrm>
            <a:off x="4648200" y="1600200"/>
            <a:ext cx="41722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sz="2400"/>
              <a:t>kehitysmaiden asema globaalissa taloudessa on heikko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fi-FI"/>
              <a:t>Valtion vaikutusmahdollisuudet ovat neuvotteluissa heikommat kuin vastapuolella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fi-FI"/>
              <a:t>Usein epävakaa hallinto tai korruptio heikentävät tilannetta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bf43807e8_0_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Keskustelua</a:t>
            </a:r>
            <a:endParaRPr/>
          </a:p>
        </p:txBody>
      </p:sp>
      <p:sp>
        <p:nvSpPr>
          <p:cNvPr id="138" name="Google Shape;138;g2dbf43807e8_0_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-FI" sz="2500"/>
              <a:t>Miten köyhiksi jääneet ihmiset suhtautuvat ruuatta jäämiseen? 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-FI" sz="2500"/>
              <a:t>Entä miten toimivat/ajattelevat mässäilemään päässeet?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fi-FI" sz="2500"/>
              <a:t>Voidaanko asialle tehdä jotain ja mitä?</a:t>
            </a:r>
            <a:endParaRPr sz="3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Maailmankauppa</a:t>
            </a:r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457200" y="1686464"/>
            <a:ext cx="4886875" cy="4766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/>
              <a:t>Maailmankaupan esteitä: tullimaksut, tuontikiintiöt ja tuontikiellot, joilla pyritään suojelemaan oman maan tuotantoa tuonnilta.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/>
              <a:t>EU:n maatalouden tukeminen heikentää muiden maiden, myös köyhien kehittyvien maiden, mahdollisuutta tuoda omia maataloustuotteitaan Eurooppaan.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/>
              <a:t>valtiot ja järjestöt tekevät kansainvälistä yhteistyötä, jonka tarkoituksena on vähentää valtioiden eriarvoisuutta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fi-FI" sz="1800"/>
              <a:t>kehityksen tavoitteena on kuitenkin omaehtoinen kehitys (velat, toimeentulo)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fi-FI" sz="1800"/>
              <a:t>kehitysyhteistyötä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/>
              <a:t>valtiot tukevat valtioita (YK:n suositus 0,7% BKT:stä)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/>
              <a:t>valtiot tukevat järjestöjä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/>
              <a:t>Maailmanpankki tukee järjestöjä</a:t>
            </a:r>
            <a:endParaRPr/>
          </a:p>
          <a:p>
            <a:pPr indent="-260350" lvl="0" marL="34290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/>
          </a:p>
          <a:p>
            <a:pPr indent="-260350" lvl="0" marL="34290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5358" y="1686464"/>
            <a:ext cx="3394472" cy="45259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2010-04-07T08:45:20Z</dcterms:created>
  <dc:creator>Jyväskylän maalaiskunta</dc:creator>
</cp:coreProperties>
</file>