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71" r:id="rId2"/>
    <p:sldId id="257" r:id="rId3"/>
    <p:sldId id="278" r:id="rId4"/>
    <p:sldId id="281" r:id="rId5"/>
    <p:sldId id="264" r:id="rId6"/>
    <p:sldId id="273" r:id="rId7"/>
    <p:sldId id="274" r:id="rId8"/>
    <p:sldId id="279" r:id="rId9"/>
    <p:sldId id="280" r:id="rId10"/>
    <p:sldId id="282" r:id="rId11"/>
    <p:sldId id="277" r:id="rId12"/>
    <p:sldId id="276" r:id="rId13"/>
    <p:sldId id="258" r:id="rId14"/>
    <p:sldId id="272" r:id="rId15"/>
    <p:sldId id="260" r:id="rId16"/>
    <p:sldId id="270" r:id="rId1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23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ora yhdysviiv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tsikk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25" name="Alaotsikk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i-FI"/>
              <a:t>Muokkaa alaotsikon perustyyliä napsautt.</a:t>
            </a:r>
            <a:endParaRPr kumimoji="0" lang="en-US"/>
          </a:p>
        </p:txBody>
      </p:sp>
      <p:sp>
        <p:nvSpPr>
          <p:cNvPr id="31" name="Päivämäärän paikkamerkki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A28FC61-8263-4A35-B4DB-DEA9AC9D4B30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18" name="Alatunnisteen paikkamerk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29" name="Dian numeron paikkamerkki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37CF39C-074E-4126-84A0-6084A2B26B5F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8FC61-8263-4A35-B4DB-DEA9AC9D4B30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F39C-074E-4126-84A0-6084A2B26B5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3A28FC61-8263-4A35-B4DB-DEA9AC9D4B30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37CF39C-074E-4126-84A0-6084A2B26B5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8FC61-8263-4A35-B4DB-DEA9AC9D4B30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F39C-074E-4126-84A0-6084A2B26B5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A28FC61-8263-4A35-B4DB-DEA9AC9D4B30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E37CF39C-074E-4126-84A0-6084A2B26B5F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8FC61-8263-4A35-B4DB-DEA9AC9D4B30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F39C-074E-4126-84A0-6084A2B26B5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8FC61-8263-4A35-B4DB-DEA9AC9D4B30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F39C-074E-4126-84A0-6084A2B26B5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8FC61-8263-4A35-B4DB-DEA9AC9D4B30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F39C-074E-4126-84A0-6084A2B26B5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A28FC61-8263-4A35-B4DB-DEA9AC9D4B30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F39C-074E-4126-84A0-6084A2B26B5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8FC61-8263-4A35-B4DB-DEA9AC9D4B30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F39C-074E-4126-84A0-6084A2B26B5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orakulmi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i-FI"/>
              <a:t>Muokkaa perustyyl. napsautt.</a:t>
            </a:r>
            <a:endParaRPr kumimoji="0"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8FC61-8263-4A35-B4DB-DEA9AC9D4B30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CF39C-074E-4126-84A0-6084A2B26B5F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Kuvan paikkamerkki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i-FI"/>
              <a:t>Lisää kuva napsauttamalla kuvaketta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Otsikon paikkamerkki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1" name="Tekstin paikkamerkki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/>
              <a:t>Muokkaa tekstin perustyylejä napsauttamalla</a:t>
            </a:r>
          </a:p>
          <a:p>
            <a:pPr lvl="1" eaLnBrk="1" latinLnBrk="0" hangingPunct="1"/>
            <a:r>
              <a:rPr kumimoji="0" lang="fi-FI"/>
              <a:t>toinen taso</a:t>
            </a:r>
          </a:p>
          <a:p>
            <a:pPr lvl="2" eaLnBrk="1" latinLnBrk="0" hangingPunct="1"/>
            <a:r>
              <a:rPr kumimoji="0" lang="fi-FI"/>
              <a:t>kolmas taso</a:t>
            </a:r>
          </a:p>
          <a:p>
            <a:pPr lvl="3" eaLnBrk="1" latinLnBrk="0" hangingPunct="1"/>
            <a:r>
              <a:rPr kumimoji="0" lang="fi-FI"/>
              <a:t>neljäs taso</a:t>
            </a:r>
          </a:p>
          <a:p>
            <a:pPr lvl="4" eaLnBrk="1" latinLnBrk="0" hangingPunct="1"/>
            <a:r>
              <a:rPr kumimoji="0" lang="fi-FI"/>
              <a:t>viides taso</a:t>
            </a:r>
            <a:endParaRPr kumimoji="0" lang="en-US"/>
          </a:p>
        </p:txBody>
      </p:sp>
      <p:sp>
        <p:nvSpPr>
          <p:cNvPr id="27" name="Päivämäärän paikkamerkki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A28FC61-8263-4A35-B4DB-DEA9AC9D4B30}" type="datetimeFigureOut">
              <a:rPr lang="fi-FI" smtClean="0"/>
              <a:t>5.5.2025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16" name="Dian numeron paikkamerkki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37CF39C-074E-4126-84A0-6084A2B26B5F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lioppilastutkinto.fi/maaraykset/tiedote-kokelaill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fi-FI" dirty="0"/>
              <a:t>SYKSYN 2025 Ylioppilas-kirjoitukset</a:t>
            </a:r>
          </a:p>
        </p:txBody>
      </p:sp>
    </p:spTree>
    <p:extLst>
      <p:ext uri="{BB962C8B-B14F-4D97-AF65-F5344CB8AC3E}">
        <p14:creationId xmlns:p14="http://schemas.microsoft.com/office/powerpoint/2010/main" val="764714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HYVÄKSYTYN kokeen voi uusia milloin vaan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Ja niin monta kertaa kuin haluaa!</a:t>
            </a:r>
          </a:p>
          <a:p>
            <a:r>
              <a:rPr lang="fi-FI" dirty="0"/>
              <a:t>Lisäksi tutkintoa saa täydentää ylimääräisillä kokeilla, kaikkea ei siis tarvitse mahduttaa kolmeen kertaan ja lukioaikaan!</a:t>
            </a:r>
          </a:p>
        </p:txBody>
      </p:sp>
    </p:spTree>
    <p:extLst>
      <p:ext uri="{BB962C8B-B14F-4D97-AF65-F5344CB8AC3E}">
        <p14:creationId xmlns:p14="http://schemas.microsoft.com/office/powerpoint/2010/main" val="868041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Täydentämisestä vielä huomio: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Täydentää saa tosiaan myöhemmin, mutta vasta valmistumisen jälkeen.</a:t>
            </a:r>
          </a:p>
          <a:p>
            <a:r>
              <a:rPr lang="fi-FI" dirty="0"/>
              <a:t>Jos siis olet saanut 5 pakollista ainetta hyväksytysti läpi, et voi sen jälkeen täydentää ennen kuin olet saanut lukion oppimäärän suoritettua ja valmistunut. Sen jälkeen täydentäminen on mahdollista.</a:t>
            </a:r>
          </a:p>
        </p:txBody>
      </p:sp>
      <p:sp>
        <p:nvSpPr>
          <p:cNvPr id="4" name="Tekstiruutu 3"/>
          <p:cNvSpPr txBox="1"/>
          <p:nvPr/>
        </p:nvSpPr>
        <p:spPr>
          <a:xfrm>
            <a:off x="1331640" y="5157192"/>
            <a:ext cx="5544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Viimeiselle kerralle on siis syytä jättää jokin pakollinen aine. Esimerkiksi äidinkielen koe on aina pakollinen! </a:t>
            </a:r>
          </a:p>
        </p:txBody>
      </p:sp>
    </p:spTree>
    <p:extLst>
      <p:ext uri="{BB962C8B-B14F-4D97-AF65-F5344CB8AC3E}">
        <p14:creationId xmlns:p14="http://schemas.microsoft.com/office/powerpoint/2010/main" val="316572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OLE TARKKA KOKEEN TASON KANSSA Ilmoittautuessa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Saa ilmoittautua kumpaan tahansa oppimäärästä huolimatta.</a:t>
            </a:r>
          </a:p>
          <a:p>
            <a:r>
              <a:rPr lang="fi-FI" dirty="0"/>
              <a:t>Matematiikasta on A ja B (pitkä ja lyhyt).</a:t>
            </a:r>
          </a:p>
          <a:p>
            <a:r>
              <a:rPr lang="fi-FI" dirty="0"/>
              <a:t>Ruotsista on A ja B (pitkä ja keskipitkä).</a:t>
            </a:r>
          </a:p>
          <a:p>
            <a:r>
              <a:rPr lang="fi-FI" dirty="0"/>
              <a:t>Muissa kielistä on A ja C (pitkä ja lyhyt).</a:t>
            </a:r>
          </a:p>
          <a:p>
            <a:r>
              <a:rPr lang="fi-FI" dirty="0"/>
              <a:t>Jos pakollinen koe ei mene läpi, sen saa uusia lyhyenä, jos on joku muu A-tasoinen tutkinnossa.</a:t>
            </a:r>
          </a:p>
        </p:txBody>
      </p:sp>
    </p:spTree>
    <p:extLst>
      <p:ext uri="{BB962C8B-B14F-4D97-AF65-F5344CB8AC3E}">
        <p14:creationId xmlns:p14="http://schemas.microsoft.com/office/powerpoint/2010/main" val="464521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chemeClr val="accent6">
                    <a:lumMod val="75000"/>
                  </a:schemeClr>
                </a:solidFill>
              </a:rPr>
              <a:t>Montako ainetta kakkosen keväällä tai kolmosen syksyllä?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988840"/>
            <a:ext cx="7488832" cy="4620000"/>
          </a:xfrm>
          <a:solidFill>
            <a:schemeClr val="bg1"/>
          </a:solidFill>
        </p:spPr>
        <p:txBody>
          <a:bodyPr/>
          <a:lstStyle/>
          <a:p>
            <a:endParaRPr lang="fi-FI" dirty="0"/>
          </a:p>
          <a:p>
            <a:r>
              <a:rPr lang="fi-FI" dirty="0"/>
              <a:t>Yksi reaaliaine riittää usein hajauttajalle. Usein kolmosen syksyllä ruotsi + 1 </a:t>
            </a:r>
            <a:r>
              <a:rPr lang="fi-FI" dirty="0" err="1"/>
              <a:t>reaali</a:t>
            </a:r>
            <a:r>
              <a:rPr lang="fi-FI" dirty="0"/>
              <a:t>.</a:t>
            </a:r>
          </a:p>
          <a:p>
            <a:pPr marL="0" indent="0">
              <a:buNone/>
            </a:pPr>
            <a:endParaRPr lang="fi-FI" dirty="0"/>
          </a:p>
          <a:p>
            <a:pPr lvl="1"/>
            <a:r>
              <a:rPr lang="fi-FI" dirty="0"/>
              <a:t>Ei lukulomaa, vaan tiedossa kertausta kesälomalla: kaikki jo opiskeltu pitää kerrata</a:t>
            </a:r>
          </a:p>
          <a:p>
            <a:pPr marL="347472" lvl="1" indent="0">
              <a:buNone/>
            </a:pPr>
            <a:endParaRPr lang="fi-FI" dirty="0"/>
          </a:p>
          <a:p>
            <a:pPr lvl="1"/>
            <a:r>
              <a:rPr lang="fi-FI" dirty="0"/>
              <a:t>Normaali koulu pyörii kirjoitusten aikaan</a:t>
            </a:r>
          </a:p>
          <a:p>
            <a:pPr lvl="1"/>
            <a:endParaRPr lang="fi-FI" dirty="0"/>
          </a:p>
          <a:p>
            <a:pPr marL="603504" lvl="2" indent="0">
              <a:buNone/>
            </a:pPr>
            <a:r>
              <a:rPr lang="fi-FI" dirty="0"/>
              <a:t>&gt;	STRESSI!!!!!</a:t>
            </a:r>
          </a:p>
        </p:txBody>
      </p:sp>
    </p:spTree>
    <p:extLst>
      <p:ext uri="{BB962C8B-B14F-4D97-AF65-F5344CB8AC3E}">
        <p14:creationId xmlns:p14="http://schemas.microsoft.com/office/powerpoint/2010/main" val="39177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chemeClr val="accent2">
                    <a:lumMod val="75000"/>
                  </a:schemeClr>
                </a:solidFill>
              </a:rPr>
              <a:t>Lukilausunnot ym. erityisjärjestelyt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628800"/>
            <a:ext cx="7560840" cy="4187952"/>
          </a:xfrm>
        </p:spPr>
        <p:txBody>
          <a:bodyPr/>
          <a:lstStyle/>
          <a:p>
            <a:r>
              <a:rPr lang="fi-FI" dirty="0"/>
              <a:t>Anomus on oltava kevään osalta </a:t>
            </a:r>
            <a:r>
              <a:rPr lang="fi-FI" b="1" dirty="0"/>
              <a:t>YTL:llä 30.11. </a:t>
            </a:r>
            <a:r>
              <a:rPr lang="fi-FI" dirty="0"/>
              <a:t>(syksyn tutkinnon osalta 30.4.) mennessä. Painavasta syystä sitä voidaan täydentää myöhemmin.</a:t>
            </a:r>
          </a:p>
          <a:p>
            <a:r>
              <a:rPr lang="fi-FI" dirty="0"/>
              <a:t>Anomukseen vaaditaan useamman ihmisen lausunto (esim. erityisopettaja, aineenopettaja, joskus myös lääkäri). Siksi prosessi on laitettava alulle hyvissä ajoin.</a:t>
            </a:r>
          </a:p>
        </p:txBody>
      </p:sp>
    </p:spTree>
    <p:extLst>
      <p:ext uri="{BB962C8B-B14F-4D97-AF65-F5344CB8AC3E}">
        <p14:creationId xmlns:p14="http://schemas.microsoft.com/office/powerpoint/2010/main" val="2157016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83880" cy="1051560"/>
          </a:xfrm>
        </p:spPr>
        <p:txBody>
          <a:bodyPr/>
          <a:lstStyle/>
          <a:p>
            <a:r>
              <a:rPr lang="fi-FI" dirty="0">
                <a:solidFill>
                  <a:schemeClr val="accent6">
                    <a:lumMod val="75000"/>
                  </a:schemeClr>
                </a:solidFill>
              </a:rPr>
              <a:t>Ilmoittaudu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484784"/>
            <a:ext cx="7488832" cy="5184576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fi-FI" dirty="0">
                <a:solidFill>
                  <a:srgbClr val="0070C0"/>
                </a:solidFill>
              </a:rPr>
              <a:t>Viimeistään 21.5.</a:t>
            </a:r>
          </a:p>
          <a:p>
            <a:r>
              <a:rPr lang="fi-FI" dirty="0">
                <a:solidFill>
                  <a:srgbClr val="0070C0"/>
                </a:solidFill>
              </a:rPr>
              <a:t>Ilmoittautuminen tapahtuu </a:t>
            </a:r>
            <a:r>
              <a:rPr lang="fi-FI" u="sng" dirty="0" err="1">
                <a:solidFill>
                  <a:srgbClr val="0070C0"/>
                </a:solidFill>
              </a:rPr>
              <a:t>wilmassa</a:t>
            </a:r>
            <a:r>
              <a:rPr lang="fi-FI" dirty="0">
                <a:solidFill>
                  <a:srgbClr val="0070C0"/>
                </a:solidFill>
              </a:rPr>
              <a:t>, muista tallentaa.</a:t>
            </a:r>
          </a:p>
          <a:p>
            <a:r>
              <a:rPr lang="fi-FI" dirty="0">
                <a:solidFill>
                  <a:srgbClr val="0070C0"/>
                </a:solidFill>
              </a:rPr>
              <a:t>Teemme allekirjoitukset opo-tunnilla viikolla 21.</a:t>
            </a:r>
          </a:p>
          <a:p>
            <a:r>
              <a:rPr lang="fi-FI" b="1" dirty="0">
                <a:solidFill>
                  <a:srgbClr val="0070C0"/>
                </a:solidFill>
              </a:rPr>
              <a:t>Jos sinulla ei ole opoa: Ma 19.5. kello 12.30 – 13.30</a:t>
            </a:r>
          </a:p>
          <a:p>
            <a:r>
              <a:rPr lang="fi-FI" b="1" dirty="0">
                <a:solidFill>
                  <a:srgbClr val="0070C0"/>
                </a:solidFill>
              </a:rPr>
              <a:t>Jos olet pois ma ja ti: Ke 21.5. kello 13 – 13.</a:t>
            </a:r>
          </a:p>
          <a:p>
            <a:pPr lvl="1"/>
            <a:endParaRPr lang="fi-FI" b="1" dirty="0">
              <a:solidFill>
                <a:srgbClr val="0070C0"/>
              </a:solidFill>
            </a:endParaRPr>
          </a:p>
          <a:p>
            <a:pPr marL="0" indent="0" algn="l">
              <a:buNone/>
            </a:pPr>
            <a:endParaRPr lang="fi-FI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fi-FI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750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Lue </a:t>
            </a:r>
            <a:r>
              <a:rPr lang="fi-FI" dirty="0" err="1"/>
              <a:t>YTL:n</a:t>
            </a:r>
            <a:r>
              <a:rPr lang="fi-FI" dirty="0"/>
              <a:t> kirje kokelaille: </a:t>
            </a:r>
            <a:r>
              <a:rPr lang="fi-FI" dirty="0">
                <a:hlinkClick r:id="rId2"/>
              </a:rPr>
              <a:t>https://www.ylioppilastutkinto.fi/maaraykset/tiedote-kokelaille</a:t>
            </a:r>
            <a:endParaRPr lang="fi-FI" dirty="0"/>
          </a:p>
          <a:p>
            <a:r>
              <a:rPr lang="fi-FI" dirty="0"/>
              <a:t>Maksullisista kokeista tulee lasku kotiin. Maksuttomat täytyy itse Wilma-lomakkeella valita, valitse 5 ensimmäistä!</a:t>
            </a:r>
          </a:p>
        </p:txBody>
      </p:sp>
    </p:spTree>
    <p:extLst>
      <p:ext uri="{BB962C8B-B14F-4D97-AF65-F5344CB8AC3E}">
        <p14:creationId xmlns:p14="http://schemas.microsoft.com/office/powerpoint/2010/main" val="3048321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chemeClr val="accent6">
                    <a:lumMod val="75000"/>
                  </a:schemeClr>
                </a:solidFill>
              </a:rPr>
              <a:t>Tutkinnon aloittaminen ja päättäminen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700808"/>
            <a:ext cx="7632848" cy="4764016"/>
          </a:xfrm>
          <a:solidFill>
            <a:schemeClr val="bg1"/>
          </a:solidFill>
        </p:spPr>
        <p:style>
          <a:lnRef idx="1">
            <a:schemeClr val="accent5"/>
          </a:lnRef>
          <a:fillRef idx="1003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i-FI" dirty="0"/>
              <a:t>Alkaa ensimmäisestä osallistumiskerrasta</a:t>
            </a:r>
          </a:p>
          <a:p>
            <a:r>
              <a:rPr lang="fi-FI" dirty="0"/>
              <a:t>Hajauttaa voi kolmelle </a:t>
            </a:r>
            <a:r>
              <a:rPr lang="fi-FI" b="1" dirty="0"/>
              <a:t>peräkkäiselle</a:t>
            </a:r>
            <a:r>
              <a:rPr lang="fi-FI" dirty="0"/>
              <a:t> kerralle.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lvl="1"/>
            <a:r>
              <a:rPr lang="fi-FI" dirty="0">
                <a:solidFill>
                  <a:schemeClr val="accent1"/>
                </a:solidFill>
              </a:rPr>
              <a:t>Jos aloittaa syksyllä 2025 </a:t>
            </a:r>
            <a:r>
              <a:rPr lang="fi-FI" dirty="0">
                <a:solidFill>
                  <a:schemeClr val="accent2"/>
                </a:solidFill>
              </a:rPr>
              <a:t>jollain</a:t>
            </a:r>
            <a:r>
              <a:rPr lang="fi-FI" dirty="0">
                <a:solidFill>
                  <a:schemeClr val="accent1"/>
                </a:solidFill>
              </a:rPr>
              <a:t> aineella,…</a:t>
            </a:r>
          </a:p>
          <a:p>
            <a:pPr marL="0" indent="0">
              <a:buNone/>
            </a:pPr>
            <a:r>
              <a:rPr lang="fi-FI" sz="2400" dirty="0"/>
              <a:t>…</a:t>
            </a:r>
            <a:r>
              <a:rPr lang="fi-FI" sz="2400" dirty="0">
                <a:solidFill>
                  <a:schemeClr val="tx1"/>
                </a:solidFill>
              </a:rPr>
              <a:t>pitää </a:t>
            </a:r>
            <a:r>
              <a:rPr lang="fi-FI" sz="2400" dirty="0">
                <a:solidFill>
                  <a:srgbClr val="7030A0"/>
                </a:solidFill>
              </a:rPr>
              <a:t>pakolliset </a:t>
            </a:r>
            <a:r>
              <a:rPr lang="fi-FI" sz="2400" dirty="0">
                <a:solidFill>
                  <a:schemeClr val="tx1"/>
                </a:solidFill>
              </a:rPr>
              <a:t>kirjoittaa </a:t>
            </a:r>
            <a:r>
              <a:rPr lang="fi-FI" sz="2400" dirty="0">
                <a:solidFill>
                  <a:srgbClr val="7030A0"/>
                </a:solidFill>
              </a:rPr>
              <a:t>viimeistään </a:t>
            </a:r>
            <a:r>
              <a:rPr lang="fi-FI" sz="2400" dirty="0"/>
              <a:t>kolmannella perättäisellä kerralla </a:t>
            </a:r>
            <a:r>
              <a:rPr lang="fi-FI" sz="2000" dirty="0">
                <a:solidFill>
                  <a:srgbClr val="7030A0"/>
                </a:solidFill>
              </a:rPr>
              <a:t>eli </a:t>
            </a:r>
            <a:r>
              <a:rPr lang="fi-FI" sz="2400" dirty="0">
                <a:solidFill>
                  <a:srgbClr val="7030A0"/>
                </a:solidFill>
              </a:rPr>
              <a:t>syksyllä 2026.</a:t>
            </a:r>
            <a:endParaRPr lang="fi-FI" sz="21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fi-FI" sz="2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fi-FI" sz="2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fi-FI" sz="24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76894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TUTKINTOON KUULUVAT AINEET: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>
            <a:off x="251520" y="2420888"/>
            <a:ext cx="1296144" cy="646331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/>
              <a:t>ÄIDINKIELI</a:t>
            </a:r>
          </a:p>
          <a:p>
            <a:endParaRPr lang="fi-FI" dirty="0"/>
          </a:p>
        </p:txBody>
      </p:sp>
      <p:sp>
        <p:nvSpPr>
          <p:cNvPr id="5" name="Risti 4"/>
          <p:cNvSpPr/>
          <p:nvPr/>
        </p:nvSpPr>
        <p:spPr>
          <a:xfrm>
            <a:off x="1753344" y="2630827"/>
            <a:ext cx="216024" cy="225316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Tekstiruutu 5"/>
          <p:cNvSpPr txBox="1"/>
          <p:nvPr/>
        </p:nvSpPr>
        <p:spPr>
          <a:xfrm>
            <a:off x="4770644" y="2429557"/>
            <a:ext cx="1296144" cy="646331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/>
              <a:t>VIERAS KIELI</a:t>
            </a:r>
          </a:p>
        </p:txBody>
      </p:sp>
      <p:sp>
        <p:nvSpPr>
          <p:cNvPr id="7" name="Tekstiruutu 6"/>
          <p:cNvSpPr txBox="1"/>
          <p:nvPr/>
        </p:nvSpPr>
        <p:spPr>
          <a:xfrm>
            <a:off x="3474500" y="2429557"/>
            <a:ext cx="1296144" cy="646331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/>
              <a:t>RUOTSI</a:t>
            </a:r>
          </a:p>
          <a:p>
            <a:endParaRPr lang="fi-FI" dirty="0"/>
          </a:p>
        </p:txBody>
      </p:sp>
      <p:sp>
        <p:nvSpPr>
          <p:cNvPr id="8" name="Tekstiruutu 7"/>
          <p:cNvSpPr txBox="1"/>
          <p:nvPr/>
        </p:nvSpPr>
        <p:spPr>
          <a:xfrm>
            <a:off x="2178356" y="2429557"/>
            <a:ext cx="1296144" cy="646331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/>
              <a:t>MATEMA-TIIKKA</a:t>
            </a:r>
          </a:p>
        </p:txBody>
      </p:sp>
      <p:sp>
        <p:nvSpPr>
          <p:cNvPr id="9" name="Tekstiruutu 8"/>
          <p:cNvSpPr txBox="1"/>
          <p:nvPr/>
        </p:nvSpPr>
        <p:spPr>
          <a:xfrm>
            <a:off x="6066788" y="2420320"/>
            <a:ext cx="1296144" cy="646331"/>
          </a:xfrm>
          <a:prstGeom prst="rect">
            <a:avLst/>
          </a:prstGeom>
          <a:noFill/>
          <a:ln w="2222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dirty="0"/>
              <a:t>REAALI</a:t>
            </a:r>
          </a:p>
          <a:p>
            <a:endParaRPr lang="fi-FI" dirty="0"/>
          </a:p>
        </p:txBody>
      </p:sp>
      <p:sp>
        <p:nvSpPr>
          <p:cNvPr id="10" name="Oikea aaltosulje 9"/>
          <p:cNvSpPr/>
          <p:nvPr/>
        </p:nvSpPr>
        <p:spPr>
          <a:xfrm rot="-5400000" flipH="1">
            <a:off x="4410605" y="1368082"/>
            <a:ext cx="720079" cy="4841916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Tekstiruutu 10"/>
          <p:cNvSpPr txBox="1"/>
          <p:nvPr/>
        </p:nvSpPr>
        <p:spPr>
          <a:xfrm>
            <a:off x="2843808" y="4365104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Vähintään kolmesta ryhmästä suoritettava vähintään neljä koetta.</a:t>
            </a:r>
          </a:p>
        </p:txBody>
      </p:sp>
      <p:sp>
        <p:nvSpPr>
          <p:cNvPr id="12" name="Tekstiruutu 11"/>
          <p:cNvSpPr txBox="1"/>
          <p:nvPr/>
        </p:nvSpPr>
        <p:spPr>
          <a:xfrm>
            <a:off x="827584" y="5517232"/>
            <a:ext cx="5544616" cy="710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2608" lvl="1">
              <a:spcBef>
                <a:spcPts val="500"/>
              </a:spcBef>
              <a:buClr>
                <a:srgbClr val="F9B639"/>
              </a:buClr>
              <a:buSzPct val="80000"/>
            </a:pPr>
            <a:r>
              <a:rPr lang="fi-FI" dirty="0">
                <a:solidFill>
                  <a:srgbClr val="CF6DA4">
                    <a:lumMod val="75000"/>
                  </a:srgbClr>
                </a:solidFill>
              </a:rPr>
              <a:t>Pakollisista aineista yhden täytyy olla pitkä</a:t>
            </a:r>
            <a:r>
              <a:rPr lang="fi-FI" dirty="0">
                <a:solidFill>
                  <a:prstClr val="black">
                    <a:tint val="85000"/>
                  </a:prstClr>
                </a:solidFill>
              </a:rPr>
              <a:t>!</a:t>
            </a:r>
          </a:p>
          <a:p>
            <a:pPr marL="347472" lvl="1">
              <a:spcBef>
                <a:spcPts val="500"/>
              </a:spcBef>
              <a:buClr>
                <a:srgbClr val="F9B639"/>
              </a:buClr>
              <a:buSzPct val="80000"/>
            </a:pPr>
            <a:r>
              <a:rPr lang="fi-FI" dirty="0">
                <a:solidFill>
                  <a:prstClr val="black">
                    <a:tint val="85000"/>
                  </a:prstClr>
                </a:solidFill>
              </a:rPr>
              <a:t>	ENA, MAA, RUA</a:t>
            </a:r>
          </a:p>
        </p:txBody>
      </p:sp>
    </p:spTree>
    <p:extLst>
      <p:ext uri="{BB962C8B-B14F-4D97-AF65-F5344CB8AC3E}">
        <p14:creationId xmlns:p14="http://schemas.microsoft.com/office/powerpoint/2010/main" val="1220325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”Pakollisia kokeita” ei tarvitse etukäteen valita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”Pakolliset” eli tutkintoon kuuluvat aineet.</a:t>
            </a:r>
          </a:p>
          <a:p>
            <a:r>
              <a:rPr lang="fi-FI" dirty="0"/>
              <a:t>Ylimääräisiäkin saa siis kirjoittaa, kunhan kolmen kerran aikana tulee 5 tutkintoon kuuluvaa, pakollista ainetta.</a:t>
            </a:r>
          </a:p>
          <a:p>
            <a:endParaRPr lang="fi-FI" dirty="0"/>
          </a:p>
          <a:p>
            <a:r>
              <a:rPr lang="fi-FI" dirty="0"/>
              <a:t>Kokeile suunnitelmaa </a:t>
            </a:r>
            <a:r>
              <a:rPr lang="fi-FI" dirty="0" err="1"/>
              <a:t>ilmo</a:t>
            </a:r>
            <a:r>
              <a:rPr lang="fi-FI" dirty="0"/>
              <a:t>-työkalulla: https://ilmo.ylioppilastutkinto.fi/fi</a:t>
            </a:r>
          </a:p>
        </p:txBody>
      </p:sp>
    </p:spTree>
    <p:extLst>
      <p:ext uri="{BB962C8B-B14F-4D97-AF65-F5344CB8AC3E}">
        <p14:creationId xmlns:p14="http://schemas.microsoft.com/office/powerpoint/2010/main" val="1716278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83880" cy="1051560"/>
          </a:xfrm>
        </p:spPr>
        <p:txBody>
          <a:bodyPr/>
          <a:lstStyle/>
          <a:p>
            <a:r>
              <a:rPr lang="fi-FI" dirty="0">
                <a:solidFill>
                  <a:schemeClr val="accent6">
                    <a:lumMod val="75000"/>
                  </a:schemeClr>
                </a:solidFill>
              </a:rPr>
              <a:t>Milloin aineen voi kirjoittaa?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700808"/>
            <a:ext cx="7704856" cy="4764016"/>
          </a:xfrm>
          <a:solidFill>
            <a:schemeClr val="bg1"/>
          </a:solidFill>
        </p:spPr>
        <p:style>
          <a:lnRef idx="1">
            <a:schemeClr val="accent5"/>
          </a:lnRef>
          <a:fillRef idx="1003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lvl="1"/>
            <a:endParaRPr lang="fi-FI" dirty="0"/>
          </a:p>
          <a:p>
            <a:pPr lvl="1"/>
            <a:r>
              <a:rPr lang="fi-FI" sz="3200" dirty="0">
                <a:solidFill>
                  <a:srgbClr val="002060"/>
                </a:solidFill>
              </a:rPr>
              <a:t>Pakolliset opintojaksot </a:t>
            </a:r>
            <a:r>
              <a:rPr lang="fi-FI" sz="3200" u="sng" dirty="0">
                <a:solidFill>
                  <a:srgbClr val="002060"/>
                </a:solidFill>
              </a:rPr>
              <a:t>pitää</a:t>
            </a:r>
            <a:r>
              <a:rPr lang="fi-FI" sz="3200" dirty="0">
                <a:solidFill>
                  <a:srgbClr val="002060"/>
                </a:solidFill>
              </a:rPr>
              <a:t> olla suoritettuna, ja valtakunnalliset valinnaiset varmistavat hyvää tulosta.</a:t>
            </a:r>
          </a:p>
          <a:p>
            <a:pPr lvl="1"/>
            <a:endParaRPr lang="fi-FI" sz="3200" dirty="0">
              <a:solidFill>
                <a:srgbClr val="002060"/>
              </a:solidFill>
            </a:endParaRPr>
          </a:p>
          <a:p>
            <a:pPr lvl="1"/>
            <a:r>
              <a:rPr lang="fi-FI" sz="3200" dirty="0">
                <a:solidFill>
                  <a:schemeClr val="accent5">
                    <a:lumMod val="75000"/>
                  </a:schemeClr>
                </a:solidFill>
              </a:rPr>
              <a:t>Mm. kertaus-opintojaksot ovat erittäin hyödyllisiä</a:t>
            </a:r>
            <a:r>
              <a:rPr lang="fi-FI" sz="320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3778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002060"/>
                </a:solidFill>
              </a:rPr>
              <a:t>kokeet klo 9-15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Tarkista koepäivät </a:t>
            </a:r>
            <a:r>
              <a:rPr lang="fi-FI" dirty="0" err="1"/>
              <a:t>YTL:n</a:t>
            </a:r>
            <a:r>
              <a:rPr lang="fi-FI" dirty="0"/>
              <a:t> sivuilta.</a:t>
            </a:r>
          </a:p>
          <a:p>
            <a:r>
              <a:rPr lang="fi-FI" dirty="0"/>
              <a:t>Koepäivän aikatauluista </a:t>
            </a:r>
            <a:r>
              <a:rPr lang="fi-FI" dirty="0" err="1"/>
              <a:t>infotaan</a:t>
            </a:r>
            <a:r>
              <a:rPr lang="fi-FI" dirty="0"/>
              <a:t> myöhemmin.</a:t>
            </a:r>
          </a:p>
        </p:txBody>
      </p:sp>
    </p:spTree>
    <p:extLst>
      <p:ext uri="{BB962C8B-B14F-4D97-AF65-F5344CB8AC3E}">
        <p14:creationId xmlns:p14="http://schemas.microsoft.com/office/powerpoint/2010/main" val="609632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/>
          <a:lstStyle/>
          <a:p>
            <a:r>
              <a:rPr lang="fi-FI" dirty="0">
                <a:solidFill>
                  <a:srgbClr val="002060"/>
                </a:solidFill>
              </a:rPr>
              <a:t>Ainereaalista vielä</a:t>
            </a:r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7269808"/>
              </p:ext>
            </p:extLst>
          </p:nvPr>
        </p:nvGraphicFramePr>
        <p:xfrm>
          <a:off x="435006" y="1784412"/>
          <a:ext cx="8211844" cy="4660776"/>
        </p:xfrm>
        <a:graphic>
          <a:graphicData uri="http://schemas.openxmlformats.org/drawingml/2006/table">
            <a:tbl>
              <a:tblPr/>
              <a:tblGrid>
                <a:gridCol w="8211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60776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ulukk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134556"/>
              </p:ext>
            </p:extLst>
          </p:nvPr>
        </p:nvGraphicFramePr>
        <p:xfrm>
          <a:off x="426129" y="1784412"/>
          <a:ext cx="8250327" cy="1068524"/>
        </p:xfrm>
        <a:graphic>
          <a:graphicData uri="http://schemas.openxmlformats.org/drawingml/2006/table">
            <a:tbl>
              <a:tblPr/>
              <a:tblGrid>
                <a:gridCol w="15186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1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6476">
                <a:tc>
                  <a:txBody>
                    <a:bodyPr/>
                    <a:lstStyle/>
                    <a:p>
                      <a:endParaRPr lang="fi-FI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uskonto, elämänkatsomustieto, yhteiskuntaoppi, maantiede, terveystieto, kemia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444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psykologia, filosofia, historia, fysiikka,</a:t>
                      </a:r>
                      <a:r>
                        <a:rPr lang="fi-FI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biologia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kstiruutu 2"/>
          <p:cNvSpPr txBox="1"/>
          <p:nvPr/>
        </p:nvSpPr>
        <p:spPr>
          <a:xfrm>
            <a:off x="539553" y="3341707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/>
              <a:t>Tietyt reaaliaineet kirjoitetaan aina samana päivänä, joten jos haluat kirjoittaa kaksi saman päivän reaaliainetta, joudut hajauttamaan ne eri kerroille, esim. keväälle 2026 ja syksylle 2025.</a:t>
            </a:r>
          </a:p>
        </p:txBody>
      </p:sp>
    </p:spTree>
    <p:extLst>
      <p:ext uri="{BB962C8B-B14F-4D97-AF65-F5344CB8AC3E}">
        <p14:creationId xmlns:p14="http://schemas.microsoft.com/office/powerpoint/2010/main" val="2905266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KOMPENSAATIO: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9416"/>
            <a:ext cx="6059016" cy="4846320"/>
          </a:xfrm>
        </p:spPr>
        <p:txBody>
          <a:bodyPr/>
          <a:lstStyle/>
          <a:p>
            <a:r>
              <a:rPr lang="fi-FI" dirty="0"/>
              <a:t>Jos </a:t>
            </a:r>
            <a:r>
              <a:rPr lang="fi-FI" b="1" dirty="0"/>
              <a:t>yhdessä</a:t>
            </a:r>
            <a:r>
              <a:rPr lang="fi-FI" dirty="0"/>
              <a:t> kokeessa menestyy heikosti, voi muiden tarpeeksi hyvällä osaamisella päästä kuitenkin ylioppilaaksi.</a:t>
            </a:r>
          </a:p>
          <a:p>
            <a:r>
              <a:rPr lang="fi-FI" dirty="0"/>
              <a:t>Vain tutkintoon kuuluvan hylätyn voi kompensoida.</a:t>
            </a:r>
          </a:p>
          <a:p>
            <a:r>
              <a:rPr lang="fi-FI" dirty="0"/>
              <a:t>Vain tutkintoon kuuluvat aineet voivat kompensoida eli NELJÄ parasta ainetta.</a:t>
            </a:r>
          </a:p>
          <a:p>
            <a:r>
              <a:rPr lang="fi-FI" dirty="0"/>
              <a:t>ABBA!</a:t>
            </a:r>
          </a:p>
        </p:txBody>
      </p:sp>
      <p:sp>
        <p:nvSpPr>
          <p:cNvPr id="4" name="Tekstiruutu 3"/>
          <p:cNvSpPr txBox="1"/>
          <p:nvPr/>
        </p:nvSpPr>
        <p:spPr>
          <a:xfrm>
            <a:off x="6516216" y="2852936"/>
            <a:ext cx="17281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Arvosanat ovat:</a:t>
            </a:r>
          </a:p>
          <a:p>
            <a:pPr lvl="1"/>
            <a:r>
              <a:rPr lang="fi-FI" dirty="0"/>
              <a:t>L = 7p.</a:t>
            </a:r>
          </a:p>
          <a:p>
            <a:pPr lvl="1"/>
            <a:r>
              <a:rPr lang="fi-FI" dirty="0"/>
              <a:t>E = 6 p.</a:t>
            </a:r>
          </a:p>
          <a:p>
            <a:pPr lvl="1"/>
            <a:r>
              <a:rPr lang="fi-FI" dirty="0"/>
              <a:t>M = 5 p.</a:t>
            </a:r>
          </a:p>
          <a:p>
            <a:pPr lvl="1"/>
            <a:r>
              <a:rPr lang="fi-FI" dirty="0"/>
              <a:t>C = 4 p.</a:t>
            </a:r>
          </a:p>
          <a:p>
            <a:pPr lvl="1"/>
            <a:r>
              <a:rPr lang="fi-FI" dirty="0"/>
              <a:t>B = 3 p.</a:t>
            </a:r>
          </a:p>
          <a:p>
            <a:pPr lvl="1"/>
            <a:r>
              <a:rPr lang="fi-FI" dirty="0"/>
              <a:t>A = 2 p.</a:t>
            </a:r>
          </a:p>
          <a:p>
            <a:pPr lvl="1"/>
            <a:r>
              <a:rPr lang="fi-FI" dirty="0"/>
              <a:t>I = -10p.</a:t>
            </a:r>
          </a:p>
        </p:txBody>
      </p:sp>
    </p:spTree>
    <p:extLst>
      <p:ext uri="{BB962C8B-B14F-4D97-AF65-F5344CB8AC3E}">
        <p14:creationId xmlns:p14="http://schemas.microsoft.com/office/powerpoint/2010/main" val="3046536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/>
              <a:t>YTL:n</a:t>
            </a:r>
            <a:r>
              <a:rPr lang="fi-FI" dirty="0"/>
              <a:t> kaavio hylätyn kokeen uusimisesta</a:t>
            </a:r>
          </a:p>
        </p:txBody>
      </p:sp>
      <p:pic>
        <p:nvPicPr>
          <p:cNvPr id="1026" name="Picture 2" descr="https://www.ylioppilastutkinto.fi/images/hylttyjen_uusinnat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" y="2420888"/>
            <a:ext cx="8788599" cy="2741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iruutu 5"/>
          <p:cNvSpPr txBox="1"/>
          <p:nvPr/>
        </p:nvSpPr>
        <p:spPr>
          <a:xfrm>
            <a:off x="62007" y="5669632"/>
            <a:ext cx="78943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46404" lvl="2" indent="-342900"/>
            <a:r>
              <a:rPr lang="fi-FI" dirty="0"/>
              <a:t>Hylätyn pitkän oppimäärän kokeen voi uusia lyhyenä, jos tutkintoon  </a:t>
            </a:r>
          </a:p>
          <a:p>
            <a:pPr marL="603504" lvl="2" indent="0">
              <a:buNone/>
            </a:pPr>
            <a:r>
              <a:rPr lang="fi-FI" dirty="0"/>
              <a:t>  kuuluu joku toinen pitkä oppimäärä.</a:t>
            </a:r>
          </a:p>
          <a:p>
            <a:pPr marL="603504" lvl="2" indent="0">
              <a:buNone/>
            </a:pPr>
            <a:endParaRPr lang="fi-FI" dirty="0"/>
          </a:p>
          <a:p>
            <a:pPr marL="603504" lvl="2" indent="0">
              <a:buNone/>
            </a:pPr>
            <a:r>
              <a:rPr lang="fi-FI" dirty="0"/>
              <a:t>ESIM: MAA -&gt; MAB, jos kirjoittaa ENA</a:t>
            </a:r>
          </a:p>
          <a:p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467544" y="1628800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Hylätyn kokeen voi yrittää uusia kolme kertaa kolmen seuraavan tutkintokerran aikana.</a:t>
            </a:r>
          </a:p>
        </p:txBody>
      </p:sp>
    </p:spTree>
    <p:extLst>
      <p:ext uri="{BB962C8B-B14F-4D97-AF65-F5344CB8AC3E}">
        <p14:creationId xmlns:p14="http://schemas.microsoft.com/office/powerpoint/2010/main" val="7266032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risteellinen">
  <a:themeElements>
    <a:clrScheme name="Koristeelline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oristeelline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risteelline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6147</TotalTime>
  <Words>654</Words>
  <Application>Microsoft Office PowerPoint</Application>
  <PresentationFormat>Näytössä katseltava diaesitys (4:3)</PresentationFormat>
  <Paragraphs>90</Paragraphs>
  <Slides>16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21" baseType="lpstr">
      <vt:lpstr>Arial</vt:lpstr>
      <vt:lpstr>Trebuchet MS</vt:lpstr>
      <vt:lpstr>Wingdings</vt:lpstr>
      <vt:lpstr>Wingdings 2</vt:lpstr>
      <vt:lpstr>Koristeellinen</vt:lpstr>
      <vt:lpstr>SYKSYN 2025 Ylioppilas-kirjoitukset</vt:lpstr>
      <vt:lpstr>Tutkinnon aloittaminen ja päättäminen</vt:lpstr>
      <vt:lpstr>TUTKINTOON KUULUVAT AINEET:</vt:lpstr>
      <vt:lpstr>”Pakollisia kokeita” ei tarvitse etukäteen valita</vt:lpstr>
      <vt:lpstr>Milloin aineen voi kirjoittaa?</vt:lpstr>
      <vt:lpstr>kokeet klo 9-15</vt:lpstr>
      <vt:lpstr>Ainereaalista vielä</vt:lpstr>
      <vt:lpstr>KOMPENSAATIO:</vt:lpstr>
      <vt:lpstr>YTL:n kaavio hylätyn kokeen uusimisesta</vt:lpstr>
      <vt:lpstr>HYVÄKSYTYN kokeen voi uusia milloin vaan</vt:lpstr>
      <vt:lpstr>Täydentämisestä vielä huomio:</vt:lpstr>
      <vt:lpstr>OLE TARKKA KOKEEN TASON KANSSA Ilmoittautuessa</vt:lpstr>
      <vt:lpstr>Montako ainetta kakkosen keväällä tai kolmosen syksyllä?</vt:lpstr>
      <vt:lpstr>Lukilausunnot ym. erityisjärjestelyt</vt:lpstr>
      <vt:lpstr>Ilmoittaudu</vt:lpstr>
      <vt:lpstr>PowerPoint-esitys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Syksyn kirjoituksissa huomioitavaa</dc:title>
  <dc:creator>Helena Leskelä</dc:creator>
  <cp:lastModifiedBy>Hanna Raustia</cp:lastModifiedBy>
  <cp:revision>195</cp:revision>
  <dcterms:created xsi:type="dcterms:W3CDTF">2014-05-05T07:49:21Z</dcterms:created>
  <dcterms:modified xsi:type="dcterms:W3CDTF">2025-05-05T12:09:24Z</dcterms:modified>
</cp:coreProperties>
</file>