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77" r:id="rId1"/>
  </p:sldMasterIdLst>
  <p:notesMasterIdLst>
    <p:notesMasterId r:id="rId19"/>
  </p:notesMasterIdLst>
  <p:sldIdLst>
    <p:sldId id="256" r:id="rId2"/>
    <p:sldId id="259" r:id="rId3"/>
    <p:sldId id="275" r:id="rId4"/>
    <p:sldId id="277" r:id="rId5"/>
    <p:sldId id="280" r:id="rId6"/>
    <p:sldId id="281" r:id="rId7"/>
    <p:sldId id="283" r:id="rId8"/>
    <p:sldId id="261" r:id="rId9"/>
    <p:sldId id="282" r:id="rId10"/>
    <p:sldId id="269" r:id="rId11"/>
    <p:sldId id="267" r:id="rId12"/>
    <p:sldId id="279" r:id="rId13"/>
    <p:sldId id="262" r:id="rId14"/>
    <p:sldId id="268" r:id="rId15"/>
    <p:sldId id="270" r:id="rId16"/>
    <p:sldId id="278" r:id="rId17"/>
    <p:sldId id="266" r:id="rId18"/>
  </p:sldIdLst>
  <p:sldSz cx="9144000" cy="5143500" type="screen16x9"/>
  <p:notesSz cx="6858000" cy="9144000"/>
  <p:embeddedFontLst>
    <p:embeddedFont>
      <p:font typeface="Lucida Sans Unicode" panose="020B0602030504020204" pitchFamily="34" charset="0"/>
      <p:regular r:id="rId20"/>
    </p:embeddedFont>
    <p:embeddedFont>
      <p:font typeface="Roboto" panose="02000000000000000000" pitchFamily="2" charset="0"/>
      <p:regular r:id="rId21"/>
      <p:bold r:id="rId22"/>
      <p:italic r:id="rId23"/>
      <p:boldItalic r:id="rId24"/>
    </p:embeddedFont>
    <p:embeddedFont>
      <p:font typeface="Verdana" panose="020B0604030504040204" pitchFamily="34" charset="0"/>
      <p:regular r:id="rId25"/>
      <p:bold r:id="rId26"/>
      <p:italic r:id="rId27"/>
      <p:boldItalic r:id="rId28"/>
    </p:embeddedFont>
    <p:embeddedFont>
      <p:font typeface="Wingdings 2" panose="05020102010507070707" pitchFamily="18" charset="2"/>
      <p:regular r:id="rId29"/>
    </p:embeddedFont>
    <p:embeddedFont>
      <p:font typeface="Wingdings 3" panose="05040102010807070707" pitchFamily="18" charset="2"/>
      <p:regular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75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833608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" name="Lovettu nuolenkärki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9/18/2025</a:t>
            </a:fld>
            <a:endParaRPr lang="en-US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 smtClean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  <a:endParaRPr lang="fi" sz="1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lioppilastutkinto.fi/fi/tutkinnon-suorittaminen/tietoa-kokelaall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/>
              <a:t>YO-info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Syksy 2025</a:t>
            </a:r>
            <a:endParaRPr lang="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JOS SAIRASTUT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i-FI" dirty="0"/>
              <a:t>Jos sairastut ennen koetta, </a:t>
            </a:r>
            <a:r>
              <a:rPr lang="fi-FI" b="1" dirty="0"/>
              <a:t>soita rehtorille</a:t>
            </a:r>
            <a:r>
              <a:rPr lang="fi-FI" dirty="0"/>
              <a:t>.</a:t>
            </a:r>
          </a:p>
          <a:p>
            <a:pPr marL="285750" indent="-285750">
              <a:buFontTx/>
              <a:buChar char="-"/>
            </a:pPr>
            <a:r>
              <a:rPr lang="fi-FI" dirty="0"/>
              <a:t>Lääkärintodistus on tärkeä, jos sairaus voi jotenkin vaikuttaa menestymiseesi kokeessa.</a:t>
            </a:r>
          </a:p>
          <a:p>
            <a:pPr marL="285750" indent="-285750">
              <a:buFontTx/>
              <a:buChar char="-"/>
            </a:pPr>
            <a:r>
              <a:rPr lang="fi-FI" dirty="0"/>
              <a:t>Koetilanteessa voi pyytää tavallista särkylääkettä, muut omat lääkkeet pitää tuoda itse, mutta ne esitetään valvojalle ennen koetta.</a:t>
            </a:r>
          </a:p>
        </p:txBody>
      </p:sp>
    </p:spTree>
    <p:extLst>
      <p:ext uri="{BB962C8B-B14F-4D97-AF65-F5344CB8AC3E}">
        <p14:creationId xmlns:p14="http://schemas.microsoft.com/office/powerpoint/2010/main" val="2372022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Kokeen loppuminen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i-FI" dirty="0"/>
              <a:t>Kokeen tekeminen täytyy lopettaa, kun sanotaan, että aika loppuu.</a:t>
            </a:r>
          </a:p>
          <a:p>
            <a:pPr marL="285750" indent="-285750">
              <a:buFontTx/>
              <a:buChar char="-"/>
            </a:pPr>
            <a:r>
              <a:rPr lang="fi-FI" dirty="0"/>
              <a:t>Muista PÄÄTTÄÄ koe.</a:t>
            </a:r>
          </a:p>
          <a:p>
            <a:pPr marL="285750" indent="-285750">
              <a:buFontTx/>
              <a:buChar char="-"/>
            </a:pPr>
            <a:r>
              <a:rPr lang="fi-FI" dirty="0"/>
              <a:t>Koetilanne saattaa vielä kuitenkin jatkua niillä, joilla on pidennetty aika. Siksi kokeen päättymisen jälkeenkään ei saa puhua ja yksi kerrallaan palauttaa koepaperit ja tikun.</a:t>
            </a:r>
          </a:p>
        </p:txBody>
      </p:sp>
    </p:spTree>
    <p:extLst>
      <p:ext uri="{BB962C8B-B14F-4D97-AF65-F5344CB8AC3E}">
        <p14:creationId xmlns:p14="http://schemas.microsoft.com/office/powerpoint/2010/main" val="1063867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Älä jätä tyhjää koesuoritusta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Muuten katsotaan, ettet ole osallistunut ollenkaan.</a:t>
            </a:r>
          </a:p>
          <a:p>
            <a:r>
              <a:rPr lang="fi-FI" dirty="0"/>
              <a:t>Äidinkielen kokeessa täytyy osallistua </a:t>
            </a:r>
            <a:r>
              <a:rPr lang="fi-FI"/>
              <a:t>molempiin kokeisiin.</a:t>
            </a:r>
          </a:p>
        </p:txBody>
      </p:sp>
    </p:spTree>
    <p:extLst>
      <p:ext uri="{BB962C8B-B14F-4D97-AF65-F5344CB8AC3E}">
        <p14:creationId xmlns:p14="http://schemas.microsoft.com/office/powerpoint/2010/main" val="691050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323528" y="267494"/>
            <a:ext cx="8520600" cy="607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dirty="0"/>
              <a:t>Kokeista: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23528" y="987574"/>
            <a:ext cx="8520600" cy="333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Perustuvat pakollisiin ja valtakunnallisiin valinnaisiin lukiokursseihin.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Lisäksi oppiainerajat ylittäviä tehtäviä, joita ei erikseen merkitä.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On mahdollista, että joistakin tehtävistä saa enemmän pisteitä kuin toisista. Huomioi tämä.</a:t>
            </a:r>
          </a:p>
          <a:p>
            <a:pPr marL="457200" indent="-228600">
              <a:buFont typeface="Wingdings 3"/>
              <a:buChar char="-"/>
            </a:pPr>
            <a:r>
              <a:rPr lang="fi" dirty="0"/>
              <a:t>Ne vastauslaatikot, joihin et vastaa, jätät kokonaan tyhjiksi.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endParaRPr lang="fi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Reaali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3528" y="1059582"/>
            <a:ext cx="8520600" cy="3339000"/>
          </a:xfrm>
        </p:spPr>
        <p:txBody>
          <a:bodyPr>
            <a:normAutofit/>
          </a:bodyPr>
          <a:lstStyle/>
          <a:p>
            <a:r>
              <a:rPr lang="fi-FI" dirty="0"/>
              <a:t>-  Lue kysymys huolella. Vastaa siihen mitä kysytään!</a:t>
            </a:r>
          </a:p>
          <a:p>
            <a:pPr marL="285750" indent="-285750">
              <a:buFontTx/>
              <a:buChar char="-"/>
            </a:pPr>
            <a:r>
              <a:rPr lang="fi-FI" dirty="0"/>
              <a:t>Suunnittele suttupaperille!</a:t>
            </a:r>
          </a:p>
          <a:p>
            <a:pPr marL="285750" indent="-285750">
              <a:buFontTx/>
              <a:buChar char="-"/>
            </a:pPr>
            <a:r>
              <a:rPr lang="fi" dirty="0"/>
              <a:t>Vastausten </a:t>
            </a:r>
            <a:r>
              <a:rPr lang="fi" b="1" dirty="0"/>
              <a:t>enimmäismäärä</a:t>
            </a:r>
            <a:r>
              <a:rPr lang="fi" dirty="0"/>
              <a:t> ilmoitetaan kokeessa. Älä ylitä enimmäismäärää!</a:t>
            </a:r>
          </a:p>
        </p:txBody>
      </p:sp>
    </p:spTree>
    <p:extLst>
      <p:ext uri="{BB962C8B-B14F-4D97-AF65-F5344CB8AC3E}">
        <p14:creationId xmlns:p14="http://schemas.microsoft.com/office/powerpoint/2010/main" val="306128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Matematiikka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23528" y="1059582"/>
            <a:ext cx="8520600" cy="3339000"/>
          </a:xfrm>
        </p:spPr>
        <p:txBody>
          <a:bodyPr>
            <a:normAutofit/>
          </a:bodyPr>
          <a:lstStyle/>
          <a:p>
            <a:r>
              <a:rPr lang="fi-FI" dirty="0"/>
              <a:t>A- ja B-osiot:</a:t>
            </a:r>
          </a:p>
          <a:p>
            <a:pPr marL="285750" indent="-285750">
              <a:buFontTx/>
              <a:buChar char="-"/>
            </a:pPr>
            <a:r>
              <a:rPr lang="fi-FI" dirty="0"/>
              <a:t>Kokeen alussa saa käyttöönsä molemmat osiot ja taulukkokirjan sekä peruslaskimen.</a:t>
            </a:r>
          </a:p>
          <a:p>
            <a:pPr marL="285750" indent="-285750">
              <a:buFontTx/>
              <a:buChar char="-"/>
            </a:pPr>
            <a:r>
              <a:rPr lang="fi-FI" dirty="0"/>
              <a:t>Kun A-osion palauttaa, saa käyttöönsä paremman laskimen.</a:t>
            </a:r>
          </a:p>
        </p:txBody>
      </p:sp>
    </p:spTree>
    <p:extLst>
      <p:ext uri="{BB962C8B-B14F-4D97-AF65-F5344CB8AC3E}">
        <p14:creationId xmlns:p14="http://schemas.microsoft.com/office/powerpoint/2010/main" val="3277983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Paperista taulukkokirjaa ei kokeeseen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11700" y="1563637"/>
            <a:ext cx="8520600" cy="3005237"/>
          </a:xfrm>
        </p:spPr>
        <p:txBody>
          <a:bodyPr/>
          <a:lstStyle/>
          <a:p>
            <a:r>
              <a:rPr lang="fi-FI" dirty="0" err="1"/>
              <a:t>Abitti</a:t>
            </a:r>
            <a:r>
              <a:rPr lang="fi-FI" dirty="0"/>
              <a:t>-järjestelmässä on taulukkokirjan tiedot saatavilla. Tutustu siihen viimeistään </a:t>
            </a:r>
            <a:r>
              <a:rPr lang="fi-FI" dirty="0" err="1"/>
              <a:t>prelissä</a:t>
            </a:r>
            <a:r>
              <a:rPr lang="fi-FI" dirty="0"/>
              <a:t>.</a:t>
            </a:r>
          </a:p>
          <a:p>
            <a:r>
              <a:rPr lang="fi-FI" dirty="0"/>
              <a:t>Muutakin tarpeellista </a:t>
            </a:r>
            <a:r>
              <a:rPr lang="fi-FI" dirty="0" err="1"/>
              <a:t>abitista</a:t>
            </a:r>
            <a:r>
              <a:rPr lang="fi-FI" dirty="0"/>
              <a:t> löytyy, esimerkiksi karttoja.</a:t>
            </a:r>
          </a:p>
        </p:txBody>
      </p:sp>
    </p:spTree>
    <p:extLst>
      <p:ext uri="{BB962C8B-B14F-4D97-AF65-F5344CB8AC3E}">
        <p14:creationId xmlns:p14="http://schemas.microsoft.com/office/powerpoint/2010/main" val="1206660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Tutustu myös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/>
              <a:t>peda.netissä: </a:t>
            </a:r>
          </a:p>
          <a:p>
            <a:pPr marL="285750" lvl="0" indent="-285750">
              <a:spcBef>
                <a:spcPts val="0"/>
              </a:spcBef>
              <a:buFontTx/>
              <a:buChar char="-"/>
            </a:pPr>
            <a:r>
              <a:rPr lang="fi" dirty="0"/>
              <a:t>YTL:n kirjeet ja ohjeet syksyn 2025 YO-kokeisiin osallistuville.</a:t>
            </a:r>
          </a:p>
          <a:p>
            <a:pPr lvl="0">
              <a:spcBef>
                <a:spcPts val="0"/>
              </a:spcBef>
              <a:buNone/>
            </a:pPr>
            <a:endParaRPr lang="fi" dirty="0"/>
          </a:p>
          <a:p>
            <a:pPr lvl="0">
              <a:spcBef>
                <a:spcPts val="0"/>
              </a:spcBef>
              <a:buNone/>
            </a:pPr>
            <a:r>
              <a:rPr lang="fi-FI" sz="1500" dirty="0">
                <a:hlinkClick r:id="rId3"/>
              </a:rPr>
              <a:t>https://www.ylioppilastutkinto.fi/fi/tutkinnon-suorittaminen/tietoa-kokelaalle</a:t>
            </a:r>
            <a:endParaRPr lang="fi" sz="1500" dirty="0"/>
          </a:p>
          <a:p>
            <a:pPr lvl="0">
              <a:spcBef>
                <a:spcPts val="0"/>
              </a:spcBef>
              <a:buNone/>
            </a:pPr>
            <a:endParaRPr lang="fi" dirty="0"/>
          </a:p>
          <a:p>
            <a:pPr lvl="0">
              <a:spcBef>
                <a:spcPts val="0"/>
              </a:spcBef>
              <a:buNone/>
            </a:pPr>
            <a:r>
              <a:rPr lang="fi" dirty="0"/>
              <a:t>Määräykset ja ohjeet kokonaisuudessaan:</a:t>
            </a:r>
          </a:p>
          <a:p>
            <a:pPr lvl="0">
              <a:spcBef>
                <a:spcPts val="0"/>
              </a:spcBef>
              <a:buNone/>
            </a:pPr>
            <a:r>
              <a:rPr lang="fi" b="1" dirty="0"/>
              <a:t>ylioppilastutkinto.fi</a:t>
            </a:r>
          </a:p>
          <a:p>
            <a:pPr lvl="0">
              <a:spcBef>
                <a:spcPts val="0"/>
              </a:spcBef>
              <a:buNone/>
            </a:pPr>
            <a:endParaRPr lang="fi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311700" y="63450"/>
            <a:ext cx="8520600" cy="831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Koetilanne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323528" y="987574"/>
            <a:ext cx="8520600" cy="306596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Kokeet alkavat tasan kello 9. Paikalla on oltava </a:t>
            </a:r>
            <a:r>
              <a:rPr lang="fi" sz="2000" b="1" dirty="0"/>
              <a:t>8.00/8.15</a:t>
            </a:r>
            <a:r>
              <a:rPr lang="fi" sz="2000" dirty="0"/>
              <a:t>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Poistua ei saa ennen kello 12.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Koe kestää kuusi tuntia, paitsi jos sinulla on pidennetty aika kirjoituksissa.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Jos myöhästyt, soita Minnalle.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sz="2000" dirty="0"/>
              <a:t>Opiskelijatietolomakkeet: Onko palautettu wilmassa? </a:t>
            </a:r>
          </a:p>
          <a:p>
            <a:pPr marL="457200" lvl="0" indent="-228600" rtl="0">
              <a:spcBef>
                <a:spcPts val="0"/>
              </a:spcBef>
              <a:spcAft>
                <a:spcPts val="0"/>
              </a:spcAft>
              <a:buChar char="-"/>
            </a:pPr>
            <a:r>
              <a:rPr lang="fi" sz="2000" dirty="0"/>
              <a:t>Puhelinnumero pitää olla meillä tiedossa!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ei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lvl="0" indent="-228600">
              <a:buChar char="-"/>
            </a:pPr>
            <a:r>
              <a:rPr lang="fi-FI" sz="2800" dirty="0"/>
              <a:t>Ei matkapuhelimia tai muita älylaitteita/tiedonsiirron mahdollistavia laitteita saliin -&gt; vilppi.</a:t>
            </a:r>
          </a:p>
          <a:p>
            <a:pPr marL="457200" lvl="0" indent="-228600">
              <a:buChar char="-"/>
            </a:pPr>
            <a:r>
              <a:rPr lang="fi-FI" sz="2800" dirty="0"/>
              <a:t>Sama koskee kuulokkeita, joissa langaton mahdollisuus.</a:t>
            </a:r>
          </a:p>
          <a:p>
            <a:pPr marL="457200" lvl="0" indent="-228600">
              <a:buChar char="-"/>
            </a:pPr>
            <a:r>
              <a:rPr lang="fi-FI" sz="2800" dirty="0"/>
              <a:t>Tarkista kone: eihän ole esim. CD-levyä tai muistitikkua yms. koneessa!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04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ei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Tekstit ovat kiellettyjä. Valitse siis tekstitön paita!</a:t>
            </a:r>
          </a:p>
          <a:p>
            <a:r>
              <a:rPr lang="fi-FI" dirty="0"/>
              <a:t>Vaatteissa ei myöskään kuvia! Teipatkaa puhdas paperi tietokoneen kuvan päälle.</a:t>
            </a:r>
          </a:p>
          <a:p>
            <a:r>
              <a:rPr lang="fi-FI" dirty="0"/>
              <a:t>Omia papereita ei tuoda, suttupaperia, nenäliinoja ja kuukautissiteitä on saatavilla.</a:t>
            </a:r>
          </a:p>
          <a:p>
            <a:r>
              <a:rPr lang="fi-FI" dirty="0"/>
              <a:t>Ei rannekelloja tms.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2423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pitää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Tuo oma </a:t>
            </a:r>
            <a:r>
              <a:rPr lang="fi-FI" b="1" dirty="0"/>
              <a:t>LANGALLINEN hiiri ja kuulokkeet</a:t>
            </a:r>
            <a:r>
              <a:rPr lang="fi-FI" dirty="0"/>
              <a:t>. Kuulokkeista ei saa kuulua läpi!</a:t>
            </a:r>
          </a:p>
          <a:p>
            <a:r>
              <a:rPr lang="fi-FI" sz="2800" b="1" dirty="0"/>
              <a:t>Oma kone</a:t>
            </a:r>
            <a:r>
              <a:rPr lang="fi-FI" sz="2800" dirty="0"/>
              <a:t>! Ilmoita, jos koneen kanssa ongelmaa. Varakoneita on vain hätätapauksiin.</a:t>
            </a:r>
          </a:p>
          <a:p>
            <a:r>
              <a:rPr lang="fi-FI" sz="2800" dirty="0"/>
              <a:t>Tuo </a:t>
            </a:r>
            <a:r>
              <a:rPr lang="fi-FI" sz="2800" b="1" dirty="0"/>
              <a:t>kyniä ja kumi sekä </a:t>
            </a:r>
            <a:r>
              <a:rPr lang="fi-FI" sz="2800" b="1" dirty="0" err="1"/>
              <a:t>terotin</a:t>
            </a:r>
            <a:r>
              <a:rPr lang="fi-FI" sz="2800" dirty="0"/>
              <a:t>.</a:t>
            </a:r>
          </a:p>
          <a:p>
            <a:r>
              <a:rPr lang="fi-FI" sz="2800" dirty="0"/>
              <a:t>Henkilöllisyystodistus.</a:t>
            </a:r>
          </a:p>
          <a:p>
            <a:endParaRPr lang="fi-FI" sz="28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014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saa tuoda?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Eväät ehdottomasti mukaan!</a:t>
            </a:r>
          </a:p>
          <a:p>
            <a:pPr lvl="0">
              <a:buClr>
                <a:srgbClr val="2DA2BF"/>
              </a:buClr>
            </a:pPr>
            <a:r>
              <a:rPr lang="fi" sz="2800" dirty="0"/>
              <a:t>Läpinäkyvät eväsrasiat tai pussit.</a:t>
            </a:r>
            <a:r>
              <a:rPr lang="fi" sz="2800" dirty="0">
                <a:solidFill>
                  <a:prstClr val="black"/>
                </a:solidFill>
              </a:rPr>
              <a:t> Ei etikettejä eväissä!</a:t>
            </a:r>
          </a:p>
          <a:p>
            <a:r>
              <a:rPr lang="fi" sz="2800" dirty="0"/>
              <a:t>Hiljaiset eväät!</a:t>
            </a:r>
          </a:p>
          <a:p>
            <a:r>
              <a:rPr lang="fi" sz="2800" dirty="0"/>
              <a:t>Kahvia saa tuoda termospullossa!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3969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46A350-34E7-D5A4-E344-FB37BA712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Mitä saa tuoda?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AAC91E7-9ADE-C50D-EC5C-27EAD7E3D7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" sz="2400" dirty="0"/>
              <a:t>Kuukautissuojia saa tuoda avaamattomassa paketissa. Vessassa niitä kuitenkin on, joten ei tarvitse tuoda omia!</a:t>
            </a:r>
          </a:p>
          <a:p>
            <a:r>
              <a:rPr lang="fi" sz="2400" dirty="0"/>
              <a:t>Omaan terveydentilaan liittyvät tarvikkeet. </a:t>
            </a:r>
            <a:r>
              <a:rPr lang="fi" sz="2400"/>
              <a:t>Ilmoita mahdollisista laitteista rehtorille etukäteen.</a:t>
            </a:r>
            <a:endParaRPr lang="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14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Koetilanne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Koetilanne alkaa heti, kun saavutaan saliin. Älä siis kuiskuttele tai poistu paikaltasi. Älä tee muistiinpanoja. Älä avaa abitin oheisohjelmia.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Varmista ensimmäisenä, että olet saanut oikean sähköisen kokeen.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Pidä huoli ajankäytöstä.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Käytä koko kuusi tuntia.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Koetilanne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228600">
              <a:buClr>
                <a:srgbClr val="2DA2BF"/>
              </a:buClr>
              <a:buFont typeface="Wingdings 3"/>
              <a:buChar char="-"/>
            </a:pPr>
            <a:r>
              <a:rPr lang="fi" sz="2200" dirty="0">
                <a:solidFill>
                  <a:prstClr val="black"/>
                </a:solidFill>
              </a:rPr>
              <a:t>Vessassa käydään valvotusti. Ilman lupaa ei omalta paikalta liikuta (ei edes hakemaan pudonnutta kynää).</a:t>
            </a:r>
          </a:p>
          <a:p>
            <a:pPr marL="457200" lvl="0" indent="-228600">
              <a:buClr>
                <a:srgbClr val="2DA2BF"/>
              </a:buClr>
              <a:buFont typeface="Wingdings 3"/>
              <a:buChar char="-"/>
            </a:pPr>
            <a:r>
              <a:rPr lang="fi" sz="2200" dirty="0">
                <a:solidFill>
                  <a:prstClr val="black"/>
                </a:solidFill>
              </a:rPr>
              <a:t>Vessassa kannattaa käydä ennen kokeen alkua.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8988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542</TotalTime>
  <Words>563</Words>
  <Application>Microsoft Office PowerPoint</Application>
  <PresentationFormat>Näytössä katseltava esitys (16:9)</PresentationFormat>
  <Paragraphs>75</Paragraphs>
  <Slides>17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4" baseType="lpstr">
      <vt:lpstr>Wingdings 2</vt:lpstr>
      <vt:lpstr>Roboto</vt:lpstr>
      <vt:lpstr>Arial</vt:lpstr>
      <vt:lpstr>Lucida Sans Unicode</vt:lpstr>
      <vt:lpstr>Verdana</vt:lpstr>
      <vt:lpstr>Wingdings 3</vt:lpstr>
      <vt:lpstr>Aula</vt:lpstr>
      <vt:lpstr>YO-info</vt:lpstr>
      <vt:lpstr>Koetilanne</vt:lpstr>
      <vt:lpstr>Mitä ei saa tuoda?</vt:lpstr>
      <vt:lpstr>Mitä ei saa tuoda?</vt:lpstr>
      <vt:lpstr>Mitä pitää tuoda?</vt:lpstr>
      <vt:lpstr>Mitä saa tuoda?</vt:lpstr>
      <vt:lpstr>Mitä saa tuoda?</vt:lpstr>
      <vt:lpstr>Koetilanne</vt:lpstr>
      <vt:lpstr>Koetilanne</vt:lpstr>
      <vt:lpstr>JOS SAIRASTUT</vt:lpstr>
      <vt:lpstr>Kokeen loppuminen</vt:lpstr>
      <vt:lpstr>Älä jätä tyhjää koesuoritusta</vt:lpstr>
      <vt:lpstr>Kokeista:</vt:lpstr>
      <vt:lpstr>Reaali</vt:lpstr>
      <vt:lpstr>Matematiikka</vt:lpstr>
      <vt:lpstr>Paperista taulukkokirjaa ei kokeeseen</vt:lpstr>
      <vt:lpstr>Tutustu myös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YO-info</dc:title>
  <dc:creator>Hanna Raustia</dc:creator>
  <cp:lastModifiedBy>Hanna Raustia</cp:lastModifiedBy>
  <cp:revision>44</cp:revision>
  <dcterms:modified xsi:type="dcterms:W3CDTF">2025-09-18T07:27:50Z</dcterms:modified>
</cp:coreProperties>
</file>