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81" r:id="rId4"/>
    <p:sldMasterId id="2147483682" r:id="rId5"/>
    <p:sldMasterId id="2147483683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y="5143500" cx="9144000"/>
  <p:notesSz cx="6858000" cy="9144000"/>
  <p:embeddedFontLst>
    <p:embeddedFont>
      <p:font typeface="Roboto Slab"/>
      <p:regular r:id="rId17"/>
      <p:bold r:id="rId18"/>
    </p:embeddedFont>
    <p:embeddedFont>
      <p:font typeface="Economica"/>
      <p:regular r:id="rId19"/>
      <p:bold r:id="rId20"/>
      <p:italic r:id="rId21"/>
      <p:boldItalic r:id="rId22"/>
    </p:embeddedFont>
    <p:embeddedFont>
      <p:font typeface="Roboto"/>
      <p:regular r:id="rId23"/>
      <p:bold r:id="rId24"/>
      <p:italic r:id="rId25"/>
      <p:boldItalic r:id="rId26"/>
    </p:embeddedFont>
    <p:embeddedFont>
      <p:font typeface="Nunito"/>
      <p:regular r:id="rId27"/>
      <p:bold r:id="rId28"/>
      <p:italic r:id="rId29"/>
      <p:boldItalic r:id="rId30"/>
    </p:embeddedFont>
    <p:embeddedFont>
      <p:font typeface="Maven Pro"/>
      <p:regular r:id="rId31"/>
      <p:bold r:id="rId32"/>
    </p:embeddedFont>
    <p:embeddedFont>
      <p:font typeface="Open Sans"/>
      <p:regular r:id="rId33"/>
      <p:bold r:id="rId34"/>
      <p:italic r:id="rId35"/>
      <p:boldItalic r:id="rId3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Economica-bold.fntdata"/><Relationship Id="rId22" Type="http://schemas.openxmlformats.org/officeDocument/2006/relationships/font" Target="fonts/Economica-boldItalic.fntdata"/><Relationship Id="rId21" Type="http://schemas.openxmlformats.org/officeDocument/2006/relationships/font" Target="fonts/Economica-italic.fntdata"/><Relationship Id="rId24" Type="http://schemas.openxmlformats.org/officeDocument/2006/relationships/font" Target="fonts/Roboto-bold.fntdata"/><Relationship Id="rId23" Type="http://schemas.openxmlformats.org/officeDocument/2006/relationships/font" Target="fonts/Roboto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26" Type="http://schemas.openxmlformats.org/officeDocument/2006/relationships/font" Target="fonts/Roboto-boldItalic.fntdata"/><Relationship Id="rId25" Type="http://schemas.openxmlformats.org/officeDocument/2006/relationships/font" Target="fonts/Roboto-italic.fntdata"/><Relationship Id="rId28" Type="http://schemas.openxmlformats.org/officeDocument/2006/relationships/font" Target="fonts/Nunito-bold.fntdata"/><Relationship Id="rId27" Type="http://schemas.openxmlformats.org/officeDocument/2006/relationships/font" Target="fonts/Nunito-regular.fntdata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29" Type="http://schemas.openxmlformats.org/officeDocument/2006/relationships/font" Target="fonts/Nunito-italic.fntdata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31" Type="http://schemas.openxmlformats.org/officeDocument/2006/relationships/font" Target="fonts/MavenPro-regular.fntdata"/><Relationship Id="rId30" Type="http://schemas.openxmlformats.org/officeDocument/2006/relationships/font" Target="fonts/Nunito-boldItalic.fntdata"/><Relationship Id="rId11" Type="http://schemas.openxmlformats.org/officeDocument/2006/relationships/slide" Target="slides/slide4.xml"/><Relationship Id="rId33" Type="http://schemas.openxmlformats.org/officeDocument/2006/relationships/font" Target="fonts/OpenSans-regular.fntdata"/><Relationship Id="rId10" Type="http://schemas.openxmlformats.org/officeDocument/2006/relationships/slide" Target="slides/slide3.xml"/><Relationship Id="rId32" Type="http://schemas.openxmlformats.org/officeDocument/2006/relationships/font" Target="fonts/MavenPro-bold.fntdata"/><Relationship Id="rId13" Type="http://schemas.openxmlformats.org/officeDocument/2006/relationships/slide" Target="slides/slide6.xml"/><Relationship Id="rId35" Type="http://schemas.openxmlformats.org/officeDocument/2006/relationships/font" Target="fonts/OpenSans-italic.fntdata"/><Relationship Id="rId12" Type="http://schemas.openxmlformats.org/officeDocument/2006/relationships/slide" Target="slides/slide5.xml"/><Relationship Id="rId34" Type="http://schemas.openxmlformats.org/officeDocument/2006/relationships/font" Target="fonts/OpenSans-bold.fntdata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36" Type="http://schemas.openxmlformats.org/officeDocument/2006/relationships/font" Target="fonts/OpenSans-boldItalic.fntdata"/><Relationship Id="rId17" Type="http://schemas.openxmlformats.org/officeDocument/2006/relationships/font" Target="fonts/RobotoSlab-regular.fntdata"/><Relationship Id="rId16" Type="http://schemas.openxmlformats.org/officeDocument/2006/relationships/slide" Target="slides/slide9.xml"/><Relationship Id="rId19" Type="http://schemas.openxmlformats.org/officeDocument/2006/relationships/font" Target="fonts/Economica-regular.fntdata"/><Relationship Id="rId18" Type="http://schemas.openxmlformats.org/officeDocument/2006/relationships/font" Target="fonts/RobotoSlab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2" name="Google Shape;38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gb0c62629b3_0_5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8" name="Google Shape;388;gb0c62629b3_0_5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gb0c62629b3_0_2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4" name="Google Shape;394;gb0c62629b3_0_2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gb0c62629b3_0_4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0" name="Google Shape;400;gb0c62629b3_0_4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gb0c62629b3_0_3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6" name="Google Shape;406;gb0c62629b3_0_3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gb0c62629b3_0_3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2" name="Google Shape;412;gb0c62629b3_0_3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gb0c62629b3_0_3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8" name="Google Shape;418;gb0c62629b3_0_3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gb0c62629b3_0_4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4" name="Google Shape;424;gb0c62629b3_0_4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gb0c62629b3_0_2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Google Shape;430;gb0c62629b3_0_2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3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fmla="val 8244818" name="adj1"/>
                  <a:gd fmla="val 16246175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fmla="val 8801158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fmla="val 1255410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6" name="Google Shape;46;p2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2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Google Shape;48;p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268" name="Google Shape;268;p11"/>
          <p:cNvSpPr txBox="1"/>
          <p:nvPr>
            <p:ph hasCustomPrompt="1"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/>
          <p:nvPr>
            <p:ph idx="1" type="body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0" name="Google Shape;270;p1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4"/>
          <p:cNvSpPr/>
          <p:nvPr/>
        </p:nvSpPr>
        <p:spPr>
          <a:xfrm>
            <a:off x="2744013" y="756700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79" name="Google Shape;279;p14"/>
          <p:cNvSpPr/>
          <p:nvPr/>
        </p:nvSpPr>
        <p:spPr>
          <a:xfrm rot="10800000">
            <a:off x="5318350" y="32667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80" name="Google Shape;280;p14"/>
          <p:cNvSpPr txBox="1"/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81" name="Google Shape;281;p14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282" name="Google Shape;282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5"/>
          <p:cNvSpPr/>
          <p:nvPr/>
        </p:nvSpPr>
        <p:spPr>
          <a:xfrm flipH="1">
            <a:off x="7595938" y="4602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85" name="Google Shape;285;p15"/>
          <p:cNvSpPr/>
          <p:nvPr/>
        </p:nvSpPr>
        <p:spPr>
          <a:xfrm flipH="1" rot="10800000">
            <a:off x="466425" y="35583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86" name="Google Shape;286;p15"/>
          <p:cNvSpPr txBox="1"/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87" name="Google Shape;287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6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1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91" name="Google Shape;291;p16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2" name="Google Shape;292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7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95" name="Google Shape;295;p17"/>
          <p:cNvSpPr txBox="1"/>
          <p:nvPr>
            <p:ph idx="1" type="body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6" name="Google Shape;296;p17"/>
          <p:cNvSpPr txBox="1"/>
          <p:nvPr>
            <p:ph idx="2" type="body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7" name="Google Shape;297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8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300" name="Google Shape;300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3" name="Google Shape;303;p19"/>
          <p:cNvSpPr txBox="1"/>
          <p:nvPr>
            <p:ph idx="1" type="body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4" name="Google Shape;304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20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20"/>
          <p:cNvSpPr txBox="1"/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08" name="Google Shape;308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21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11" name="Google Shape;311;p2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12" name="Google Shape;312;p21"/>
          <p:cNvSpPr txBox="1"/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313" name="Google Shape;313;p21"/>
          <p:cNvSpPr txBox="1"/>
          <p:nvPr>
            <p:ph idx="1" type="subTitle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314" name="Google Shape;314;p21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15" name="Google Shape;315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82" name="Google Shape;82;p3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3" name="Google Shape;83;p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22"/>
          <p:cNvSpPr txBox="1"/>
          <p:nvPr>
            <p:ph idx="1" type="body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/>
        </p:txBody>
      </p:sp>
      <p:sp>
        <p:nvSpPr>
          <p:cNvPr id="318" name="Google Shape;318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23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23"/>
          <p:cNvSpPr txBox="1"/>
          <p:nvPr>
            <p:ph hasCustomPrompt="1"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22" name="Google Shape;322;p23"/>
          <p:cNvSpPr txBox="1"/>
          <p:nvPr>
            <p:ph idx="1" type="body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23" name="Google Shape;323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26"/>
          <p:cNvSpPr/>
          <p:nvPr/>
        </p:nvSpPr>
        <p:spPr>
          <a:xfrm>
            <a:off x="1524800" y="672606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32" name="Google Shape;332;p26"/>
          <p:cNvSpPr/>
          <p:nvPr/>
        </p:nvSpPr>
        <p:spPr>
          <a:xfrm rot="10800000">
            <a:off x="6537563" y="33429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cxnSp>
        <p:nvCxnSpPr>
          <p:cNvPr id="333" name="Google Shape;333;p26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34" name="Google Shape;334;p26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335" name="Google Shape;335;p26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336" name="Google Shape;336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8" name="Google Shape;338;p27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39" name="Google Shape;339;p27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0" name="Google Shape;340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2" name="Google Shape;342;p28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43" name="Google Shape;343;p28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44" name="Google Shape;344;p28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45" name="Google Shape;345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7" name="Google Shape;347;p29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48" name="Google Shape;348;p29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49" name="Google Shape;349;p29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0" name="Google Shape;350;p29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1" name="Google Shape;351;p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30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54" name="Google Shape;354;p3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6" name="Google Shape;356;p31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57" name="Google Shape;357;p31"/>
          <p:cNvSpPr txBox="1"/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58" name="Google Shape;358;p31"/>
          <p:cNvSpPr txBox="1"/>
          <p:nvPr>
            <p:ph idx="1" type="body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9" name="Google Shape;359;p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32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62" name="Google Shape;362;p3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8" name="Google Shape;88;p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9" name="Google Shape;89;p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0" name="Google Shape;90;p4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33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65" name="Google Shape;365;p33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6" name="Google Shape;366;p33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67" name="Google Shape;367;p33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368" name="Google Shape;368;p33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69" name="Google Shape;369;p3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34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372" name="Google Shape;372;p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35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" name="Google Shape;375;p35"/>
          <p:cNvSpPr txBox="1"/>
          <p:nvPr>
            <p:ph hasCustomPrompt="1"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76" name="Google Shape;376;p35"/>
          <p:cNvSpPr txBox="1"/>
          <p:nvPr>
            <p:ph idx="1" type="body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7" name="Google Shape;377;p3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3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6" name="Google Shape;96;p5"/>
          <p:cNvSpPr txBox="1"/>
          <p:nvPr>
            <p:ph idx="1" type="body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7" name="Google Shape;97;p5"/>
          <p:cNvSpPr txBox="1"/>
          <p:nvPr>
            <p:ph idx="2" type="body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5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4" name="Google Shape;104;p6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9" name="Google Shape;109;p7"/>
          <p:cNvSpPr txBox="1"/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0" name="Google Shape;110;p7"/>
          <p:cNvSpPr txBox="1"/>
          <p:nvPr>
            <p:ph idx="1" type="body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11" name="Google Shape;111;p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1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25" name="Google Shape;125;p8"/>
          <p:cNvSpPr txBox="1"/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6" name="Google Shape;126;p8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1" name="Google Shape;131;p9"/>
          <p:cNvSpPr txBox="1"/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32" name="Google Shape;132;p9"/>
          <p:cNvSpPr txBox="1"/>
          <p:nvPr>
            <p:ph idx="1" type="subTitle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33" name="Google Shape;133;p9"/>
          <p:cNvSpPr txBox="1"/>
          <p:nvPr>
            <p:ph idx="2" type="body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34" name="Google Shape;134;p9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40" name="Google Shape;140;p10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oment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luxe">
    <p:bg>
      <p:bgPr>
        <a:solidFill>
          <a:schemeClr val="lt1"/>
        </a:solidFill>
      </p:bgPr>
    </p:bg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3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275" name="Google Shape;275;p13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276" name="Google Shape;276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rt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rt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rt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rt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rt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rt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rt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rt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rina">
    <p:bg>
      <p:bgPr>
        <a:solidFill>
          <a:schemeClr val="lt1"/>
        </a:solidFill>
      </p:bgPr>
    </p:bg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2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328" name="Google Shape;328;p25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329" name="Google Shape;329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37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Kpl 2</a:t>
            </a:r>
            <a:endParaRPr/>
          </a:p>
        </p:txBody>
      </p:sp>
      <p:sp>
        <p:nvSpPr>
          <p:cNvPr id="385" name="Google Shape;385;p37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TE3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38"/>
          <p:cNvSpPr txBox="1"/>
          <p:nvPr>
            <p:ph type="title"/>
          </p:nvPr>
        </p:nvSpPr>
        <p:spPr>
          <a:xfrm>
            <a:off x="1303800" y="-86575"/>
            <a:ext cx="7030500" cy="85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2400"/>
              <a:t>Onko näissä otoksen valintatavoissa ongelmia?</a:t>
            </a:r>
            <a:endParaRPr sz="2400"/>
          </a:p>
        </p:txBody>
      </p:sp>
      <p:sp>
        <p:nvSpPr>
          <p:cNvPr id="391" name="Google Shape;391;p38"/>
          <p:cNvSpPr txBox="1"/>
          <p:nvPr>
            <p:ph idx="1" type="body"/>
          </p:nvPr>
        </p:nvSpPr>
        <p:spPr>
          <a:xfrm>
            <a:off x="1303800" y="642025"/>
            <a:ext cx="7030500" cy="28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Tutkimuksen perusjoukko on muhoslaiset. Tutkimus suoritetaan seisomalla Valtakadulla ja valitsemalla joka kymmenes vastaantulija kolmen tunnin ajan.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Laitetaan terveystiedon opettajien facebook-ryhmään ilmoitus, että etsitään haastateltavia tutkimukseen, joka käsittelee terveystiedon opettamisen kehittämistä.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Perusjoukko on suomalaiset. Kyselytutkimukseen arvotaan 10 suomalaista.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Alkoholiliikkeen asiakastutkimus suoritetaan ma-pe lounasaikaan.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Oppimista käsittelevä tutkimus suoritetaan arvotuissa suomalaisissa kouluissa. Rehtori valitsee tutkittavan luokan.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Pullotuskoneessa on 10 suutinta ja kone pullottaa 10 pulloa kerralla. Laaduntarkkailussa tarkastetaan joka kymmenes pullo.</a:t>
            </a:r>
            <a:endParaRPr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39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Terveyden edistäminen perustuu tieteelliseen tutkimukseen:</a:t>
            </a:r>
            <a:endParaRPr/>
          </a:p>
        </p:txBody>
      </p:sp>
      <p:sp>
        <p:nvSpPr>
          <p:cNvPr id="397" name="Google Shape;397;p39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fi" sz="2000"/>
              <a:t>Tutkimusta vaikutusmekanismeista, lääketiede, esim. Käypä hoito -suositukset, rokotteiden kehittäminen, kansalliset ravitsemussuositukset s. 29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fi" sz="2000"/>
              <a:t>Terveyskäyttäytymisen tutkimus ja tutkimus siitä, miten käyttäytymiseen voidaan parhaiten vaikuttaa, s. 31 - 33 ja KPL 1 s. 30 - 31</a:t>
            </a:r>
            <a:endParaRPr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40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Ihmisten käyttäytyminen on monimutkainen tutkimuskohde</a:t>
            </a:r>
            <a:endParaRPr/>
          </a:p>
        </p:txBody>
      </p:sp>
      <p:sp>
        <p:nvSpPr>
          <p:cNvPr id="403" name="Google Shape;403;p40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fi" sz="2000"/>
              <a:t>Olisi helppoa, jos voisi vain tieteellisesti tutkia asiaa, laittaa tiedon esim. nettisivulla ja ihmiset sen sieltä lukisivat ja tekisivät kuten käsketään.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fi" sz="2000"/>
              <a:t>Näin ei kuitenkaan ole.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fi" sz="2000"/>
              <a:t>Terveyden edistämisessä tarvitaankin tutkittua tietoa ihmisten käyttäytymisestä.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fi" sz="2000"/>
              <a:t>Tähän on kehitelty erilaisia malleja.</a:t>
            </a:r>
            <a:endParaRPr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41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Terveyskäyttäytymistä selittäviä malleja</a:t>
            </a:r>
            <a:endParaRPr/>
          </a:p>
        </p:txBody>
      </p:sp>
      <p:sp>
        <p:nvSpPr>
          <p:cNvPr id="409" name="Google Shape;409;p41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"/>
              <a:t>Terveysuskomusmalli:</a:t>
            </a:r>
            <a:endParaRPr b="1"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Ihminen puunnitsee terveyskäyttäytymisen uhat ja hyödyt.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Ottaa huomioon myös motivaation ja minäpystyvyyden.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Otetaanko mallissa huomioon tarpeeksi sosiaalisen ympäristön vaikutusta?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3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p42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Suunnitellun käyttäytymisen teoria</a:t>
            </a:r>
            <a:endParaRPr/>
          </a:p>
        </p:txBody>
      </p:sp>
      <p:sp>
        <p:nvSpPr>
          <p:cNvPr id="415" name="Google Shape;415;p42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Ihminen arvioi hyötyjä ja haittoja sekä kykenee käyttäytymään järkevästi.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Asenteet, subjektiiviset normit ja minäpystyvyys vaikuttavat siihen mikä koetaan järkeväksi.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Voidaan arvostella siitä, että ihmisen käyttäytymiseen liittyvät tekijät ovat monimutkaisia ja tilannesidonnaisia. Käyttäytyykö ihminen aina järkevästi?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43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Sosiaalis-kognitiivinen teoria</a:t>
            </a:r>
            <a:endParaRPr/>
          </a:p>
        </p:txBody>
      </p:sp>
      <p:sp>
        <p:nvSpPr>
          <p:cNvPr id="421" name="Google Shape;421;p43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Ihminen on toimintaansa tietoisesti ohjaava toimija.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Tiedot, aikomukset, arvostukset ja sosiaalinen ympäristö vaikuttavat.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Myös tässä mallissa on mainittu minäpystyvyys.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Yhtä lailla korostetaan yksilöstä lähteviä että ympäristötekijöitä.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4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Muutosvaihemalli</a:t>
            </a:r>
            <a:endParaRPr/>
          </a:p>
        </p:txBody>
      </p:sp>
      <p:sp>
        <p:nvSpPr>
          <p:cNvPr id="427" name="Google Shape;427;p44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Terveystottumusten muutos tapahtuu tiettyjen vaiheiden kautta.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Eri vaiheisiin liittyy tietoisuuden lisääntymistä ja ympäristöstä tulevaa odotusta sekä minäpystyvyyttä.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Myönteinen palaute vie eteenpäin vaiheissa. Repsahduksia voi sattua.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fi"/>
              <a:t>HOX! Eri mallit eivät ole vastakkaisia, eivätkä edes välttämättä ristiriitaisia. Ne vain korostavat eri asioita.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fi"/>
              <a:t>Aikomus, asenteet ja minäpystyvyys toistuvat useimmissa.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4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YO-tehtäviä:</a:t>
            </a:r>
            <a:endParaRPr/>
          </a:p>
        </p:txBody>
      </p:sp>
      <p:sp>
        <p:nvSpPr>
          <p:cNvPr id="433" name="Google Shape;433;p45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" sz="1600"/>
              <a:t>Syksy 2020, t. 5</a:t>
            </a:r>
            <a:endParaRPr b="1" sz="16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fi" sz="1600"/>
              <a:t>Kevät 2020, t. 7</a:t>
            </a:r>
            <a:endParaRPr b="1" sz="16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fi" sz="1600"/>
              <a:t>Syksy 2012, t. 5</a:t>
            </a:r>
            <a:endParaRPr sz="1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607D8B"/>
      </a:accent3>
      <a:accent4>
        <a:srgbClr val="78909C"/>
      </a:accent4>
      <a:accent5>
        <a:srgbClr val="57BB8A"/>
      </a:accent5>
      <a:accent6>
        <a:srgbClr val="DCE755"/>
      </a:accent6>
      <a:hlink>
        <a:srgbClr val="57BB8A"/>
      </a:hlink>
      <a:folHlink>
        <a:srgbClr val="57BB8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