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Roboto Slab"/>
      <p:regular r:id="rId24"/>
      <p:bold r:id="rId25"/>
    </p:embeddedFont>
    <p:embeddedFont>
      <p:font typeface="Roboto"/>
      <p:regular r:id="rId26"/>
      <p:bold r:id="rId27"/>
      <p:italic r:id="rId28"/>
      <p:boldItalic r:id="rId29"/>
    </p:embeddedFont>
    <p:embeddedFont>
      <p:font typeface="Maven Pro"/>
      <p:regular r:id="rId30"/>
      <p:bold r:id="rId31"/>
    </p:embeddedFont>
    <p:embeddedFont>
      <p:font typeface="Open Sans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Slab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regular.fntdata"/><Relationship Id="rId25" Type="http://schemas.openxmlformats.org/officeDocument/2006/relationships/font" Target="fonts/RobotoSlab-bold.fntdata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MavenPro-bold.fntdata"/><Relationship Id="rId30" Type="http://schemas.openxmlformats.org/officeDocument/2006/relationships/font" Target="fonts/MavenPro-regular.fntdata"/><Relationship Id="rId11" Type="http://schemas.openxmlformats.org/officeDocument/2006/relationships/slide" Target="slides/slide7.xml"/><Relationship Id="rId33" Type="http://schemas.openxmlformats.org/officeDocument/2006/relationships/font" Target="fonts/OpenSans-bold.fntdata"/><Relationship Id="rId10" Type="http://schemas.openxmlformats.org/officeDocument/2006/relationships/slide" Target="slides/slide6.xml"/><Relationship Id="rId32" Type="http://schemas.openxmlformats.org/officeDocument/2006/relationships/font" Target="fonts/OpenSans-regular.fntdata"/><Relationship Id="rId13" Type="http://schemas.openxmlformats.org/officeDocument/2006/relationships/slide" Target="slides/slide9.xml"/><Relationship Id="rId35" Type="http://schemas.openxmlformats.org/officeDocument/2006/relationships/font" Target="fonts/OpenSans-boldItalic.fntdata"/><Relationship Id="rId12" Type="http://schemas.openxmlformats.org/officeDocument/2006/relationships/slide" Target="slides/slide8.xml"/><Relationship Id="rId34" Type="http://schemas.openxmlformats.org/officeDocument/2006/relationships/font" Target="fonts/OpenSans-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44e47780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44e47780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4e47780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4e47780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44e47780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44e47780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44e47780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44e47780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7b8319585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7b8319585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7b8319585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7b8319585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7b8319585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7b8319585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7b831958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7b831958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7b8319585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7b8319585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c860682b5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c860682b5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0820bd90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0820bd90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44e4778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44e4778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860682b5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860682b5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e47780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e4778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44e47780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44e47780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44e47780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44e47780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44e47780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44e47780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44e47780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44e47780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duodecimlehti.fi/duo99717" TargetMode="External"/><Relationship Id="rId4" Type="http://schemas.openxmlformats.org/officeDocument/2006/relationships/hyperlink" Target="http://www.duodecimlehti.fi/duo99717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2. Tutkimuksen suunnittelu, osa 4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TE3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Sekoittava tekijä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1303800" y="1449325"/>
            <a:ext cx="7030500" cy="30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Korrelaatioharhan syy eli jokin kolmas tekijä, joka vaikuttaa molempiin tutkittaviin seikkoihin.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Esimerkki: tupakoitsijat juovat enemmän kahvia kuin muut. Jos tätä ei huomata, näyttää siltä, että kahvi lisää sepelvaltimotaudin riskiä.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Ainoastaan SATUNNAISTETTU, KONTROLLOITU KOEASETELMA “pelastaa” sekoittavalta tekijältä, mutta...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Ihmistutkimuksessa todella kontrolloitu koe on usein mahdottomuus: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fi" sz="1600"/>
              <a:t>Täysin oikein toteutettuna, nimittäin kaikki muut tekijät pitäisi olla täysin samanlaisia.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fi" sz="1600"/>
              <a:t>Ihmisten pitäisi elää täysin samanlaisissa olosuhteissa, ainoastaan tutkittava asia olisi eri tavalla.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fi" sz="1600"/>
              <a:t>Ihmisiä ei voi kuitenkaan pakottaa tällaisiin kokeisiin, eikä vapaaehtoisiakaan taida löytyä.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fi" sz="1600"/>
              <a:t>Sekoittavat tekijät pitää siis yrittää löytää tarkoilla analyyseilla ja toistuvilla tutkimuksilla.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Systemaattinen virhe eli harha: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Otos valitaan virheellisesti -&gt; vinoutunut otos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Mittari on “rikki” (puntari, kyselylomake yms.)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Satunnaisvirhe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Huolimaton kirjaus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Virheellinen mittaus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Virheitä aina sattuu, mutta jos otos on tarpeeksi suuri, virheen vaikutus lopputulokseen jää mitättömän pieneksi.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Jos kokeellisessa tutkimuksessa satunnaistus tehdään oikein, virheitä tai poikkeustapauksia sattuu molempiin ryhmiin -&gt; ei haittaa.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Tutkimussuunnitelma: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Tutkimuksen tausta (tutustun aiempaan tutkimukseen).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Miksi tutkimus on tärkeä, perustelut tutkimukselle?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Mitä tutkitaan = tutkimuskysymykset, tutkimusongelma, mahdollisesti hypoteesi.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Tutkimusasetelma: menetelmät ja aineiston keruu kuvataan.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Analyysista kerrotaan: esim. tilastollinen analyysi tai laadullisessa tutkimuksessa sisällönanalyysi.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Luotettavuuspohdinta: validiteetti ja reliabiliteetti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Tutkimusresurssit, aikataulu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Raportointi: Onko tarkoitus julkaista, missä, miten?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Open Sans"/>
              <a:buChar char="●"/>
            </a:pPr>
            <a:r>
              <a:rPr lang="fi" sz="16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Eettiset kysymykset</a:t>
            </a:r>
            <a:endParaRPr sz="16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3. Tehtävänäsi on tutkia diabetesta monitieteisesti. Muotoile mahdollisia tutkimuskysymyksiä liittyen seuraaviin titeenaloihin: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lääketiede, biologia, maantiede, psykologia, taloustiede. Käyttäisitkö laadullista vai määrällistä tutkimusotetta tutkimuskysymyksesi ratkaisemiseen?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"/>
              <a:buChar char="-"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Minkälainen liikunta ja ruokavalio ehkäisevät tyypin 2 diabeteksen puhkeamista?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"/>
              <a:buChar char="-"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Miten haiman β-solujen toiminta muuttuu diabeteksessa?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"/>
              <a:buChar char="-"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Miksi Venäjän Karjalassa on vähemmän tyypin 1 diabeetikkoja kuin Suomen Pohjois-Karjalassa?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"/>
              <a:buChar char="-"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Miten diabetes-diagnoosi vaikuttaa ihmiseen psyykkisesti?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pen Sans"/>
              <a:buChar char="-"/>
            </a:pPr>
            <a:r>
              <a:rPr lang="fi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Minkälaisia kustannuksia diabetes aiheuttaa yhteiskunnalle?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8"/>
          <p:cNvSpPr txBox="1"/>
          <p:nvPr>
            <p:ph idx="1" type="body"/>
          </p:nvPr>
        </p:nvSpPr>
        <p:spPr>
          <a:xfrm>
            <a:off x="387900" y="526625"/>
            <a:ext cx="8368200" cy="404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6. Kaupunkielämä muuttaa sosiaaliseen stressiin liittyviä vasteita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 sz="1400" u="sng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http://www.duodecimlehti.fi/duo99717</a:t>
            </a:r>
            <a:endParaRPr sz="1400" u="sng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Kuka on artikkelin julkaisija? Onko lähde luotettava?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Milloin se on julkaistu? Onko tieto ajankohtaista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Kuka on artikkelin tekijä? Löydätkö hänestä googlaamalla tietoa?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Artikkelissa viitataan kahteen tutkimukseen. Mikä on ensimmäisen päätulos ja missä se on julkaistu (ihmistutkimus).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Mikä on toisen tutkimuksen päätulos ja missä se on julkaistu (hiiritutkimus)?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Mitä mahdollisia sekoittavia seikkoja ihmistutkimuksessa oli pyritty poissulkemaan?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Mikä ero ihmistutkimuksessa ja hiiritutkimuksessa on? Kumpaa voi kutsua kokeelliseksi tutkimukseksi?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Ovatko tutkimukset empiirisiä vai teoreettisia?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Ovatko ne laadullisia vai määrällisiä?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Saisiko triangulaatiolla jotain lisäarvoa tutkimusaiheelle?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AutoNum type="arabicPeriod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Artikkelissa vihjataan, että tällä voisi olla arvoa soveltavalle tutkimukselle. Millaiselle?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7. Kokeellinen tutkimus olisi hyvä tapa asioiden selvittämiseen, koska silloin saadaan varmempaa tietoa syy-seuraus-suhteista. Se ei kuitenkaan ole usein mahdollista ihmisllä, koska emme voi eettisistä syistä altistaa ihmisiä vaaralliseksi tiedetyille asioille. Pohdi mitä sekoittavia tekijöitä seuraavissa ei-kokeellisissa tutkimuksissa voisi olla (korrelaatioharha): 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●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Vapaa-ajan liikunnan vaikutus painonhallintaan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●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Yöunen pituuden vaikutus tyypin 2 diabetekseen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pen Sans"/>
              <a:buChar char="●"/>
            </a:pPr>
            <a:r>
              <a:rPr lang="fi" sz="1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Työstressin vaikutus kohonneeseen verenpaineeseen</a:t>
            </a:r>
            <a:endParaRPr sz="14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Laadi tutkimussuunnitelma:</a:t>
            </a:r>
            <a:endParaRPr/>
          </a:p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i"/>
              <a:t>Opiskelet 600 opiskelijan suuruisessa lukiossa, jossa halutaan tietoa opiskelijoiden nukkumistottumuksista. Laadi tutkimussuunnitelma.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/>
          <p:nvPr>
            <p:ph type="title"/>
          </p:nvPr>
        </p:nvSpPr>
        <p:spPr>
          <a:xfrm>
            <a:off x="1303800" y="-86575"/>
            <a:ext cx="7030500" cy="85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2400"/>
              <a:t>Onko näissä otoksen valintatavoissa ongelmia?</a:t>
            </a:r>
            <a:endParaRPr sz="2400"/>
          </a:p>
        </p:txBody>
      </p:sp>
      <p:sp>
        <p:nvSpPr>
          <p:cNvPr id="179" name="Google Shape;179;p31"/>
          <p:cNvSpPr txBox="1"/>
          <p:nvPr>
            <p:ph idx="1" type="body"/>
          </p:nvPr>
        </p:nvSpPr>
        <p:spPr>
          <a:xfrm>
            <a:off x="1303800" y="642025"/>
            <a:ext cx="7030500" cy="28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Tutkimuksen perusjoukko on muhoslaiset. Tutkimus suoritetaan seisomalla Valtakadulla ja valitsemalla joka kymmenes vastaantulija kolmen tunnin ajan.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Laitetaan terveystiedon opettajien facebook-ryhmään ilmoitus, että etsitään haastateltavia tutkimukseen, joka käsittelee terveystiedon opettamisen kehittämistä.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Perusjoukko on suomalaiset. Kyselytutkimukseen arvotaan 10 suomalaista.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Alkoholiliikkeen asiakastutkimus suoritetaan ma-pe lounasaikaan.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Oppimista käsittelevä tutkimus suoritetaan arvotuissa suomalaisissa kouluissa. Rehtori valitsee tutkittavan luokan.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Pullotuskoneessa on 10 suutinta ja kone pullottaa 10 pulloa kerralla. Laaduntarkkailussa tarkastetaan joka kymmenes pullo.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2536250" y="458025"/>
            <a:ext cx="36066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Tutkimusasetelma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664775" y="1846700"/>
            <a:ext cx="3457800" cy="13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Kokeellinen tutkimus: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Kontrolloitu ja satunnaistettu koe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Kvasikokeellinen interventiotutkimus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1" name="Google Shape;71;p14"/>
          <p:cNvCxnSpPr>
            <a:endCxn id="70" idx="0"/>
          </p:cNvCxnSpPr>
          <p:nvPr/>
        </p:nvCxnSpPr>
        <p:spPr>
          <a:xfrm flipH="1">
            <a:off x="2393675" y="1115300"/>
            <a:ext cx="948300" cy="731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4"/>
          <p:cNvSpPr txBox="1"/>
          <p:nvPr/>
        </p:nvSpPr>
        <p:spPr>
          <a:xfrm>
            <a:off x="4940700" y="1908675"/>
            <a:ext cx="3606600" cy="16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Ei-kokeellinen eli seurantatutkimus: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Pitkittäistutkimus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Poikittaistutkimus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jne.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3" name="Google Shape;73;p14"/>
          <p:cNvCxnSpPr/>
          <p:nvPr/>
        </p:nvCxnSpPr>
        <p:spPr>
          <a:xfrm>
            <a:off x="4853925" y="1140250"/>
            <a:ext cx="1028700" cy="73140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4"/>
          <p:cNvSpPr txBox="1"/>
          <p:nvPr/>
        </p:nvSpPr>
        <p:spPr>
          <a:xfrm>
            <a:off x="2139650" y="3656225"/>
            <a:ext cx="4114800" cy="9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Molemmilla on paikkansa. Seurantatutkimuksessa on korrelaatioharhan vaara, mutta monesti ihmisKOKEET eivät ole mahdollisia.</a:t>
            </a:r>
            <a:endParaRPr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s. 18 -24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1303800" y="1471125"/>
            <a:ext cx="7030500" cy="306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aven Pro"/>
              <a:buChar char="-"/>
            </a:pPr>
            <a:r>
              <a:rPr b="1" lang="fi" sz="2800">
                <a:latin typeface="Maven Pro"/>
                <a:ea typeface="Maven Pro"/>
                <a:cs typeface="Maven Pro"/>
                <a:sym typeface="Maven Pro"/>
              </a:rPr>
              <a:t>OTOS</a:t>
            </a:r>
            <a:endParaRPr b="1" sz="2800"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aven Pro"/>
              <a:buChar char="-"/>
            </a:pPr>
            <a:r>
              <a:rPr b="1" lang="fi" sz="2800">
                <a:latin typeface="Maven Pro"/>
                <a:ea typeface="Maven Pro"/>
                <a:cs typeface="Maven Pro"/>
                <a:sym typeface="Maven Pro"/>
              </a:rPr>
              <a:t>AINEISTONHANKINTAMENETELMÄT</a:t>
            </a:r>
            <a:endParaRPr b="1" sz="2800"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aven Pro"/>
              <a:buChar char="-"/>
            </a:pPr>
            <a:r>
              <a:rPr b="1" lang="fi" sz="2800">
                <a:latin typeface="Maven Pro"/>
                <a:ea typeface="Maven Pro"/>
                <a:cs typeface="Maven Pro"/>
                <a:sym typeface="Maven Pro"/>
              </a:rPr>
              <a:t>LUOTETTAVUUDEN ARVIOINTI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2113500" y="467800"/>
            <a:ext cx="7030500" cy="99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Tutkimuksen kohdejoukon valinta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1798050" y="1394850"/>
            <a:ext cx="6536400" cy="31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fi" sz="1600"/>
              <a:t>Kokonaistutkimus </a:t>
            </a:r>
            <a:r>
              <a:rPr lang="fi" sz="1600"/>
              <a:t>harvoin mahdollinen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i" sz="1600"/>
              <a:t>Yleensä otetaan otanta: perusjoukosta esimerkiksi arvotaan 1000 15-vuotiasta suomalaista edustamaan perusjoukkoa = </a:t>
            </a:r>
            <a:r>
              <a:rPr b="1" lang="fi" sz="1600"/>
              <a:t>Satunnaistettu otanta.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fi" sz="1600"/>
              <a:t>Systemaattinen satunnaisotanta </a:t>
            </a:r>
            <a:r>
              <a:rPr lang="fi" sz="1600"/>
              <a:t>= valitaan esimerkiksi joka kymmenes liikkeeseen tuleva asiakas haastatteluun.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fi" sz="1600"/>
              <a:t>Ositettu otanta</a:t>
            </a:r>
            <a:r>
              <a:rPr lang="fi" sz="1600"/>
              <a:t> = Jaetaan perusjoukko osiin jonkin ominaisuuden mukaan, esimerkiksi maakunnat, ammatit, sukupuoli ja otetaan edustava otos jokaisesta ryhmästä.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i" sz="1600"/>
              <a:t>Otoksen on oltava tarpeeksi suuri eli edustava.</a:t>
            </a:r>
            <a:endParaRPr sz="1600"/>
          </a:p>
        </p:txBody>
      </p:sp>
      <p:sp>
        <p:nvSpPr>
          <p:cNvPr id="87" name="Google Shape;87;p16"/>
          <p:cNvSpPr/>
          <p:nvPr/>
        </p:nvSpPr>
        <p:spPr>
          <a:xfrm>
            <a:off x="0" y="467800"/>
            <a:ext cx="2244780" cy="1394820"/>
          </a:xfrm>
          <a:prstGeom prst="cloud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Huom! Otanta määrällisessä tutkimuksessa!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87900" y="1766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Aineistonhankintamenetelmät, s. 19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1303800" y="862775"/>
            <a:ext cx="7030500" cy="366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Määrällinen tutkimus (otos tarpeeksi suuri)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kysely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mittaukset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tilastot ja rekisterit (mutta jotenkinhan nekin on kerätty)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havainnointitutkimus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Laadullinen tutkimus (otos usein pienehkö)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Dokumentit (esim. valmiit päiväkirjat, lehtiartikkelit). Näitä ei ole tehty tieteen vuoksi -&gt; lähdekritiikki (historiantutkimuksen menetelmä)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Haastattelut (strukturoitu, avoin tai teemahaastattelu)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Havainnointitutkimus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Luotettavuuden arviointi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Pätevyys eli validiteetti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Luotettavuus eli reliabiliteetti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Laadullisessa tutkimuksessa omat kriteerinsä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Tieteellisen tutkimuksen perusperiaatteita on noudatettu (esim. objektiivisuus)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Otoksen valinta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Kato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Onko huomioitu sekoittava(t) tekijät?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Systemaattinen virhe eli harha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Satunnaisvirhe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Pätevyys eli validiteetti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Mittaako menetelmä sitä, mitä sen pitäisi mitata.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b="1"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Onko valittu oikea menetelmä?</a:t>
            </a:r>
            <a:endParaRPr b="1"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Mittaako esimerkiksi Cooperin testi hyvin fyysistä kuntoa?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Saako koulun nykyisiä oppilaita haastattelemalla selville koulun imagon?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Vaikuttaako mittaus tilanteeseen (esim. ruokapäiväkirja)?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Onko kyselylomake tarpeeksi selkeä, jotta kaikki ymmärtävät kysymykset samalla tavalla?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Käytetään useita eri mittareita ja katsotaan antavatko ne samanlaisia tuloksia.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6107900" y="278600"/>
            <a:ext cx="2871900" cy="15753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Pitäisi tutkia painoa, mutta tutkija saapuu mittanauhan kanssa.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Luotettavuus eli reliabiliteetti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87900" y="1937525"/>
            <a:ext cx="8368200" cy="26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toistettavuus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b="1"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Onko mittari kunnossa? Käytetäänkö menetelmää oikein?</a:t>
            </a:r>
            <a:endParaRPr b="1"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muistaako tutkittava kaiken oikein?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Tuleeko merkintävirheitä?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Voidaan tehdä toistomittauksia, käyttää useita arvioitsijoita.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Roboto"/>
              <a:buChar char="-"/>
            </a:pPr>
            <a:r>
              <a:rPr lang="fi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Jos puntari näyttää aina + 5 kg -&gt; systemaattinen virhe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5905900" y="681200"/>
            <a:ext cx="3081600" cy="15891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Tutkija saapuu kyllä puntarin kanssa, mutta puntari on rikki ja näyttää kaikille + 5 kg.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Kato</a:t>
            </a:r>
            <a:endParaRPr/>
          </a:p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Perusjoukosta valitaan satunnaisesti otos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Ihmisiä ei kuitenkaan voi pakottaa osallistumaan (ja kasvitkin saattavat kuolla kesken tutkimuksen) -&gt; KATO.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sz="1800"/>
              <a:t>Kato on harvoin satunnaista, vaan tietyntyyppiset ihmiset saattavat helpommin keskeyttää tutkimuksen (esim. syrjäytyneet, sairaat, tutkittavan asian liian henkilökohtaisesti kokevat) -&gt; tulos vääristyy.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Ihmistutkimuksessa kato on usein yli 50 %. Otoskoko täytyy olla siis alunperin tarpeeksi suuri.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