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8A8E66-0435-49B7-ADA3-0F9A02FB7154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400" dirty="0" smtClean="0">
                <a:latin typeface="Arial" pitchFamily="34" charset="0"/>
                <a:cs typeface="Arial" pitchFamily="34" charset="0"/>
              </a:rPr>
              <a:t>Relatiivipronominit ja relatiiviset adverbit</a:t>
            </a:r>
            <a:endParaRPr lang="fi-FI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i-FI" sz="2800" dirty="0" smtClean="0"/>
              <a:t>Relatiivipronominit viittaavat edellä olevaan sanaan tai lauseeseen (korrelaattiin) ja ne aloittavat relatiivisen sivulauseen</a:t>
            </a:r>
            <a:endParaRPr lang="fi-FI" sz="2800" dirty="0"/>
          </a:p>
        </p:txBody>
      </p:sp>
      <p:pic>
        <p:nvPicPr>
          <p:cNvPr id="3074" name="Picture 2" descr="C:\Documents and Settings\kouluttaja\Local Settings\Temporary Internet Files\Content.IE5\CC5YT75N\MC90002166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1620317" cy="1630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Joka, mikä, jotka, mitkä </a:t>
            </a:r>
          </a:p>
          <a:p>
            <a:r>
              <a:rPr lang="fi-FI" dirty="0" smtClean="0"/>
              <a:t>Viittaa edeltävään sanaan</a:t>
            </a:r>
          </a:p>
          <a:p>
            <a:r>
              <a:rPr lang="fi-FI" dirty="0" smtClean="0"/>
              <a:t>Prepositio lauseen lopussa</a:t>
            </a:r>
          </a:p>
          <a:p>
            <a:r>
              <a:rPr lang="fi-FI" dirty="0" smtClean="0"/>
              <a:t>Jos SOM ei ole subjektina lauseessa, sen voi jättää pois</a:t>
            </a:r>
          </a:p>
          <a:p>
            <a:pPr>
              <a:buNone/>
            </a:pPr>
            <a:r>
              <a:rPr lang="fi-FI" i="1" dirty="0" smtClean="0">
                <a:latin typeface="Arial" pitchFamily="34" charset="0"/>
                <a:cs typeface="Arial" pitchFamily="34" charset="0"/>
              </a:rPr>
              <a:t>Helsingfors </a:t>
            </a:r>
            <a:r>
              <a:rPr lang="fi-FI" i="1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fi-FI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i="1" dirty="0" err="1" smtClean="0">
                <a:latin typeface="Arial" pitchFamily="34" charset="0"/>
                <a:cs typeface="Arial" pitchFamily="34" charset="0"/>
              </a:rPr>
              <a:t>många</a:t>
            </a:r>
            <a:r>
              <a:rPr lang="fi-FI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i="1" dirty="0" err="1" smtClean="0">
                <a:latin typeface="Arial" pitchFamily="34" charset="0"/>
                <a:cs typeface="Arial" pitchFamily="34" charset="0"/>
              </a:rPr>
              <a:t>sevärdheter</a:t>
            </a:r>
            <a:r>
              <a:rPr lang="fi-FI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i="1" u="sng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i-FI" i="1" u="sng" dirty="0" err="1" smtClean="0">
                <a:latin typeface="Arial" pitchFamily="34" charset="0"/>
                <a:cs typeface="Arial" pitchFamily="34" charset="0"/>
              </a:rPr>
              <a:t>som</a:t>
            </a:r>
            <a:r>
              <a:rPr lang="fi-FI" i="1" u="sng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fi-FI" i="1" dirty="0" err="1" smtClean="0">
                <a:latin typeface="Arial" pitchFamily="34" charset="0"/>
                <a:cs typeface="Arial" pitchFamily="34" charset="0"/>
              </a:rPr>
              <a:t>turister</a:t>
            </a:r>
            <a:r>
              <a:rPr lang="fi-FI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i="1" dirty="0" err="1" smtClean="0">
                <a:latin typeface="Arial" pitchFamily="34" charset="0"/>
                <a:cs typeface="Arial" pitchFamily="34" charset="0"/>
              </a:rPr>
              <a:t>tycker</a:t>
            </a:r>
            <a:r>
              <a:rPr lang="fi-FI" i="1" dirty="0" smtClean="0">
                <a:latin typeface="Arial" pitchFamily="34" charset="0"/>
                <a:cs typeface="Arial" pitchFamily="34" charset="0"/>
              </a:rPr>
              <a:t> om.</a:t>
            </a:r>
            <a:endParaRPr lang="fi-FI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SOM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Jonka, joiden (monikossa myös VILKAS)</a:t>
            </a:r>
          </a:p>
          <a:p>
            <a:r>
              <a:rPr lang="fi-FI" dirty="0" smtClean="0"/>
              <a:t>Omistusmuoto        adjektiivi määräisessä ja substantiivi epämääräisessä muodossa pronominin jälkeen!</a:t>
            </a:r>
          </a:p>
          <a:p>
            <a:pPr>
              <a:buNone/>
            </a:pP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Utanför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Helsingfors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ligger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Sveaborg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 smtClean="0">
                <a:latin typeface="Arial" pitchFamily="34" charset="0"/>
                <a:cs typeface="Arial" pitchFamily="34" charset="0"/>
              </a:rPr>
              <a:t>vars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fin</a:t>
            </a:r>
            <a:r>
              <a:rPr lang="fi-FI" sz="3200" b="1" i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fi-FI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fästning</a:t>
            </a:r>
            <a:r>
              <a:rPr lang="fi-FI" sz="3200" b="1" i="1" dirty="0" err="1" smtClean="0">
                <a:latin typeface="Arial" pitchFamily="34" charset="0"/>
                <a:cs typeface="Arial" pitchFamily="34" charset="0"/>
              </a:rPr>
              <a:t>ar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är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från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1700-talet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fi-FI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VARS</a:t>
            </a:r>
            <a:endParaRPr lang="fi-FI" dirty="0"/>
          </a:p>
        </p:txBody>
      </p:sp>
      <p:sp>
        <p:nvSpPr>
          <p:cNvPr id="4" name="Nuoli oikealle 3"/>
          <p:cNvSpPr/>
          <p:nvPr/>
        </p:nvSpPr>
        <p:spPr>
          <a:xfrm>
            <a:off x="3491880" y="1916832"/>
            <a:ext cx="546360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Mikä</a:t>
            </a:r>
          </a:p>
          <a:p>
            <a:r>
              <a:rPr lang="fi-FI" dirty="0" smtClean="0"/>
              <a:t>Viittaa koko edelliseen lauseeseen</a:t>
            </a:r>
          </a:p>
          <a:p>
            <a:pPr>
              <a:buNone/>
            </a:pP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Många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barnfamiljer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besöker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H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ögholmen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 smtClean="0">
                <a:latin typeface="Arial" pitchFamily="34" charset="0"/>
                <a:cs typeface="Arial" pitchFamily="34" charset="0"/>
              </a:rPr>
              <a:t>vilket/något</a:t>
            </a:r>
            <a:r>
              <a:rPr lang="fi-FI" sz="3200" i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 smtClean="0">
                <a:latin typeface="Arial" pitchFamily="34" charset="0"/>
                <a:cs typeface="Arial" pitchFamily="34" charset="0"/>
              </a:rPr>
              <a:t>som</a:t>
            </a:r>
            <a:r>
              <a:rPr lang="fi-FI" sz="3200" i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man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förstå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fi-FI" sz="32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32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32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32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3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VILKET/NÅGOT SOM</a:t>
            </a:r>
            <a:endParaRPr lang="fi-FI" dirty="0"/>
          </a:p>
        </p:txBody>
      </p:sp>
      <p:pic>
        <p:nvPicPr>
          <p:cNvPr id="2053" name="Picture 5" descr="C:\Documents and Settings\kouluttaja\Local Settings\Temporary Internet Files\Content.IE5\BHIZR0K7\MP90018069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1" y="3501008"/>
            <a:ext cx="1944217" cy="3077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(se) mikä</a:t>
            </a:r>
          </a:p>
          <a:p>
            <a:r>
              <a:rPr lang="fi-FI" dirty="0" err="1" smtClean="0"/>
              <a:t>Allt-sanan</a:t>
            </a:r>
            <a:r>
              <a:rPr lang="fi-FI" dirty="0" smtClean="0"/>
              <a:t> jälkeen kun lauseessa on erillinen subjekti                                </a:t>
            </a:r>
            <a:r>
              <a:rPr lang="fi-FI" sz="2000" dirty="0" err="1" smtClean="0"/>
              <a:t>subj</a:t>
            </a:r>
            <a:r>
              <a:rPr lang="fi-FI" sz="2000" dirty="0" smtClean="0"/>
              <a:t>.</a:t>
            </a:r>
          </a:p>
          <a:p>
            <a:pPr>
              <a:buNone/>
            </a:pP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Några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turister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filmar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 smtClean="0">
                <a:latin typeface="Arial" pitchFamily="34" charset="0"/>
                <a:cs typeface="Arial" pitchFamily="34" charset="0"/>
              </a:rPr>
              <a:t>allt</a:t>
            </a:r>
            <a:r>
              <a:rPr lang="fi-FI" sz="3200" i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 smtClean="0">
                <a:latin typeface="Arial" pitchFamily="34" charset="0"/>
                <a:cs typeface="Arial" pitchFamily="34" charset="0"/>
              </a:rPr>
              <a:t>vad</a:t>
            </a:r>
            <a:r>
              <a:rPr lang="fi-FI" sz="3200" i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ser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på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sin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resa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fi-FI" i="1" dirty="0" smtClean="0">
                <a:latin typeface="Arial" pitchFamily="34" charset="0"/>
                <a:cs typeface="Arial" pitchFamily="34" charset="0"/>
              </a:rPr>
              <a:t>                                                               </a:t>
            </a:r>
            <a:r>
              <a:rPr lang="fi-FI" sz="2400" i="1" dirty="0" err="1" smtClean="0">
                <a:latin typeface="Arial" pitchFamily="34" charset="0"/>
                <a:cs typeface="Arial" pitchFamily="34" charset="0"/>
              </a:rPr>
              <a:t>subj</a:t>
            </a:r>
            <a:r>
              <a:rPr lang="fi-FI" sz="2400" i="1" dirty="0" smtClean="0">
                <a:latin typeface="Arial" pitchFamily="34" charset="0"/>
                <a:cs typeface="Arial" pitchFamily="34" charset="0"/>
              </a:rPr>
              <a:t>.</a:t>
            </a:r>
            <a:endParaRPr lang="fi-FI" sz="2400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vill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visa för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sina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kompisar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 smtClean="0">
                <a:latin typeface="Arial" pitchFamily="34" charset="0"/>
                <a:cs typeface="Arial" pitchFamily="34" charset="0"/>
              </a:rPr>
              <a:t>allt</a:t>
            </a:r>
            <a:r>
              <a:rPr lang="fi-FI" sz="3200" i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 smtClean="0">
                <a:latin typeface="Arial" pitchFamily="34" charset="0"/>
                <a:cs typeface="Arial" pitchFamily="34" charset="0"/>
              </a:rPr>
              <a:t>som</a:t>
            </a:r>
            <a:r>
              <a:rPr lang="fi-FI" sz="3200" i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hänt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under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 smtClean="0">
                <a:latin typeface="Arial" pitchFamily="34" charset="0"/>
                <a:cs typeface="Arial" pitchFamily="34" charset="0"/>
              </a:rPr>
              <a:t>resan</a:t>
            </a:r>
            <a:r>
              <a:rPr lang="fi-FI" sz="3200" i="1" dirty="0" smtClean="0">
                <a:latin typeface="Arial" pitchFamily="34" charset="0"/>
                <a:cs typeface="Arial" pitchFamily="34" charset="0"/>
              </a:rPr>
              <a:t>.</a:t>
            </a:r>
            <a:endParaRPr lang="fi-FI" sz="3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VAD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3" name="Picture 149" descr="C:\Documents and Settings\kouluttaja\Local Settings\Temporary Internet Files\Content.IE5\BHIZR0K7\MC90029568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04664"/>
            <a:ext cx="1800131" cy="1548143"/>
          </a:xfrm>
          <a:prstGeom prst="rect">
            <a:avLst/>
          </a:prstGeom>
          <a:noFill/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484784"/>
            <a:ext cx="7920880" cy="430993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Ungdomar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vill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besöka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Borgbacken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u="sng" dirty="0" err="1" smtClean="0">
                <a:latin typeface="Arial" pitchFamily="34" charset="0"/>
                <a:cs typeface="Arial" pitchFamily="34" charset="0"/>
              </a:rPr>
              <a:t>där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lätt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tillbringa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hela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dagen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fi-FI" sz="2200" dirty="0" smtClean="0"/>
              <a:t>Nuoret haluavat käydä Linnanmäellä, jossa he helposti voivat viettää koko päivän</a:t>
            </a:r>
            <a:r>
              <a:rPr lang="fi-FI" dirty="0" smtClean="0"/>
              <a:t>.</a:t>
            </a:r>
          </a:p>
          <a:p>
            <a:pPr>
              <a:buNone/>
            </a:pP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största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turistmassorna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ser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man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juni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u="sng" dirty="0" err="1" smtClean="0">
                <a:latin typeface="Arial" pitchFamily="34" charset="0"/>
                <a:cs typeface="Arial" pitchFamily="34" charset="0"/>
              </a:rPr>
              <a:t>då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nästan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alla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semester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fi-FI" sz="2200" dirty="0" smtClean="0"/>
              <a:t>Suurimmat turistimassat näkee heinäkuussa, jolloin melkein kaikilla on loma.</a:t>
            </a:r>
          </a:p>
          <a:p>
            <a:pPr>
              <a:buNone/>
            </a:pP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Då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man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åka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till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platser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u="sng" dirty="0" err="1" smtClean="0">
                <a:latin typeface="Arial" pitchFamily="34" charset="0"/>
                <a:cs typeface="Arial" pitchFamily="34" charset="0"/>
              </a:rPr>
              <a:t>dit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alla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inte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 smtClean="0">
                <a:latin typeface="Arial" pitchFamily="34" charset="0"/>
                <a:cs typeface="Arial" pitchFamily="34" charset="0"/>
              </a:rPr>
              <a:t>hittar</a:t>
            </a:r>
            <a:r>
              <a:rPr lang="fi-FI" sz="3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fi-FI" dirty="0" smtClean="0"/>
              <a:t>- </a:t>
            </a:r>
            <a:r>
              <a:rPr lang="fi-FI" sz="2200" dirty="0" smtClean="0"/>
              <a:t>Silloin voi mennä </a:t>
            </a:r>
            <a:r>
              <a:rPr lang="fi-FI" sz="2200" dirty="0" err="1" smtClean="0"/>
              <a:t>paikkkoihin</a:t>
            </a:r>
            <a:r>
              <a:rPr lang="fi-FI" sz="2200" dirty="0" smtClean="0"/>
              <a:t>, jonne kaikki eivät löydä.</a:t>
            </a:r>
            <a:endParaRPr lang="fi-FI" sz="22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RELATIIVISET ADVERBIT: DÄR, DÅ, DIT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</TotalTime>
  <Words>222</Words>
  <Application>Microsoft Office PowerPoint</Application>
  <PresentationFormat>Näytössä katseltava diaesitys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Aula</vt:lpstr>
      <vt:lpstr>Relatiivipronominit ja relatiiviset adverbit</vt:lpstr>
      <vt:lpstr>SOM</vt:lpstr>
      <vt:lpstr>VARS</vt:lpstr>
      <vt:lpstr>VILKET/NÅGOT SOM</vt:lpstr>
      <vt:lpstr>VAD</vt:lpstr>
      <vt:lpstr>RELATIIVISET ADVERBIT: DÄR, DÅ, DIT</vt:lpstr>
    </vt:vector>
  </TitlesOfParts>
  <Company>Opetustoimi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Relatiivipronominit ja relatiiviset adverbit</dc:title>
  <dc:creator>sanna</dc:creator>
  <cp:lastModifiedBy>Sanna Anttila</cp:lastModifiedBy>
  <cp:revision>11</cp:revision>
  <dcterms:created xsi:type="dcterms:W3CDTF">2013-04-24T12:50:31Z</dcterms:created>
  <dcterms:modified xsi:type="dcterms:W3CDTF">2013-04-25T12:22:08Z</dcterms:modified>
</cp:coreProperties>
</file>