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72" y="-4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28" name="Päivämäärän paikkamerkki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3A69BB7-8510-4A53-A41A-A5A7C29475A5}" type="datetimeFigureOut">
              <a:rPr lang="fi-FI" smtClean="0"/>
              <a:t>8.11.2012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i-FI"/>
          </a:p>
        </p:txBody>
      </p:sp>
      <p:sp>
        <p:nvSpPr>
          <p:cNvPr id="10" name="Suorakulmi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kulmi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Suorakulmi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Suorakulmi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uora yhdysviiv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uora yhdysviiv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uora yhdysviiv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uora yhdysviiv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uora yhdysviiv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Suorakulmi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i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i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i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i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i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9AA424C-36A7-4023-8E5D-07ABC41B2A5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69BB7-8510-4A53-A41A-A5A7C29475A5}" type="datetimeFigureOut">
              <a:rPr lang="fi-FI" smtClean="0"/>
              <a:t>8.11.2012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A424C-36A7-4023-8E5D-07ABC41B2A5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69BB7-8510-4A53-A41A-A5A7C29475A5}" type="datetimeFigureOut">
              <a:rPr lang="fi-FI" smtClean="0"/>
              <a:t>8.11.2012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A424C-36A7-4023-8E5D-07ABC41B2A5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3A69BB7-8510-4A53-A41A-A5A7C29475A5}" type="datetimeFigureOut">
              <a:rPr lang="fi-FI" smtClean="0"/>
              <a:t>8.11.2012</a:t>
            </a:fld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9AA424C-36A7-4023-8E5D-07ABC41B2A5B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3A69BB7-8510-4A53-A41A-A5A7C29475A5}" type="datetimeFigureOut">
              <a:rPr lang="fi-FI" smtClean="0"/>
              <a:t>8.11.2012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i-FI"/>
          </a:p>
        </p:txBody>
      </p:sp>
      <p:sp>
        <p:nvSpPr>
          <p:cNvPr id="9" name="Suorakulmi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Suorakulmi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kulmi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kulmi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uora yhdysviiv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uora yhdysviiv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uora yhdysviiv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uora yhdysviiv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uora yhdysviiv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uorakulmi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i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i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i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i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i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uora yhdysviiv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9AA424C-36A7-4023-8E5D-07ABC41B2A5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69BB7-8510-4A53-A41A-A5A7C29475A5}" type="datetimeFigureOut">
              <a:rPr lang="fi-FI" smtClean="0"/>
              <a:t>8.11.2012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A424C-36A7-4023-8E5D-07ABC41B2A5B}" type="slidenum">
              <a:rPr lang="fi-FI" smtClean="0"/>
              <a:t>‹#›</a:t>
            </a:fld>
            <a:endParaRPr lang="fi-FI"/>
          </a:p>
        </p:txBody>
      </p:sp>
      <p:sp>
        <p:nvSpPr>
          <p:cNvPr id="9" name="Sisällön paikkamerkki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69BB7-8510-4A53-A41A-A5A7C29475A5}" type="datetimeFigureOut">
              <a:rPr lang="fi-FI" smtClean="0"/>
              <a:t>8.11.2012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A424C-36A7-4023-8E5D-07ABC41B2A5B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3" name="Sisällön paikkamerkki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14" name="Tekstin paikkamerkki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3A69BB7-8510-4A53-A41A-A5A7C29475A5}" type="datetimeFigureOut">
              <a:rPr lang="fi-FI" smtClean="0"/>
              <a:t>8.11.2012</a:t>
            </a:fld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9AA424C-36A7-4023-8E5D-07ABC41B2A5B}" type="slidenum">
              <a:rPr lang="fi-FI" smtClean="0"/>
              <a:t>‹#›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69BB7-8510-4A53-A41A-A5A7C29475A5}" type="datetimeFigureOut">
              <a:rPr lang="fi-FI" smtClean="0"/>
              <a:t>8.11.2012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A424C-36A7-4023-8E5D-07ABC41B2A5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 yhdysviiv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8" name="Suora yhdysviiv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uorakulmi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uora yhdysviiv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i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Sisällön paikkamerkki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21" name="Päivämäärän paikkamerkki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3A69BB7-8510-4A53-A41A-A5A7C29475A5}" type="datetimeFigureOut">
              <a:rPr lang="fi-FI" smtClean="0"/>
              <a:t>8.11.2012</a:t>
            </a:fld>
            <a:endParaRPr lang="fi-FI"/>
          </a:p>
        </p:txBody>
      </p:sp>
      <p:sp>
        <p:nvSpPr>
          <p:cNvPr id="22" name="Dian numeron paikkamerkki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9AA424C-36A7-4023-8E5D-07ABC41B2A5B}" type="slidenum">
              <a:rPr lang="fi-FI" smtClean="0"/>
              <a:t>‹#›</a:t>
            </a:fld>
            <a:endParaRPr lang="fi-FI"/>
          </a:p>
        </p:txBody>
      </p:sp>
      <p:sp>
        <p:nvSpPr>
          <p:cNvPr id="23" name="Alatunnisteen paikkamerkki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i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10" name="Suora yhdysviiv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Suorakulmi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 yhdysviiv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uora yhdysviiv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uora yhdysviiv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Päivämäärän paikkamerkki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3A69BB7-8510-4A53-A41A-A5A7C29475A5}" type="datetimeFigureOut">
              <a:rPr lang="fi-FI" smtClean="0"/>
              <a:t>8.11.2012</a:t>
            </a:fld>
            <a:endParaRPr lang="fi-FI"/>
          </a:p>
        </p:txBody>
      </p:sp>
      <p:sp>
        <p:nvSpPr>
          <p:cNvPr id="18" name="Dian numeron paikkamerkki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9AA424C-36A7-4023-8E5D-07ABC41B2A5B}" type="slidenum">
              <a:rPr lang="fi-FI" smtClean="0"/>
              <a:t>‹#›</a:t>
            </a:fld>
            <a:endParaRPr lang="fi-FI"/>
          </a:p>
        </p:txBody>
      </p:sp>
      <p:sp>
        <p:nvSpPr>
          <p:cNvPr id="21" name="Alatunnisteen paikkamerkki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ora yhdysviiv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Otsikon paikkamerkki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3A69BB7-8510-4A53-A41A-A5A7C29475A5}" type="datetimeFigureOut">
              <a:rPr lang="fi-FI" smtClean="0"/>
              <a:t>8.11.2012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uora yhdysviiv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uorakulmi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i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9AA424C-36A7-4023-8E5D-07ABC41B2A5B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z="4000" dirty="0" smtClean="0">
                <a:latin typeface="Arial" pitchFamily="34" charset="0"/>
                <a:cs typeface="Arial" pitchFamily="34" charset="0"/>
              </a:rPr>
              <a:t>FUTUURI</a:t>
            </a:r>
            <a:r>
              <a:rPr lang="fi-FI" dirty="0" smtClean="0"/>
              <a:t/>
            </a:r>
            <a:br>
              <a:rPr lang="fi-FI" dirty="0" smtClean="0"/>
            </a:b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sz="2000" dirty="0" smtClean="0">
                <a:latin typeface="Arial" pitchFamily="34" charset="0"/>
                <a:cs typeface="Arial" pitchFamily="34" charset="0"/>
              </a:rPr>
              <a:t>Futuuri ilmaisee tulevaa tapahtumaa tai tekemistä. Tulevaa aikaa kuvataan neljällä eri tavalla:</a:t>
            </a:r>
            <a:endParaRPr lang="fi-FI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991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>
                <a:latin typeface="Arial" pitchFamily="34" charset="0"/>
                <a:cs typeface="Arial" pitchFamily="34" charset="0"/>
              </a:rPr>
              <a:t>PREESENS</a:t>
            </a:r>
            <a:br>
              <a:rPr lang="fi-FI" dirty="0" smtClean="0">
                <a:latin typeface="Arial" pitchFamily="34" charset="0"/>
                <a:cs typeface="Arial" pitchFamily="34" charset="0"/>
              </a:rPr>
            </a:br>
            <a:endParaRPr lang="fi-FI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dirty="0" smtClean="0">
                <a:latin typeface="Arial" pitchFamily="34" charset="0"/>
                <a:cs typeface="Arial" pitchFamily="34" charset="0"/>
              </a:rPr>
              <a:t>Kun lauseessa on tulevan ajan ilmaus, (esim. i </a:t>
            </a:r>
            <a:r>
              <a:rPr lang="fi-FI" dirty="0" err="1" smtClean="0">
                <a:latin typeface="Arial" pitchFamily="34" charset="0"/>
                <a:cs typeface="Arial" pitchFamily="34" charset="0"/>
              </a:rPr>
              <a:t>kväll</a:t>
            </a:r>
            <a:r>
              <a:rPr lang="fi-FI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fi-FI" dirty="0" err="1" smtClean="0">
                <a:latin typeface="Arial" pitchFamily="34" charset="0"/>
                <a:cs typeface="Arial" pitchFamily="34" charset="0"/>
              </a:rPr>
              <a:t>om</a:t>
            </a:r>
            <a:r>
              <a:rPr lang="fi-FI" dirty="0" smtClean="0">
                <a:latin typeface="Arial" pitchFamily="34" charset="0"/>
                <a:cs typeface="Arial" pitchFamily="34" charset="0"/>
              </a:rPr>
              <a:t> en </a:t>
            </a:r>
            <a:r>
              <a:rPr lang="fi-FI" dirty="0" err="1" smtClean="0">
                <a:latin typeface="Arial" pitchFamily="34" charset="0"/>
                <a:cs typeface="Arial" pitchFamily="34" charset="0"/>
              </a:rPr>
              <a:t>stund</a:t>
            </a:r>
            <a:r>
              <a:rPr lang="fi-FI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fi-FI" dirty="0" err="1" smtClean="0">
                <a:latin typeface="Arial" pitchFamily="34" charset="0"/>
                <a:cs typeface="Arial" pitchFamily="34" charset="0"/>
              </a:rPr>
              <a:t>på</a:t>
            </a:r>
            <a:r>
              <a:rPr lang="fi-FI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dirty="0" err="1" smtClean="0">
                <a:latin typeface="Arial" pitchFamily="34" charset="0"/>
                <a:cs typeface="Arial" pitchFamily="34" charset="0"/>
              </a:rPr>
              <a:t>onsdag</a:t>
            </a:r>
            <a:r>
              <a:rPr lang="fi-FI" dirty="0" smtClean="0">
                <a:latin typeface="Arial" pitchFamily="34" charset="0"/>
                <a:cs typeface="Arial" pitchFamily="34" charset="0"/>
              </a:rPr>
              <a:t>) tulevaa aikaa ilmaistaan usein </a:t>
            </a:r>
            <a:r>
              <a:rPr lang="fi-FI" b="1" dirty="0" smtClean="0">
                <a:latin typeface="Arial" pitchFamily="34" charset="0"/>
                <a:cs typeface="Arial" pitchFamily="34" charset="0"/>
              </a:rPr>
              <a:t>preesensillä</a:t>
            </a:r>
            <a:r>
              <a:rPr lang="fi-FI" dirty="0" smtClean="0">
                <a:latin typeface="Arial" pitchFamily="34" charset="0"/>
                <a:cs typeface="Arial" pitchFamily="34" charset="0"/>
              </a:rPr>
              <a:t>. Ajanilmauksena voi olla myös sivulause.</a:t>
            </a:r>
          </a:p>
          <a:p>
            <a:pPr marL="0" indent="0">
              <a:buNone/>
            </a:pPr>
            <a:r>
              <a:rPr lang="fi-FI" dirty="0">
                <a:latin typeface="Arial" pitchFamily="34" charset="0"/>
                <a:cs typeface="Arial" pitchFamily="34" charset="0"/>
              </a:rPr>
              <a:t>	</a:t>
            </a:r>
            <a:r>
              <a:rPr lang="fi-FI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fi-FI" sz="2000" i="1" dirty="0" smtClean="0">
                <a:latin typeface="Arial" pitchFamily="34" charset="0"/>
                <a:cs typeface="Arial" pitchFamily="34" charset="0"/>
              </a:rPr>
              <a:t>Vi </a:t>
            </a:r>
            <a:r>
              <a:rPr lang="fi-FI" sz="2000" b="1" i="1" dirty="0" err="1" smtClean="0">
                <a:latin typeface="Arial" pitchFamily="34" charset="0"/>
                <a:cs typeface="Arial" pitchFamily="34" charset="0"/>
              </a:rPr>
              <a:t>går</a:t>
            </a:r>
            <a:r>
              <a:rPr lang="fi-FI" sz="2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2000" i="1" dirty="0" err="1" smtClean="0">
                <a:latin typeface="Arial" pitchFamily="34" charset="0"/>
                <a:cs typeface="Arial" pitchFamily="34" charset="0"/>
              </a:rPr>
              <a:t>på</a:t>
            </a:r>
            <a:r>
              <a:rPr lang="fi-FI" sz="2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2000" i="1" dirty="0" err="1" smtClean="0">
                <a:latin typeface="Arial" pitchFamily="34" charset="0"/>
                <a:cs typeface="Arial" pitchFamily="34" charset="0"/>
              </a:rPr>
              <a:t>teater</a:t>
            </a:r>
            <a:r>
              <a:rPr lang="fi-FI" sz="2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2000" i="1" dirty="0" err="1" smtClean="0">
                <a:latin typeface="Arial" pitchFamily="34" charset="0"/>
                <a:cs typeface="Arial" pitchFamily="34" charset="0"/>
              </a:rPr>
              <a:t>klåckan</a:t>
            </a:r>
            <a:r>
              <a:rPr lang="fi-FI" sz="2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2000" i="1" dirty="0" err="1" smtClean="0">
                <a:latin typeface="Arial" pitchFamily="34" charset="0"/>
                <a:cs typeface="Arial" pitchFamily="34" charset="0"/>
              </a:rPr>
              <a:t>sju</a:t>
            </a:r>
            <a:r>
              <a:rPr lang="fi-FI" sz="2000" i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fi-FI" sz="2000" i="1" dirty="0">
                <a:latin typeface="Arial" pitchFamily="34" charset="0"/>
                <a:cs typeface="Arial" pitchFamily="34" charset="0"/>
              </a:rPr>
              <a:t>	</a:t>
            </a:r>
            <a:r>
              <a:rPr lang="fi-FI" sz="2000" i="1" dirty="0" smtClean="0">
                <a:latin typeface="Arial" pitchFamily="34" charset="0"/>
                <a:cs typeface="Arial" pitchFamily="34" charset="0"/>
              </a:rPr>
              <a:t>	Det </a:t>
            </a:r>
            <a:r>
              <a:rPr lang="fi-FI" sz="2000" b="1" i="1" dirty="0" err="1" smtClean="0">
                <a:latin typeface="Arial" pitchFamily="34" charset="0"/>
                <a:cs typeface="Arial" pitchFamily="34" charset="0"/>
              </a:rPr>
              <a:t>tar</a:t>
            </a:r>
            <a:r>
              <a:rPr lang="fi-FI" sz="2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2000" i="1" dirty="0" err="1" smtClean="0">
                <a:latin typeface="Arial" pitchFamily="34" charset="0"/>
                <a:cs typeface="Arial" pitchFamily="34" charset="0"/>
              </a:rPr>
              <a:t>länge</a:t>
            </a:r>
            <a:r>
              <a:rPr lang="fi-FI" sz="2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2000" i="1" dirty="0" err="1" smtClean="0">
                <a:latin typeface="Arial" pitchFamily="34" charset="0"/>
                <a:cs typeface="Arial" pitchFamily="34" charset="0"/>
              </a:rPr>
              <a:t>innan</a:t>
            </a:r>
            <a:r>
              <a:rPr lang="fi-FI" sz="2000" i="1" dirty="0" smtClean="0">
                <a:latin typeface="Arial" pitchFamily="34" charset="0"/>
                <a:cs typeface="Arial" pitchFamily="34" charset="0"/>
              </a:rPr>
              <a:t> vi </a:t>
            </a:r>
            <a:r>
              <a:rPr lang="fi-FI" sz="2000" i="1" dirty="0" err="1" smtClean="0">
                <a:latin typeface="Arial" pitchFamily="34" charset="0"/>
                <a:cs typeface="Arial" pitchFamily="34" charset="0"/>
              </a:rPr>
              <a:t>är</a:t>
            </a:r>
            <a:r>
              <a:rPr lang="fi-FI" sz="2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2000" i="1" dirty="0" err="1" smtClean="0">
                <a:latin typeface="Arial" pitchFamily="34" charset="0"/>
                <a:cs typeface="Arial" pitchFamily="34" charset="0"/>
              </a:rPr>
              <a:t>framme</a:t>
            </a:r>
            <a:r>
              <a:rPr lang="fi-FI" dirty="0" smtClean="0">
                <a:latin typeface="Arial" pitchFamily="34" charset="0"/>
                <a:cs typeface="Arial" pitchFamily="34" charset="0"/>
              </a:rPr>
              <a:t>.</a:t>
            </a:r>
            <a:endParaRPr lang="fi-FI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3712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dirty="0" err="1" smtClean="0">
                <a:latin typeface="Arial" pitchFamily="34" charset="0"/>
                <a:cs typeface="Arial" pitchFamily="34" charset="0"/>
              </a:rPr>
              <a:t>Kommer</a:t>
            </a:r>
            <a:r>
              <a:rPr lang="fi-FI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4000" dirty="0" err="1" smtClean="0">
                <a:latin typeface="Arial" pitchFamily="34" charset="0"/>
                <a:cs typeface="Arial" pitchFamily="34" charset="0"/>
              </a:rPr>
              <a:t>att</a:t>
            </a:r>
            <a:endParaRPr lang="fi-FI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dirty="0" smtClean="0">
                <a:latin typeface="Arial" pitchFamily="34" charset="0"/>
                <a:cs typeface="Arial" pitchFamily="34" charset="0"/>
              </a:rPr>
              <a:t>Kun kyseessä on varma tai väistämätön, joskus myös </a:t>
            </a:r>
            <a:r>
              <a:rPr lang="fi-FI" dirty="0">
                <a:latin typeface="Arial" pitchFamily="34" charset="0"/>
                <a:cs typeface="Arial" pitchFamily="34" charset="0"/>
              </a:rPr>
              <a:t>e</a:t>
            </a:r>
            <a:r>
              <a:rPr lang="fi-FI" dirty="0" smtClean="0">
                <a:latin typeface="Arial" pitchFamily="34" charset="0"/>
                <a:cs typeface="Arial" pitchFamily="34" charset="0"/>
              </a:rPr>
              <a:t>nnustuksen luonteinen tapahtuma, tulevaa aikaa ilmaistaan usein </a:t>
            </a:r>
            <a:r>
              <a:rPr lang="fi-FI" dirty="0" err="1" smtClean="0">
                <a:latin typeface="Arial" pitchFamily="34" charset="0"/>
                <a:cs typeface="Arial" pitchFamily="34" charset="0"/>
              </a:rPr>
              <a:t>kommer</a:t>
            </a:r>
            <a:r>
              <a:rPr lang="fi-FI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dirty="0" err="1" smtClean="0">
                <a:latin typeface="Arial" pitchFamily="34" charset="0"/>
                <a:cs typeface="Arial" pitchFamily="34" charset="0"/>
              </a:rPr>
              <a:t>att</a:t>
            </a:r>
            <a:r>
              <a:rPr lang="fi-FI" dirty="0" smtClean="0">
                <a:latin typeface="Arial" pitchFamily="34" charset="0"/>
                <a:cs typeface="Arial" pitchFamily="34" charset="0"/>
              </a:rPr>
              <a:t>–rakenteella.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	</a:t>
            </a:r>
            <a:r>
              <a:rPr lang="fi-FI" sz="2000" i="1" dirty="0" smtClean="0">
                <a:latin typeface="Arial" pitchFamily="34" charset="0"/>
                <a:cs typeface="Arial" pitchFamily="34" charset="0"/>
              </a:rPr>
              <a:t>Vi </a:t>
            </a:r>
            <a:r>
              <a:rPr lang="fi-FI" sz="2000" b="1" i="1" dirty="0" err="1" smtClean="0">
                <a:latin typeface="Arial" pitchFamily="34" charset="0"/>
                <a:cs typeface="Arial" pitchFamily="34" charset="0"/>
              </a:rPr>
              <a:t>kommer</a:t>
            </a:r>
            <a:r>
              <a:rPr lang="fi-FI" sz="2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2000" i="1" dirty="0" err="1" smtClean="0">
                <a:latin typeface="Arial" pitchFamily="34" charset="0"/>
                <a:cs typeface="Arial" pitchFamily="34" charset="0"/>
              </a:rPr>
              <a:t>säkert</a:t>
            </a:r>
            <a:r>
              <a:rPr lang="fi-FI" sz="2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2000" b="1" i="1" dirty="0" err="1" smtClean="0">
                <a:latin typeface="Arial" pitchFamily="34" charset="0"/>
                <a:cs typeface="Arial" pitchFamily="34" charset="0"/>
              </a:rPr>
              <a:t>att</a:t>
            </a:r>
            <a:r>
              <a:rPr lang="fi-FI" sz="2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2000" i="1" dirty="0" err="1" smtClean="0">
                <a:latin typeface="Arial" pitchFamily="34" charset="0"/>
                <a:cs typeface="Arial" pitchFamily="34" charset="0"/>
              </a:rPr>
              <a:t>tycka</a:t>
            </a:r>
            <a:r>
              <a:rPr lang="fi-FI" sz="2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2000" i="1" dirty="0" err="1" smtClean="0">
                <a:latin typeface="Arial" pitchFamily="34" charset="0"/>
                <a:cs typeface="Arial" pitchFamily="34" charset="0"/>
              </a:rPr>
              <a:t>om</a:t>
            </a:r>
            <a:r>
              <a:rPr lang="fi-FI" sz="2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2000" i="1" dirty="0" err="1" smtClean="0">
                <a:latin typeface="Arial" pitchFamily="34" charset="0"/>
                <a:cs typeface="Arial" pitchFamily="34" charset="0"/>
              </a:rPr>
              <a:t>pjäsen</a:t>
            </a:r>
            <a:r>
              <a:rPr lang="fi-FI" sz="2000" i="1" dirty="0" smtClean="0">
                <a:latin typeface="Arial" pitchFamily="34" charset="0"/>
                <a:cs typeface="Arial" pitchFamily="34" charset="0"/>
              </a:rPr>
              <a:t>.</a:t>
            </a:r>
            <a:endParaRPr lang="fi-FI" sz="2000" i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614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dirty="0" err="1" smtClean="0">
                <a:latin typeface="Arial" pitchFamily="34" charset="0"/>
                <a:cs typeface="Arial" pitchFamily="34" charset="0"/>
              </a:rPr>
              <a:t>Tänka</a:t>
            </a:r>
            <a:endParaRPr lang="fi-FI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dirty="0" smtClean="0">
                <a:latin typeface="Arial" pitchFamily="34" charset="0"/>
                <a:cs typeface="Arial" pitchFamily="34" charset="0"/>
              </a:rPr>
              <a:t>Kun lauseeseen sisältyy tekijän vahva aikomus tai suunnitelma, joka ei kuitenkaan välttämättä toteudu, tulevaa aikaa ilmaistaan </a:t>
            </a:r>
            <a:r>
              <a:rPr lang="fi-FI" b="1" dirty="0" err="1" smtClean="0">
                <a:latin typeface="Arial" pitchFamily="34" charset="0"/>
                <a:cs typeface="Arial" pitchFamily="34" charset="0"/>
              </a:rPr>
              <a:t>tänka</a:t>
            </a:r>
            <a:r>
              <a:rPr lang="fi-FI" dirty="0" err="1" smtClean="0">
                <a:latin typeface="Arial" pitchFamily="34" charset="0"/>
                <a:cs typeface="Arial" pitchFamily="34" charset="0"/>
              </a:rPr>
              <a:t>-rakenteella</a:t>
            </a:r>
            <a:r>
              <a:rPr lang="fi-FI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			</a:t>
            </a:r>
            <a:r>
              <a:rPr lang="fi-FI" sz="2000" b="1" i="1" dirty="0" err="1" smtClean="0">
                <a:latin typeface="Arial" pitchFamily="34" charset="0"/>
                <a:cs typeface="Arial" pitchFamily="34" charset="0"/>
              </a:rPr>
              <a:t>Tänker</a:t>
            </a:r>
            <a:r>
              <a:rPr lang="fi-FI" sz="20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2000" i="1" dirty="0" smtClean="0">
                <a:latin typeface="Arial" pitchFamily="34" charset="0"/>
                <a:cs typeface="Arial" pitchFamily="34" charset="0"/>
              </a:rPr>
              <a:t>du </a:t>
            </a:r>
            <a:r>
              <a:rPr lang="fi-FI" sz="2000" i="1" dirty="0" err="1" smtClean="0">
                <a:latin typeface="Arial" pitchFamily="34" charset="0"/>
                <a:cs typeface="Arial" pitchFamily="34" charset="0"/>
              </a:rPr>
              <a:t>bli</a:t>
            </a:r>
            <a:r>
              <a:rPr lang="fi-FI" sz="2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2000" i="1" dirty="0" err="1" smtClean="0">
                <a:latin typeface="Arial" pitchFamily="34" charset="0"/>
                <a:cs typeface="Arial" pitchFamily="34" charset="0"/>
              </a:rPr>
              <a:t>musiker</a:t>
            </a:r>
            <a:r>
              <a:rPr lang="fi-FI" sz="2000" i="1" dirty="0" smtClean="0">
                <a:latin typeface="Arial" pitchFamily="34" charset="0"/>
                <a:cs typeface="Arial" pitchFamily="34" charset="0"/>
              </a:rPr>
              <a:t>?</a:t>
            </a:r>
            <a:endParaRPr lang="fi-FI" sz="2000" i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066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dirty="0" err="1" smtClean="0">
                <a:latin typeface="Arial" pitchFamily="34" charset="0"/>
                <a:cs typeface="Arial" pitchFamily="34" charset="0"/>
              </a:rPr>
              <a:t>Ska</a:t>
            </a:r>
            <a:endParaRPr lang="fi-FI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dirty="0" smtClean="0">
                <a:latin typeface="Arial" pitchFamily="34" charset="0"/>
                <a:cs typeface="Arial" pitchFamily="34" charset="0"/>
              </a:rPr>
              <a:t>Kun lauseeseen liittyy halu, aikomus tai suunnitelma tehdä jotakin, ilmaistaan tulevaa aikaa yleensä </a:t>
            </a:r>
            <a:r>
              <a:rPr lang="fi-FI" b="1" dirty="0" err="1" smtClean="0">
                <a:latin typeface="Arial" pitchFamily="34" charset="0"/>
                <a:cs typeface="Arial" pitchFamily="34" charset="0"/>
              </a:rPr>
              <a:t>ska</a:t>
            </a:r>
            <a:r>
              <a:rPr lang="fi-FI" dirty="0" err="1" smtClean="0">
                <a:latin typeface="Arial" pitchFamily="34" charset="0"/>
                <a:cs typeface="Arial" pitchFamily="34" charset="0"/>
              </a:rPr>
              <a:t>-rakenteella</a:t>
            </a:r>
            <a:r>
              <a:rPr lang="fi-FI" dirty="0" smtClean="0">
                <a:latin typeface="Arial" pitchFamily="34" charset="0"/>
                <a:cs typeface="Arial" pitchFamily="34" charset="0"/>
              </a:rPr>
              <a:t>. Tekijä voi usein itse vaikuttaa tapahtumiin.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			</a:t>
            </a:r>
            <a:r>
              <a:rPr lang="fi-FI" sz="2000" i="1" dirty="0" smtClean="0">
                <a:latin typeface="Arial" pitchFamily="34" charset="0"/>
                <a:cs typeface="Arial" pitchFamily="34" charset="0"/>
              </a:rPr>
              <a:t>Vi </a:t>
            </a:r>
            <a:r>
              <a:rPr lang="fi-FI" sz="2000" b="1" i="1" dirty="0" err="1" smtClean="0">
                <a:latin typeface="Arial" pitchFamily="34" charset="0"/>
                <a:cs typeface="Arial" pitchFamily="34" charset="0"/>
              </a:rPr>
              <a:t>ska</a:t>
            </a:r>
            <a:r>
              <a:rPr lang="fi-FI" sz="2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2000" i="1" dirty="0" err="1" smtClean="0">
                <a:latin typeface="Arial" pitchFamily="34" charset="0"/>
                <a:cs typeface="Arial" pitchFamily="34" charset="0"/>
              </a:rPr>
              <a:t>gå</a:t>
            </a:r>
            <a:r>
              <a:rPr lang="fi-FI" sz="2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2000" i="1" dirty="0" err="1" smtClean="0">
                <a:latin typeface="Arial" pitchFamily="34" charset="0"/>
                <a:cs typeface="Arial" pitchFamily="34" charset="0"/>
              </a:rPr>
              <a:t>på</a:t>
            </a:r>
            <a:r>
              <a:rPr lang="fi-FI" sz="2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2000" i="1" dirty="0" err="1">
                <a:latin typeface="Arial" pitchFamily="34" charset="0"/>
                <a:cs typeface="Arial" pitchFamily="34" charset="0"/>
              </a:rPr>
              <a:t>b</a:t>
            </a:r>
            <a:r>
              <a:rPr lang="fi-FI" sz="2000" i="1" dirty="0" err="1" smtClean="0">
                <a:latin typeface="Arial" pitchFamily="34" charset="0"/>
                <a:cs typeface="Arial" pitchFamily="34" charset="0"/>
              </a:rPr>
              <a:t>io</a:t>
            </a:r>
            <a:r>
              <a:rPr lang="fi-FI" sz="2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2000" i="1" dirty="0" err="1" smtClean="0">
                <a:latin typeface="Arial" pitchFamily="34" charset="0"/>
                <a:cs typeface="Arial" pitchFamily="34" charset="0"/>
              </a:rPr>
              <a:t>på</a:t>
            </a:r>
            <a:r>
              <a:rPr lang="fi-FI" sz="2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2000" i="1" dirty="0" err="1" smtClean="0">
                <a:latin typeface="Arial" pitchFamily="34" charset="0"/>
                <a:cs typeface="Arial" pitchFamily="34" charset="0"/>
              </a:rPr>
              <a:t>veckoslutet</a:t>
            </a:r>
            <a:r>
              <a:rPr lang="fi-FI" sz="2000" i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fi-FI" sz="2000" i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fi-FI" sz="2000" i="1" dirty="0" smtClean="0">
                <a:latin typeface="Arial" pitchFamily="34" charset="0"/>
                <a:cs typeface="Arial" pitchFamily="34" charset="0"/>
              </a:rPr>
              <a:t>- Vältä kuitenkin </a:t>
            </a:r>
            <a:r>
              <a:rPr lang="fi-FI" sz="2000" i="1" dirty="0" err="1" smtClean="0">
                <a:latin typeface="Arial" pitchFamily="34" charset="0"/>
                <a:cs typeface="Arial" pitchFamily="34" charset="0"/>
              </a:rPr>
              <a:t>ska-rakenteen</a:t>
            </a:r>
            <a:r>
              <a:rPr lang="fi-FI" sz="2000" i="1" dirty="0" smtClean="0">
                <a:latin typeface="Arial" pitchFamily="34" charset="0"/>
                <a:cs typeface="Arial" pitchFamily="34" charset="0"/>
              </a:rPr>
              <a:t> käyttöä jos lauseeseen ei sisälly tekijän oma halu tai aikomus.</a:t>
            </a:r>
            <a:endParaRPr lang="fi-FI" sz="2000" i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9709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latin typeface="Arial" pitchFamily="34" charset="0"/>
                <a:cs typeface="Arial" pitchFamily="34" charset="0"/>
              </a:rPr>
              <a:t>Mennen ajan futuuri</a:t>
            </a:r>
            <a:endParaRPr lang="fi-FI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dirty="0" err="1" smtClean="0">
                <a:latin typeface="Arial" pitchFamily="34" charset="0"/>
                <a:cs typeface="Arial" pitchFamily="34" charset="0"/>
              </a:rPr>
              <a:t>Skulle</a:t>
            </a:r>
            <a:r>
              <a:rPr lang="fi-FI" dirty="0" smtClean="0">
                <a:latin typeface="Arial" pitchFamily="34" charset="0"/>
                <a:cs typeface="Arial" pitchFamily="34" charset="0"/>
              </a:rPr>
              <a:t> + infinitiivi    piti, aikoi, oli tarkoitus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	</a:t>
            </a:r>
            <a:r>
              <a:rPr lang="fi-FI" sz="2000" i="1" dirty="0" err="1" smtClean="0">
                <a:latin typeface="Arial" pitchFamily="34" charset="0"/>
                <a:cs typeface="Arial" pitchFamily="34" charset="0"/>
              </a:rPr>
              <a:t>Jag</a:t>
            </a:r>
            <a:r>
              <a:rPr lang="fi-FI" sz="20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2000" b="1" i="1" dirty="0" err="1" smtClean="0">
                <a:latin typeface="Arial" pitchFamily="34" charset="0"/>
                <a:cs typeface="Arial" pitchFamily="34" charset="0"/>
              </a:rPr>
              <a:t>skulle</a:t>
            </a:r>
            <a:r>
              <a:rPr lang="fi-FI" sz="20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2000" i="1" dirty="0" smtClean="0">
                <a:latin typeface="Arial" pitchFamily="34" charset="0"/>
                <a:cs typeface="Arial" pitchFamily="34" charset="0"/>
              </a:rPr>
              <a:t>just </a:t>
            </a:r>
            <a:r>
              <a:rPr lang="fi-FI" sz="2000" b="1" i="1" dirty="0" err="1" smtClean="0">
                <a:latin typeface="Arial" pitchFamily="34" charset="0"/>
                <a:cs typeface="Arial" pitchFamily="34" charset="0"/>
              </a:rPr>
              <a:t>ringa</a:t>
            </a:r>
            <a:r>
              <a:rPr lang="fi-FI" sz="2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2000" i="1" dirty="0" err="1" smtClean="0">
                <a:latin typeface="Arial" pitchFamily="34" charset="0"/>
                <a:cs typeface="Arial" pitchFamily="34" charset="0"/>
              </a:rPr>
              <a:t>till</a:t>
            </a:r>
            <a:r>
              <a:rPr lang="fi-FI" sz="2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i-FI" sz="2000" i="1" dirty="0" err="1" smtClean="0">
                <a:latin typeface="Arial" pitchFamily="34" charset="0"/>
                <a:cs typeface="Arial" pitchFamily="34" charset="0"/>
              </a:rPr>
              <a:t>dig</a:t>
            </a:r>
            <a:r>
              <a:rPr lang="fi-FI" sz="2000" i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fi-FI" sz="2000" i="1" dirty="0" err="1" smtClean="0">
                <a:latin typeface="Arial" pitchFamily="34" charset="0"/>
                <a:cs typeface="Arial" pitchFamily="34" charset="0"/>
              </a:rPr>
              <a:t>då</a:t>
            </a:r>
            <a:r>
              <a:rPr lang="fi-FI" sz="2000" i="1" dirty="0" smtClean="0">
                <a:latin typeface="Arial" pitchFamily="34" charset="0"/>
                <a:cs typeface="Arial" pitchFamily="34" charset="0"/>
              </a:rPr>
              <a:t> du </a:t>
            </a:r>
            <a:r>
              <a:rPr lang="fi-FI" sz="2000" i="1" dirty="0" err="1" smtClean="0">
                <a:latin typeface="Arial" pitchFamily="34" charset="0"/>
                <a:cs typeface="Arial" pitchFamily="34" charset="0"/>
              </a:rPr>
              <a:t>kom</a:t>
            </a:r>
            <a:r>
              <a:rPr lang="fi-FI" sz="2000" i="1" dirty="0" smtClean="0">
                <a:latin typeface="Arial" pitchFamily="34" charset="0"/>
                <a:cs typeface="Arial" pitchFamily="34" charset="0"/>
              </a:rPr>
              <a:t> .</a:t>
            </a:r>
            <a:endParaRPr lang="fi-FI" sz="2000" i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7582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578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rkkeri">
  <a:themeElements>
    <a:clrScheme name="Iltarusk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Erkkeri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rkkeri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42</TotalTime>
  <Words>128</Words>
  <Application>Microsoft Office PowerPoint</Application>
  <PresentationFormat>Näytössä katseltava diaesitys (4:3)</PresentationFormat>
  <Paragraphs>20</Paragraphs>
  <Slides>7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8" baseType="lpstr">
      <vt:lpstr>Erkkeri</vt:lpstr>
      <vt:lpstr>FUTUURI </vt:lpstr>
      <vt:lpstr>PREESENS </vt:lpstr>
      <vt:lpstr>Kommer att</vt:lpstr>
      <vt:lpstr>Tänka</vt:lpstr>
      <vt:lpstr>Ska</vt:lpstr>
      <vt:lpstr>Mennen ajan futuuri</vt:lpstr>
      <vt:lpstr>PowerPoint-esitys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FUTUURI</dc:title>
  <dc:creator>Sanna Anttila</dc:creator>
  <cp:lastModifiedBy>Sanna Anttila</cp:lastModifiedBy>
  <cp:revision>6</cp:revision>
  <dcterms:created xsi:type="dcterms:W3CDTF">2012-11-08T06:46:57Z</dcterms:created>
  <dcterms:modified xsi:type="dcterms:W3CDTF">2012-11-08T07:29:24Z</dcterms:modified>
</cp:coreProperties>
</file>