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8A8E66-0435-49B7-ADA3-0F9A02FB7154}" type="datetimeFigureOut">
              <a:rPr lang="fi-FI" smtClean="0"/>
              <a:t>26.2.2026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BB2A41-696B-4D7F-9D7F-39F006BD4DE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5400" dirty="0">
                <a:latin typeface="Arial" pitchFamily="34" charset="0"/>
                <a:cs typeface="Arial" pitchFamily="34" charset="0"/>
              </a:rPr>
              <a:t>Relatiivipronominit ja relatiiviset adverbit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i-FI" sz="2800" dirty="0"/>
              <a:t>Relatiivipronominit viittaavat edellä olevaan sanaan tai lauseeseen (korrelaattiin) ja ne aloittavat relatiivisen sivulauseen</a:t>
            </a:r>
          </a:p>
        </p:txBody>
      </p:sp>
      <p:pic>
        <p:nvPicPr>
          <p:cNvPr id="3074" name="Picture 2" descr="C:\Documents and Settings\kouluttaja\Local Settings\Temporary Internet Files\Content.IE5\CC5YT75N\MC90002166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1620317" cy="163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Joka, mikä, jotka, mitkä </a:t>
            </a:r>
          </a:p>
          <a:p>
            <a:r>
              <a:rPr lang="fi-FI" dirty="0"/>
              <a:t>Viittaa edeltävään sanaan</a:t>
            </a:r>
          </a:p>
          <a:p>
            <a:r>
              <a:rPr lang="fi-FI" dirty="0"/>
              <a:t>Prepositio lauseen lopussa</a:t>
            </a:r>
          </a:p>
          <a:p>
            <a:r>
              <a:rPr lang="fi-FI" dirty="0"/>
              <a:t>Jos SOM ei ole subjektina lauseessa, sen voi jättää pois</a:t>
            </a:r>
          </a:p>
          <a:p>
            <a:pPr>
              <a:buNone/>
            </a:pPr>
            <a:r>
              <a:rPr lang="fi-FI" i="1" dirty="0">
                <a:latin typeface="Arial" pitchFamily="34" charset="0"/>
                <a:cs typeface="Arial" pitchFamily="34" charset="0"/>
              </a:rPr>
              <a:t>Helsingfors </a:t>
            </a:r>
            <a:r>
              <a:rPr lang="fi-FI" i="1" dirty="0" err="1">
                <a:latin typeface="Arial" pitchFamily="34" charset="0"/>
                <a:cs typeface="Arial" pitchFamily="34" charset="0"/>
              </a:rPr>
              <a:t>har</a:t>
            </a:r>
            <a:r>
              <a:rPr lang="fi-FI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i="1" dirty="0" err="1">
                <a:latin typeface="Arial" pitchFamily="34" charset="0"/>
                <a:cs typeface="Arial" pitchFamily="34" charset="0"/>
              </a:rPr>
              <a:t>många</a:t>
            </a:r>
            <a:r>
              <a:rPr lang="fi-FI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i="1" dirty="0" err="1">
                <a:latin typeface="Arial" pitchFamily="34" charset="0"/>
                <a:cs typeface="Arial" pitchFamily="34" charset="0"/>
              </a:rPr>
              <a:t>sevärdheter</a:t>
            </a:r>
            <a:r>
              <a:rPr lang="fi-FI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i="1" u="sng" dirty="0">
                <a:latin typeface="Arial" pitchFamily="34" charset="0"/>
                <a:cs typeface="Arial" pitchFamily="34" charset="0"/>
              </a:rPr>
              <a:t>(</a:t>
            </a:r>
            <a:r>
              <a:rPr lang="fi-FI" i="1" u="sng" dirty="0" err="1">
                <a:latin typeface="Arial" pitchFamily="34" charset="0"/>
                <a:cs typeface="Arial" pitchFamily="34" charset="0"/>
              </a:rPr>
              <a:t>som</a:t>
            </a:r>
            <a:r>
              <a:rPr lang="fi-FI" i="1" u="sng" dirty="0">
                <a:latin typeface="Arial" pitchFamily="34" charset="0"/>
                <a:cs typeface="Arial" pitchFamily="34" charset="0"/>
              </a:rPr>
              <a:t>) </a:t>
            </a:r>
            <a:r>
              <a:rPr lang="fi-FI" i="1" dirty="0" err="1">
                <a:latin typeface="Arial" pitchFamily="34" charset="0"/>
                <a:cs typeface="Arial" pitchFamily="34" charset="0"/>
              </a:rPr>
              <a:t>turister</a:t>
            </a:r>
            <a:r>
              <a:rPr lang="fi-FI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i="1" dirty="0" err="1">
                <a:latin typeface="Arial" pitchFamily="34" charset="0"/>
                <a:cs typeface="Arial" pitchFamily="34" charset="0"/>
              </a:rPr>
              <a:t>tycker</a:t>
            </a:r>
            <a:r>
              <a:rPr lang="fi-FI" i="1" dirty="0">
                <a:latin typeface="Arial" pitchFamily="34" charset="0"/>
                <a:cs typeface="Arial" pitchFamily="34" charset="0"/>
              </a:rPr>
              <a:t> om.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Jonka, joiden (monikossa myös VILKAS)</a:t>
            </a:r>
          </a:p>
          <a:p>
            <a:r>
              <a:rPr lang="fi-FI" dirty="0"/>
              <a:t>Omistusmuoto        adjektiivi määräisessä ja substantiivi epämääräisessä muodossa pronominin jälkeen!</a:t>
            </a:r>
          </a:p>
          <a:p>
            <a:pPr>
              <a:buNone/>
            </a:pPr>
            <a:r>
              <a:rPr lang="fi-FI" sz="3200" i="1" dirty="0" err="1">
                <a:latin typeface="Arial" pitchFamily="34" charset="0"/>
                <a:cs typeface="Arial" pitchFamily="34" charset="0"/>
              </a:rPr>
              <a:t>Utanför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Helsingfors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ligger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Sveaborg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>
                <a:latin typeface="Arial" pitchFamily="34" charset="0"/>
                <a:cs typeface="Arial" pitchFamily="34" charset="0"/>
              </a:rPr>
              <a:t>vars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fin</a:t>
            </a:r>
            <a:r>
              <a:rPr lang="fi-FI" sz="3200" b="1" i="1" dirty="0" err="1">
                <a:latin typeface="Arial" pitchFamily="34" charset="0"/>
                <a:cs typeface="Arial" pitchFamily="34" charset="0"/>
              </a:rPr>
              <a:t>a</a:t>
            </a:r>
            <a:r>
              <a:rPr lang="fi-FI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fästning</a:t>
            </a:r>
            <a:r>
              <a:rPr lang="fi-FI" sz="3200" b="1" i="1" dirty="0" err="1">
                <a:latin typeface="Arial" pitchFamily="34" charset="0"/>
                <a:cs typeface="Arial" pitchFamily="34" charset="0"/>
              </a:rPr>
              <a:t>ar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är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från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1700-talet</a:t>
            </a:r>
            <a:r>
              <a:rPr lang="fi-FI" sz="32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fi-FI" sz="1600" dirty="0">
                <a:latin typeface="Arial" pitchFamily="34" charset="0"/>
                <a:cs typeface="Arial" pitchFamily="34" charset="0"/>
              </a:rPr>
              <a:t>Helsingin ulkopuolella sijaitsee Suomenlinna </a:t>
            </a:r>
            <a:r>
              <a:rPr lang="fi-FI" sz="1600" b="1" dirty="0">
                <a:latin typeface="Arial" pitchFamily="34" charset="0"/>
                <a:cs typeface="Arial" pitchFamily="34" charset="0"/>
              </a:rPr>
              <a:t>jonka hienot linnoitukset </a:t>
            </a:r>
            <a:r>
              <a:rPr lang="fi-FI" sz="1600" dirty="0">
                <a:latin typeface="Arial" pitchFamily="34" charset="0"/>
                <a:cs typeface="Arial" pitchFamily="34" charset="0"/>
              </a:rPr>
              <a:t>ovat 1700-luvulta.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VARS</a:t>
            </a:r>
          </a:p>
        </p:txBody>
      </p:sp>
      <p:sp>
        <p:nvSpPr>
          <p:cNvPr id="4" name="Nuoli oikealle 3"/>
          <p:cNvSpPr/>
          <p:nvPr/>
        </p:nvSpPr>
        <p:spPr>
          <a:xfrm>
            <a:off x="3491880" y="1916832"/>
            <a:ext cx="546360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Mikä</a:t>
            </a:r>
          </a:p>
          <a:p>
            <a:r>
              <a:rPr lang="fi-FI" dirty="0"/>
              <a:t>Viittaa koko edelliseen lauseeseen</a:t>
            </a:r>
          </a:p>
          <a:p>
            <a:pPr>
              <a:buNone/>
            </a:pPr>
            <a:r>
              <a:rPr lang="fi-FI" sz="3200" i="1" dirty="0" err="1">
                <a:latin typeface="Arial" pitchFamily="34" charset="0"/>
                <a:cs typeface="Arial" pitchFamily="34" charset="0"/>
              </a:rPr>
              <a:t>Många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barnfamiljer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vill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besöka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Högholmen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>
                <a:latin typeface="Arial" pitchFamily="34" charset="0"/>
                <a:cs typeface="Arial" pitchFamily="34" charset="0"/>
              </a:rPr>
              <a:t>vilket</a:t>
            </a:r>
            <a:r>
              <a:rPr lang="fi-FI" sz="3200" i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är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fint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fi-FI" sz="1800" i="1" dirty="0">
                <a:latin typeface="Arial" pitchFamily="34" charset="0"/>
                <a:cs typeface="Arial" pitchFamily="34" charset="0"/>
              </a:rPr>
              <a:t>Monet lapsiperheet haluavat vierailla Korkeasaaressa </a:t>
            </a:r>
            <a:r>
              <a:rPr lang="fi-FI" sz="1800" b="1" i="1" dirty="0">
                <a:latin typeface="Arial" pitchFamily="34" charset="0"/>
                <a:cs typeface="Arial" pitchFamily="34" charset="0"/>
              </a:rPr>
              <a:t>mikä</a:t>
            </a:r>
            <a:r>
              <a:rPr lang="fi-FI" sz="1800" i="1" dirty="0">
                <a:latin typeface="Arial" pitchFamily="34" charset="0"/>
                <a:cs typeface="Arial" pitchFamily="34" charset="0"/>
              </a:rPr>
              <a:t> on hienoa.</a:t>
            </a:r>
          </a:p>
          <a:p>
            <a:pPr>
              <a:buNone/>
            </a:pPr>
            <a:endParaRPr lang="fi-FI" sz="3200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3200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3200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3200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3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VILKET/(NÅGOT SOM)</a:t>
            </a:r>
          </a:p>
        </p:txBody>
      </p:sp>
      <p:pic>
        <p:nvPicPr>
          <p:cNvPr id="2053" name="Picture 5" descr="C:\Documents and Settings\kouluttaja\Local Settings\Temporary Internet Files\Content.IE5\BHIZR0K7\MP90018069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843000"/>
            <a:ext cx="1728192" cy="2735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(se) mikä</a:t>
            </a:r>
          </a:p>
          <a:p>
            <a:pPr marL="109728" indent="0">
              <a:buNone/>
            </a:pPr>
            <a:r>
              <a:rPr lang="fi-FI" dirty="0"/>
              <a:t>- </a:t>
            </a:r>
            <a:r>
              <a:rPr lang="fi-FI" dirty="0" err="1"/>
              <a:t>Allt</a:t>
            </a:r>
            <a:r>
              <a:rPr lang="fi-FI" dirty="0"/>
              <a:t>-sanan jälkeen VAD kun lauseessa on erillinen subjekti                                </a:t>
            </a:r>
            <a:r>
              <a:rPr lang="fi-FI" sz="2000" dirty="0" err="1"/>
              <a:t>subj</a:t>
            </a:r>
            <a:r>
              <a:rPr lang="fi-FI" sz="2000" dirty="0"/>
              <a:t>.</a:t>
            </a:r>
          </a:p>
          <a:p>
            <a:pPr>
              <a:buNone/>
            </a:pPr>
            <a:r>
              <a:rPr lang="fi-FI" sz="3200" i="1" dirty="0" err="1">
                <a:latin typeface="Arial" pitchFamily="34" charset="0"/>
                <a:cs typeface="Arial" pitchFamily="34" charset="0"/>
              </a:rPr>
              <a:t>Några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turister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filmar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>
                <a:latin typeface="Arial" pitchFamily="34" charset="0"/>
                <a:cs typeface="Arial" pitchFamily="34" charset="0"/>
              </a:rPr>
              <a:t>allt</a:t>
            </a:r>
            <a:r>
              <a:rPr lang="fi-FI" sz="3200" i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>
                <a:latin typeface="Arial" pitchFamily="34" charset="0"/>
                <a:cs typeface="Arial" pitchFamily="34" charset="0"/>
              </a:rPr>
              <a:t>vad</a:t>
            </a:r>
            <a:r>
              <a:rPr lang="fi-FI" sz="3200" i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ser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på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sin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resa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fi-FI" sz="1800" i="1" dirty="0">
                <a:latin typeface="Arial" pitchFamily="34" charset="0"/>
                <a:cs typeface="Arial" pitchFamily="34" charset="0"/>
              </a:rPr>
              <a:t>Jotkut turistit kuvaavat </a:t>
            </a:r>
            <a:r>
              <a:rPr lang="fi-FI" sz="1800" b="1" i="1" dirty="0">
                <a:latin typeface="Arial" pitchFamily="34" charset="0"/>
                <a:cs typeface="Arial" pitchFamily="34" charset="0"/>
              </a:rPr>
              <a:t>kaiken mitä </a:t>
            </a:r>
            <a:r>
              <a:rPr lang="fi-FI" sz="1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fi-FI" sz="1800" i="1" dirty="0">
                <a:latin typeface="Arial" pitchFamily="34" charset="0"/>
                <a:cs typeface="Arial" pitchFamily="34" charset="0"/>
              </a:rPr>
              <a:t> näkevät matkallaan.</a:t>
            </a:r>
          </a:p>
          <a:p>
            <a:pPr>
              <a:buNone/>
            </a:pPr>
            <a:endParaRPr lang="fi-FI" sz="1800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i-FI" sz="3000" i="1" dirty="0">
                <a:latin typeface="+mj-lt"/>
                <a:cs typeface="Arial" pitchFamily="34" charset="0"/>
              </a:rPr>
              <a:t>- </a:t>
            </a:r>
            <a:r>
              <a:rPr lang="fi-FI" sz="3000" i="1" dirty="0" err="1">
                <a:latin typeface="+mj-lt"/>
                <a:cs typeface="Arial" pitchFamily="34" charset="0"/>
              </a:rPr>
              <a:t>Allt</a:t>
            </a:r>
            <a:r>
              <a:rPr lang="fi-FI" sz="3000" i="1" dirty="0">
                <a:latin typeface="+mj-lt"/>
                <a:cs typeface="Arial" pitchFamily="34" charset="0"/>
              </a:rPr>
              <a:t>-sanan jälkeen SOM kun lauseessa ei erillistä </a:t>
            </a:r>
            <a:r>
              <a:rPr lang="fi-FI" sz="3000" dirty="0">
                <a:latin typeface="+mj-lt"/>
                <a:cs typeface="Arial" pitchFamily="34" charset="0"/>
              </a:rPr>
              <a:t>subjektia</a:t>
            </a:r>
          </a:p>
          <a:p>
            <a:pPr>
              <a:buNone/>
            </a:pPr>
            <a:r>
              <a:rPr lang="fi-FI" i="1" dirty="0">
                <a:latin typeface="Arial" pitchFamily="34" charset="0"/>
                <a:cs typeface="Arial" pitchFamily="34" charset="0"/>
              </a:rPr>
              <a:t>                                            </a:t>
            </a:r>
            <a:r>
              <a:rPr lang="fi-FI" i="1" dirty="0" err="1">
                <a:latin typeface="Arial" pitchFamily="34" charset="0"/>
                <a:cs typeface="Arial" pitchFamily="34" charset="0"/>
              </a:rPr>
              <a:t>s</a:t>
            </a:r>
            <a:r>
              <a:rPr lang="fi-FI" sz="2400" i="1" dirty="0" err="1">
                <a:latin typeface="Arial" pitchFamily="34" charset="0"/>
                <a:cs typeface="Arial" pitchFamily="34" charset="0"/>
              </a:rPr>
              <a:t>ubj</a:t>
            </a:r>
            <a:r>
              <a:rPr lang="fi-FI" sz="24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fi-FI" sz="3200" i="1" dirty="0" err="1">
                <a:latin typeface="Arial" pitchFamily="34" charset="0"/>
                <a:cs typeface="Arial" pitchFamily="34" charset="0"/>
              </a:rPr>
              <a:t>Några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turister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filmar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>
                <a:latin typeface="Arial" pitchFamily="34" charset="0"/>
                <a:cs typeface="Arial" pitchFamily="34" charset="0"/>
              </a:rPr>
              <a:t>allt</a:t>
            </a:r>
            <a:r>
              <a:rPr lang="fi-FI" sz="3200" i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u="sng" dirty="0" err="1">
                <a:latin typeface="Arial" pitchFamily="34" charset="0"/>
                <a:cs typeface="Arial" pitchFamily="34" charset="0"/>
              </a:rPr>
              <a:t>som</a:t>
            </a:r>
            <a:r>
              <a:rPr lang="fi-FI" sz="3200" i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har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hänt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under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i="1" dirty="0" err="1">
                <a:latin typeface="Arial" pitchFamily="34" charset="0"/>
                <a:cs typeface="Arial" pitchFamily="34" charset="0"/>
              </a:rPr>
              <a:t>resan</a:t>
            </a:r>
            <a:r>
              <a:rPr lang="fi-FI" sz="32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fi-FI" sz="2100" i="1" dirty="0">
                <a:latin typeface="Arial" pitchFamily="34" charset="0"/>
                <a:cs typeface="Arial" pitchFamily="34" charset="0"/>
              </a:rPr>
              <a:t>Jotkut turistit kuvaavat </a:t>
            </a:r>
            <a:r>
              <a:rPr lang="fi-FI" sz="2100" b="1" i="1" dirty="0">
                <a:latin typeface="Arial" pitchFamily="34" charset="0"/>
                <a:cs typeface="Arial" pitchFamily="34" charset="0"/>
              </a:rPr>
              <a:t>kaiken mitä </a:t>
            </a:r>
            <a:r>
              <a:rPr lang="fi-FI" sz="2100" i="1" dirty="0">
                <a:latin typeface="Arial" pitchFamily="34" charset="0"/>
                <a:cs typeface="Arial" pitchFamily="34" charset="0"/>
              </a:rPr>
              <a:t>on tapahtunut matkalla.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ALLT VAD/ALLT SOM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3" name="Picture 149" descr="C:\Documents and Settings\kouluttaja\Local Settings\Temporary Internet Files\Content.IE5\BHIZR0K7\MC90029568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04664"/>
            <a:ext cx="1800131" cy="1548143"/>
          </a:xfrm>
          <a:prstGeom prst="rect">
            <a:avLst/>
          </a:prstGeom>
          <a:noFill/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484784"/>
            <a:ext cx="7920880" cy="430993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i-FI" sz="3000" i="1" dirty="0" err="1">
                <a:latin typeface="Arial" pitchFamily="34" charset="0"/>
                <a:cs typeface="Arial" pitchFamily="34" charset="0"/>
              </a:rPr>
              <a:t>Ungdomar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vill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besöka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Borgbacken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u="sng" dirty="0" err="1">
                <a:latin typeface="Arial" pitchFamily="34" charset="0"/>
                <a:cs typeface="Arial" pitchFamily="34" charset="0"/>
              </a:rPr>
              <a:t>där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de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gärna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kan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tillbringa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hela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dagen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fi-FI" sz="2200" dirty="0"/>
              <a:t>Nuoret haluavat käydä Linnanmäellä, jossa he mielellään voivat viettää koko päivän</a:t>
            </a:r>
            <a:r>
              <a:rPr lang="fi-FI" dirty="0"/>
              <a:t>.</a:t>
            </a:r>
          </a:p>
          <a:p>
            <a:pPr>
              <a:buNone/>
            </a:pPr>
            <a:r>
              <a:rPr lang="fi-FI" sz="3000" i="1" dirty="0">
                <a:latin typeface="Arial" pitchFamily="34" charset="0"/>
                <a:cs typeface="Arial" pitchFamily="34" charset="0"/>
              </a:rPr>
              <a:t>De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största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turistmassorna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ser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man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i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juni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u="sng" dirty="0" err="1">
                <a:latin typeface="Arial" pitchFamily="34" charset="0"/>
                <a:cs typeface="Arial" pitchFamily="34" charset="0"/>
              </a:rPr>
              <a:t>då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nästan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alla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har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semester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fi-FI" sz="2200" dirty="0"/>
              <a:t>Suurimmat turistimassat näkee heinäkuussa, jolloin melkein kaikilla on loma.</a:t>
            </a:r>
          </a:p>
          <a:p>
            <a:pPr>
              <a:buNone/>
            </a:pPr>
            <a:r>
              <a:rPr lang="fi-FI" sz="3000" i="1" dirty="0" err="1">
                <a:latin typeface="Arial" pitchFamily="34" charset="0"/>
                <a:cs typeface="Arial" pitchFamily="34" charset="0"/>
              </a:rPr>
              <a:t>Då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kan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man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åka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till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platser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u="sng" dirty="0" err="1">
                <a:latin typeface="Arial" pitchFamily="34" charset="0"/>
                <a:cs typeface="Arial" pitchFamily="34" charset="0"/>
              </a:rPr>
              <a:t>dit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alla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inte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fi-FI" sz="3000" i="1" dirty="0" err="1">
                <a:latin typeface="Arial" pitchFamily="34" charset="0"/>
                <a:cs typeface="Arial" pitchFamily="34" charset="0"/>
              </a:rPr>
              <a:t>hittar</a:t>
            </a:r>
            <a:r>
              <a:rPr lang="fi-FI" sz="30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fi-FI" dirty="0"/>
              <a:t>- </a:t>
            </a:r>
            <a:r>
              <a:rPr lang="fi-FI" sz="2200" dirty="0"/>
              <a:t>Silloin voi mennä </a:t>
            </a:r>
            <a:r>
              <a:rPr lang="fi-FI" sz="2200" dirty="0" err="1"/>
              <a:t>paikkkoihin</a:t>
            </a:r>
            <a:r>
              <a:rPr lang="fi-FI" sz="2200" dirty="0"/>
              <a:t>, jonne kaikki eivät löydä.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RELATIIVISET ADVERBIT: DÄR, DÅ, DIT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99</TotalTime>
  <Words>273</Words>
  <Application>Microsoft Office PowerPoint</Application>
  <PresentationFormat>Näytössä katseltava diaesitys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Lucida Sans Unicode</vt:lpstr>
      <vt:lpstr>Verdana</vt:lpstr>
      <vt:lpstr>Wingdings 2</vt:lpstr>
      <vt:lpstr>Wingdings 3</vt:lpstr>
      <vt:lpstr>Aula</vt:lpstr>
      <vt:lpstr>Relatiivipronominit ja relatiiviset adverbit</vt:lpstr>
      <vt:lpstr>SOM</vt:lpstr>
      <vt:lpstr>VARS</vt:lpstr>
      <vt:lpstr>VILKET/(NÅGOT SOM)</vt:lpstr>
      <vt:lpstr>ALLT VAD/ALLT SOM</vt:lpstr>
      <vt:lpstr>RELATIIVISET ADVERBIT: DÄR, DÅ, DIT</vt:lpstr>
    </vt:vector>
  </TitlesOfParts>
  <Company>Opetustoimi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Relatiivipronominit ja relatiiviset adverbit</dc:title>
  <dc:creator>sanna</dc:creator>
  <cp:lastModifiedBy>Sanna Anttila</cp:lastModifiedBy>
  <cp:revision>12</cp:revision>
  <dcterms:created xsi:type="dcterms:W3CDTF">2013-04-24T12:50:31Z</dcterms:created>
  <dcterms:modified xsi:type="dcterms:W3CDTF">2026-02-26T09:09:42Z</dcterms:modified>
</cp:coreProperties>
</file>