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8" r:id="rId3"/>
    <p:sldId id="258" r:id="rId4"/>
    <p:sldId id="260" r:id="rId5"/>
    <p:sldId id="263" r:id="rId6"/>
    <p:sldId id="257" r:id="rId7"/>
    <p:sldId id="262" r:id="rId8"/>
    <p:sldId id="261" r:id="rId9"/>
    <p:sldId id="266" r:id="rId10"/>
    <p:sldId id="267" r:id="rId11"/>
    <p:sldId id="264" r:id="rId1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8" autoAdjust="0"/>
    <p:restoredTop sz="94660"/>
  </p:normalViewPr>
  <p:slideViewPr>
    <p:cSldViewPr snapToGrid="0">
      <p:cViewPr varScale="1">
        <p:scale>
          <a:sx n="86" d="100"/>
          <a:sy n="86" d="100"/>
        </p:scale>
        <p:origin x="562"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ACA724-8A2F-4485-9F09-528B0CF4E734}" type="datetimeFigureOut">
              <a:rPr lang="fi-FI" smtClean="0"/>
              <a:t>13.3.2023</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39EF0D-1C5E-4784-9BE7-5933048B6334}" type="slidenum">
              <a:rPr lang="fi-FI" smtClean="0"/>
              <a:t>‹#›</a:t>
            </a:fld>
            <a:endParaRPr lang="fi-FI"/>
          </a:p>
        </p:txBody>
      </p:sp>
    </p:spTree>
    <p:extLst>
      <p:ext uri="{BB962C8B-B14F-4D97-AF65-F5344CB8AC3E}">
        <p14:creationId xmlns:p14="http://schemas.microsoft.com/office/powerpoint/2010/main" val="3569164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txBox="1">
            <a:spLocks noGrp="1"/>
          </p:cNvSpPr>
          <p:nvPr>
            <p:ph type="body" idx="1"/>
          </p:nvPr>
        </p:nvSpPr>
        <p:spPr>
          <a:xfrm>
            <a:off x="914400" y="4343400"/>
            <a:ext cx="50292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133" name="Shape 1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31174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CABBFF3D-B907-457B-9959-49D39EECF3D7}" type="datetimeFigureOut">
              <a:rPr lang="fi-FI" smtClean="0"/>
              <a:t>13.3.2023</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49F6F19-9771-467D-99F5-43A3D75EE8DE}" type="slidenum">
              <a:rPr lang="fi-FI" smtClean="0"/>
              <a:t>‹#›</a:t>
            </a:fld>
            <a:endParaRPr lang="fi-FI"/>
          </a:p>
        </p:txBody>
      </p:sp>
    </p:spTree>
    <p:extLst>
      <p:ext uri="{BB962C8B-B14F-4D97-AF65-F5344CB8AC3E}">
        <p14:creationId xmlns:p14="http://schemas.microsoft.com/office/powerpoint/2010/main" val="3967029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CABBFF3D-B907-457B-9959-49D39EECF3D7}" type="datetimeFigureOut">
              <a:rPr lang="fi-FI" smtClean="0"/>
              <a:t>13.3.2023</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49F6F19-9771-467D-99F5-43A3D75EE8DE}" type="slidenum">
              <a:rPr lang="fi-FI" smtClean="0"/>
              <a:t>‹#›</a:t>
            </a:fld>
            <a:endParaRPr lang="fi-FI"/>
          </a:p>
        </p:txBody>
      </p:sp>
    </p:spTree>
    <p:extLst>
      <p:ext uri="{BB962C8B-B14F-4D97-AF65-F5344CB8AC3E}">
        <p14:creationId xmlns:p14="http://schemas.microsoft.com/office/powerpoint/2010/main" val="4223518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CABBFF3D-B907-457B-9959-49D39EECF3D7}" type="datetimeFigureOut">
              <a:rPr lang="fi-FI" smtClean="0"/>
              <a:t>13.3.2023</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49F6F19-9771-467D-99F5-43A3D75EE8DE}" type="slidenum">
              <a:rPr lang="fi-FI" smtClean="0"/>
              <a:t>‹#›</a:t>
            </a:fld>
            <a:endParaRPr lang="fi-FI"/>
          </a:p>
        </p:txBody>
      </p:sp>
    </p:spTree>
    <p:extLst>
      <p:ext uri="{BB962C8B-B14F-4D97-AF65-F5344CB8AC3E}">
        <p14:creationId xmlns:p14="http://schemas.microsoft.com/office/powerpoint/2010/main" val="1520253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CABBFF3D-B907-457B-9959-49D39EECF3D7}" type="datetimeFigureOut">
              <a:rPr lang="fi-FI" smtClean="0"/>
              <a:t>13.3.2023</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49F6F19-9771-467D-99F5-43A3D75EE8DE}" type="slidenum">
              <a:rPr lang="fi-FI" smtClean="0"/>
              <a:t>‹#›</a:t>
            </a:fld>
            <a:endParaRPr lang="fi-FI"/>
          </a:p>
        </p:txBody>
      </p:sp>
    </p:spTree>
    <p:extLst>
      <p:ext uri="{BB962C8B-B14F-4D97-AF65-F5344CB8AC3E}">
        <p14:creationId xmlns:p14="http://schemas.microsoft.com/office/powerpoint/2010/main" val="721918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4" name="Päivämäärän paikkamerkki 3"/>
          <p:cNvSpPr>
            <a:spLocks noGrp="1"/>
          </p:cNvSpPr>
          <p:nvPr>
            <p:ph type="dt" sz="half" idx="10"/>
          </p:nvPr>
        </p:nvSpPr>
        <p:spPr/>
        <p:txBody>
          <a:bodyPr/>
          <a:lstStyle/>
          <a:p>
            <a:fld id="{CABBFF3D-B907-457B-9959-49D39EECF3D7}" type="datetimeFigureOut">
              <a:rPr lang="fi-FI" smtClean="0"/>
              <a:t>13.3.2023</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49F6F19-9771-467D-99F5-43A3D75EE8DE}" type="slidenum">
              <a:rPr lang="fi-FI" smtClean="0"/>
              <a:t>‹#›</a:t>
            </a:fld>
            <a:endParaRPr lang="fi-FI"/>
          </a:p>
        </p:txBody>
      </p:sp>
    </p:spTree>
    <p:extLst>
      <p:ext uri="{BB962C8B-B14F-4D97-AF65-F5344CB8AC3E}">
        <p14:creationId xmlns:p14="http://schemas.microsoft.com/office/powerpoint/2010/main" val="2280651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CABBFF3D-B907-457B-9959-49D39EECF3D7}" type="datetimeFigureOut">
              <a:rPr lang="fi-FI" smtClean="0"/>
              <a:t>13.3.2023</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249F6F19-9771-467D-99F5-43A3D75EE8DE}" type="slidenum">
              <a:rPr lang="fi-FI" smtClean="0"/>
              <a:t>‹#›</a:t>
            </a:fld>
            <a:endParaRPr lang="fi-FI"/>
          </a:p>
        </p:txBody>
      </p:sp>
    </p:spTree>
    <p:extLst>
      <p:ext uri="{BB962C8B-B14F-4D97-AF65-F5344CB8AC3E}">
        <p14:creationId xmlns:p14="http://schemas.microsoft.com/office/powerpoint/2010/main" val="3454358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CABBFF3D-B907-457B-9959-49D39EECF3D7}" type="datetimeFigureOut">
              <a:rPr lang="fi-FI" smtClean="0"/>
              <a:t>13.3.2023</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249F6F19-9771-467D-99F5-43A3D75EE8DE}" type="slidenum">
              <a:rPr lang="fi-FI" smtClean="0"/>
              <a:t>‹#›</a:t>
            </a:fld>
            <a:endParaRPr lang="fi-FI"/>
          </a:p>
        </p:txBody>
      </p:sp>
    </p:spTree>
    <p:extLst>
      <p:ext uri="{BB962C8B-B14F-4D97-AF65-F5344CB8AC3E}">
        <p14:creationId xmlns:p14="http://schemas.microsoft.com/office/powerpoint/2010/main" val="2297006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CABBFF3D-B907-457B-9959-49D39EECF3D7}" type="datetimeFigureOut">
              <a:rPr lang="fi-FI" smtClean="0"/>
              <a:t>13.3.2023</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249F6F19-9771-467D-99F5-43A3D75EE8DE}" type="slidenum">
              <a:rPr lang="fi-FI" smtClean="0"/>
              <a:t>‹#›</a:t>
            </a:fld>
            <a:endParaRPr lang="fi-FI"/>
          </a:p>
        </p:txBody>
      </p:sp>
    </p:spTree>
    <p:extLst>
      <p:ext uri="{BB962C8B-B14F-4D97-AF65-F5344CB8AC3E}">
        <p14:creationId xmlns:p14="http://schemas.microsoft.com/office/powerpoint/2010/main" val="2020789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CABBFF3D-B907-457B-9959-49D39EECF3D7}" type="datetimeFigureOut">
              <a:rPr lang="fi-FI" smtClean="0"/>
              <a:t>13.3.2023</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249F6F19-9771-467D-99F5-43A3D75EE8DE}" type="slidenum">
              <a:rPr lang="fi-FI" smtClean="0"/>
              <a:t>‹#›</a:t>
            </a:fld>
            <a:endParaRPr lang="fi-FI"/>
          </a:p>
        </p:txBody>
      </p:sp>
    </p:spTree>
    <p:extLst>
      <p:ext uri="{BB962C8B-B14F-4D97-AF65-F5344CB8AC3E}">
        <p14:creationId xmlns:p14="http://schemas.microsoft.com/office/powerpoint/2010/main" val="885473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p:cNvSpPr>
            <a:spLocks noGrp="1"/>
          </p:cNvSpPr>
          <p:nvPr>
            <p:ph type="dt" sz="half" idx="10"/>
          </p:nvPr>
        </p:nvSpPr>
        <p:spPr/>
        <p:txBody>
          <a:bodyPr/>
          <a:lstStyle/>
          <a:p>
            <a:fld id="{CABBFF3D-B907-457B-9959-49D39EECF3D7}" type="datetimeFigureOut">
              <a:rPr lang="fi-FI" smtClean="0"/>
              <a:t>13.3.2023</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249F6F19-9771-467D-99F5-43A3D75EE8DE}" type="slidenum">
              <a:rPr lang="fi-FI" smtClean="0"/>
              <a:t>‹#›</a:t>
            </a:fld>
            <a:endParaRPr lang="fi-FI"/>
          </a:p>
        </p:txBody>
      </p:sp>
    </p:spTree>
    <p:extLst>
      <p:ext uri="{BB962C8B-B14F-4D97-AF65-F5344CB8AC3E}">
        <p14:creationId xmlns:p14="http://schemas.microsoft.com/office/powerpoint/2010/main" val="3556282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p:cNvSpPr>
            <a:spLocks noGrp="1"/>
          </p:cNvSpPr>
          <p:nvPr>
            <p:ph type="dt" sz="half" idx="10"/>
          </p:nvPr>
        </p:nvSpPr>
        <p:spPr/>
        <p:txBody>
          <a:bodyPr/>
          <a:lstStyle/>
          <a:p>
            <a:fld id="{CABBFF3D-B907-457B-9959-49D39EECF3D7}" type="datetimeFigureOut">
              <a:rPr lang="fi-FI" smtClean="0"/>
              <a:t>13.3.2023</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249F6F19-9771-467D-99F5-43A3D75EE8DE}" type="slidenum">
              <a:rPr lang="fi-FI" smtClean="0"/>
              <a:t>‹#›</a:t>
            </a:fld>
            <a:endParaRPr lang="fi-FI"/>
          </a:p>
        </p:txBody>
      </p:sp>
    </p:spTree>
    <p:extLst>
      <p:ext uri="{BB962C8B-B14F-4D97-AF65-F5344CB8AC3E}">
        <p14:creationId xmlns:p14="http://schemas.microsoft.com/office/powerpoint/2010/main" val="306884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BBFF3D-B907-457B-9959-49D39EECF3D7}" type="datetimeFigureOut">
              <a:rPr lang="fi-FI" smtClean="0"/>
              <a:t>13.3.2023</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9F6F19-9771-467D-99F5-43A3D75EE8DE}" type="slidenum">
              <a:rPr lang="fi-FI" smtClean="0"/>
              <a:t>‹#›</a:t>
            </a:fld>
            <a:endParaRPr lang="fi-FI"/>
          </a:p>
        </p:txBody>
      </p:sp>
    </p:spTree>
    <p:extLst>
      <p:ext uri="{BB962C8B-B14F-4D97-AF65-F5344CB8AC3E}">
        <p14:creationId xmlns:p14="http://schemas.microsoft.com/office/powerpoint/2010/main" val="33100739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10" Type="http://schemas.openxmlformats.org/officeDocument/2006/relationships/slideLayout" Target="../slideLayouts/slideLayout7.xml"/><Relationship Id="rId4" Type="http://schemas.openxmlformats.org/officeDocument/2006/relationships/tags" Target="../tags/tag4.xml"/><Relationship Id="rId9" Type="http://schemas.openxmlformats.org/officeDocument/2006/relationships/tags" Target="../tags/tag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http://yle.fi/aihe/artikkeli/2006/09/08/talonpoikaismarssi"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a:t>Lapuanliike</a:t>
            </a:r>
          </a:p>
        </p:txBody>
      </p:sp>
      <p:sp>
        <p:nvSpPr>
          <p:cNvPr id="3" name="Alaotsikko 2"/>
          <p:cNvSpPr>
            <a:spLocks noGrp="1"/>
          </p:cNvSpPr>
          <p:nvPr>
            <p:ph type="subTitle" idx="1"/>
          </p:nvPr>
        </p:nvSpPr>
        <p:spPr/>
        <p:txBody>
          <a:bodyPr>
            <a:normAutofit/>
          </a:bodyPr>
          <a:lstStyle/>
          <a:p>
            <a:r>
              <a:rPr lang="fi-FI" sz="4000" dirty="0"/>
              <a:t>Äärioikeistolainen liike – 1930-luku</a:t>
            </a:r>
          </a:p>
        </p:txBody>
      </p:sp>
    </p:spTree>
    <p:extLst>
      <p:ext uri="{BB962C8B-B14F-4D97-AF65-F5344CB8AC3E}">
        <p14:creationId xmlns:p14="http://schemas.microsoft.com/office/powerpoint/2010/main" val="10345313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Mäntsälän kapina helmikuussa 1932</a:t>
            </a:r>
          </a:p>
        </p:txBody>
      </p:sp>
      <p:sp>
        <p:nvSpPr>
          <p:cNvPr id="3" name="Sisällön paikkamerkki 2"/>
          <p:cNvSpPr>
            <a:spLocks noGrp="1"/>
          </p:cNvSpPr>
          <p:nvPr>
            <p:ph idx="1"/>
          </p:nvPr>
        </p:nvSpPr>
        <p:spPr/>
        <p:txBody>
          <a:bodyPr/>
          <a:lstStyle/>
          <a:p>
            <a:r>
              <a:rPr lang="fi-FI" dirty="0"/>
              <a:t>Lapuanliikkeen vallankaappausyritys</a:t>
            </a:r>
          </a:p>
          <a:p>
            <a:r>
              <a:rPr lang="fi-FI" dirty="0"/>
              <a:t>Mahdollisuus uuteen sisällissotaan!</a:t>
            </a:r>
          </a:p>
          <a:p>
            <a:r>
              <a:rPr lang="fi-FI" dirty="0"/>
              <a:t>Svinhufvudin radiopuhe</a:t>
            </a:r>
          </a:p>
        </p:txBody>
      </p:sp>
    </p:spTree>
    <p:extLst>
      <p:ext uri="{BB962C8B-B14F-4D97-AF65-F5344CB8AC3E}">
        <p14:creationId xmlns:p14="http://schemas.microsoft.com/office/powerpoint/2010/main" val="3596569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br>
              <a:rPr lang="fi-FI" dirty="0"/>
            </a:br>
            <a:r>
              <a:rPr lang="fi-FI" b="1" dirty="0"/>
              <a:t>2010-lukua on verrattu 1930-lukuun!</a:t>
            </a:r>
            <a:br>
              <a:rPr lang="fi-FI" dirty="0"/>
            </a:br>
            <a:endParaRPr lang="fi-FI" dirty="0"/>
          </a:p>
        </p:txBody>
      </p:sp>
      <p:sp>
        <p:nvSpPr>
          <p:cNvPr id="3" name="Sisällön paikkamerkki 2"/>
          <p:cNvSpPr>
            <a:spLocks noGrp="1"/>
          </p:cNvSpPr>
          <p:nvPr>
            <p:ph idx="1"/>
          </p:nvPr>
        </p:nvSpPr>
        <p:spPr/>
        <p:txBody>
          <a:bodyPr/>
          <a:lstStyle/>
          <a:p>
            <a:endParaRPr lang="fi-FI" dirty="0"/>
          </a:p>
          <a:p>
            <a:endParaRPr lang="fi-FI" dirty="0"/>
          </a:p>
          <a:p>
            <a:r>
              <a:rPr lang="fi-FI" sz="3600" dirty="0"/>
              <a:t>Mitkä tekijät vahvistavat tässä ajassa yhteiskunnassa ääriajattelun kannatuksen lisääntymistä?</a:t>
            </a:r>
          </a:p>
        </p:txBody>
      </p:sp>
    </p:spTree>
    <p:extLst>
      <p:ext uri="{BB962C8B-B14F-4D97-AF65-F5344CB8AC3E}">
        <p14:creationId xmlns:p14="http://schemas.microsoft.com/office/powerpoint/2010/main" val="2110373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Otsikko 1"/>
          <p:cNvSpPr>
            <a:spLocks noGrp="1"/>
          </p:cNvSpPr>
          <p:nvPr>
            <p:ph type="title"/>
          </p:nvPr>
        </p:nvSpPr>
        <p:spPr/>
        <p:txBody>
          <a:bodyPr/>
          <a:lstStyle/>
          <a:p>
            <a:pPr eaLnBrk="1" hangingPunct="1"/>
            <a:r>
              <a:rPr lang="fi-FI" altLang="fi-FI"/>
              <a:t>Eurooppa I maailmansodan jälkeen</a:t>
            </a:r>
          </a:p>
        </p:txBody>
      </p:sp>
      <p:pic>
        <p:nvPicPr>
          <p:cNvPr id="3075" name="Picture 3" descr="demokdikta"/>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927350" y="1195389"/>
            <a:ext cx="6121400" cy="5153025"/>
          </a:xfrm>
          <a:noFill/>
          <a:ln w="12700">
            <a:solidFill>
              <a:srgbClr val="000000"/>
            </a:solidFill>
            <a:miter lim="800000"/>
            <a:headEnd/>
            <a:tailEnd/>
          </a:ln>
        </p:spPr>
      </p:pic>
      <p:sp>
        <p:nvSpPr>
          <p:cNvPr id="1028" name="Rectangle 4"/>
          <p:cNvSpPr>
            <a:spLocks noChangeArrowheads="1"/>
          </p:cNvSpPr>
          <p:nvPr/>
        </p:nvSpPr>
        <p:spPr bwMode="auto">
          <a:xfrm>
            <a:off x="2640013" y="6165850"/>
            <a:ext cx="7200900" cy="503238"/>
          </a:xfrm>
          <a:prstGeom prst="rect">
            <a:avLst/>
          </a:prstGeom>
          <a:solidFill>
            <a:srgbClr val="FFCC66"/>
          </a:solidFill>
          <a:ln w="3175" algn="ctr">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fi-FI" altLang="fi-FI" sz="2000">
                <a:solidFill>
                  <a:schemeClr val="tx2"/>
                </a:solidFill>
              </a:rPr>
              <a:t>Euroopan poliittiset aatteet ja järjestelmät 1920- ja 30-luvuilla </a:t>
            </a:r>
            <a:endParaRPr lang="fi-FI" altLang="fi-FI"/>
          </a:p>
        </p:txBody>
      </p:sp>
    </p:spTree>
    <p:extLst>
      <p:ext uri="{BB962C8B-B14F-4D97-AF65-F5344CB8AC3E}">
        <p14:creationId xmlns:p14="http://schemas.microsoft.com/office/powerpoint/2010/main" val="2182777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28">
                                            <p:bg/>
                                          </p:spTgt>
                                        </p:tgtEl>
                                        <p:attrNameLst>
                                          <p:attrName>style.visibility</p:attrName>
                                        </p:attrNameLst>
                                      </p:cBhvr>
                                      <p:to>
                                        <p:strVal val="visible"/>
                                      </p:to>
                                    </p:set>
                                    <p:animEffect transition="in" filter="wipe(down)">
                                      <p:cBhvr>
                                        <p:cTn id="7" dur="500"/>
                                        <p:tgtEl>
                                          <p:spTgt spid="1028">
                                            <p:bg/>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28">
                                            <p:txEl>
                                              <p:pRg st="0" end="0"/>
                                            </p:txEl>
                                          </p:spTgt>
                                        </p:tgtEl>
                                        <p:attrNameLst>
                                          <p:attrName>style.visibility</p:attrName>
                                        </p:attrNameLst>
                                      </p:cBhvr>
                                      <p:to>
                                        <p:strVal val="visible"/>
                                      </p:to>
                                    </p:set>
                                    <p:animEffect transition="in" filter="wipe(down)">
                                      <p:cBhvr>
                                        <p:cTn id="12" dur="500"/>
                                        <p:tgtEl>
                                          <p:spTgt spid="102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Miksi äärioikeistolainen ajattelu sai kannatusta Euroopassa I </a:t>
            </a:r>
            <a:r>
              <a:rPr lang="fi-FI" dirty="0" err="1"/>
              <a:t>MS:n</a:t>
            </a:r>
            <a:r>
              <a:rPr lang="fi-FI" dirty="0"/>
              <a:t> jälkeen?</a:t>
            </a:r>
          </a:p>
        </p:txBody>
      </p:sp>
      <p:sp>
        <p:nvSpPr>
          <p:cNvPr id="3" name="Sisällön paikkamerkki 2"/>
          <p:cNvSpPr>
            <a:spLocks noGrp="1"/>
          </p:cNvSpPr>
          <p:nvPr>
            <p:ph idx="1"/>
          </p:nvPr>
        </p:nvSpPr>
        <p:spPr/>
        <p:txBody>
          <a:bodyPr/>
          <a:lstStyle/>
          <a:p>
            <a:r>
              <a:rPr lang="fi-FI" dirty="0"/>
              <a:t>Talousongelmat </a:t>
            </a:r>
          </a:p>
          <a:p>
            <a:pPr lvl="1"/>
            <a:r>
              <a:rPr lang="fi-FI" dirty="0"/>
              <a:t>Esim. Saksa Weimarin tasavallan aikana</a:t>
            </a:r>
          </a:p>
          <a:p>
            <a:r>
              <a:rPr lang="fi-FI" dirty="0"/>
              <a:t>Vastareaktio Venäjän vallankumouksille (1917) – vallankumouksen pelko.</a:t>
            </a:r>
          </a:p>
          <a:p>
            <a:r>
              <a:rPr lang="fi-FI" dirty="0"/>
              <a:t>Nationalismin kannatuksen lisääntyminen</a:t>
            </a:r>
          </a:p>
          <a:p>
            <a:pPr lvl="1"/>
            <a:r>
              <a:rPr lang="fi-FI" dirty="0"/>
              <a:t>Uusien valtioiden syntyminen nationalistisin perustein.</a:t>
            </a:r>
          </a:p>
          <a:p>
            <a:pPr lvl="1"/>
            <a:r>
              <a:rPr lang="fi-FI" dirty="0"/>
              <a:t>Vanhojen suurvaltojen hajoaminen</a:t>
            </a:r>
          </a:p>
          <a:p>
            <a:endParaRPr lang="fi-FI" dirty="0"/>
          </a:p>
        </p:txBody>
      </p:sp>
    </p:spTree>
    <p:extLst>
      <p:ext uri="{BB962C8B-B14F-4D97-AF65-F5344CB8AC3E}">
        <p14:creationId xmlns:p14="http://schemas.microsoft.com/office/powerpoint/2010/main" val="3627854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custDataLst>
              <p:tags r:id="rId1"/>
            </p:custDataLst>
          </p:nvPr>
        </p:nvSpPr>
        <p:spPr bwMode="auto">
          <a:xfrm>
            <a:off x="3216275" y="404814"/>
            <a:ext cx="5759450" cy="1800225"/>
          </a:xfrm>
          <a:prstGeom prst="rect">
            <a:avLst/>
          </a:prstGeom>
          <a:solidFill>
            <a:srgbClr val="FFFFFF"/>
          </a:solidFill>
          <a:ln w="28575">
            <a:solidFill>
              <a:srgbClr val="000000"/>
            </a:solidFill>
            <a:miter lim="800000"/>
            <a:headEnd/>
            <a:tailEnd/>
          </a:ln>
          <a:effectLst>
            <a:outerShdw dist="107763" dir="2700000" algn="ctr" rotWithShape="0">
              <a:srgbClr val="808080">
                <a:alpha val="50000"/>
              </a:srgbClr>
            </a:outerShdw>
          </a:effec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fi-FI" altLang="fi-FI" b="1"/>
              <a:t>DIKTATUURIT</a:t>
            </a:r>
          </a:p>
          <a:p>
            <a:pPr eaLnBrk="1" hangingPunct="1"/>
            <a:r>
              <a:rPr lang="fi-FI" altLang="fi-FI" sz="2000"/>
              <a:t>- totalitaarisuus, johtajakeskeisyys, puoluekeskeisyys, sotilaallisuus, selkeät vastustajat, käyttivät taidetta apuna vallan pönkittämiseen, väkivaltaisuus, joukkokokoukset</a:t>
            </a:r>
          </a:p>
          <a:p>
            <a:pPr eaLnBrk="1" hangingPunct="1"/>
            <a:endParaRPr lang="fi-FI" altLang="fi-FI" sz="2000"/>
          </a:p>
        </p:txBody>
      </p:sp>
      <p:sp>
        <p:nvSpPr>
          <p:cNvPr id="23555" name="Text Box 3"/>
          <p:cNvSpPr txBox="1">
            <a:spLocks noChangeArrowheads="1"/>
          </p:cNvSpPr>
          <p:nvPr>
            <p:custDataLst>
              <p:tags r:id="rId2"/>
            </p:custDataLst>
          </p:nvPr>
        </p:nvSpPr>
        <p:spPr bwMode="auto">
          <a:xfrm>
            <a:off x="1774825" y="2636838"/>
            <a:ext cx="3168650" cy="792162"/>
          </a:xfrm>
          <a:prstGeom prst="rect">
            <a:avLst/>
          </a:prstGeom>
          <a:solidFill>
            <a:srgbClr val="FFFFFF"/>
          </a:solidFill>
          <a:ln w="28575">
            <a:solidFill>
              <a:srgbClr val="000000"/>
            </a:solidFill>
            <a:miter lim="800000"/>
            <a:headEnd/>
            <a:tailEnd/>
          </a:ln>
          <a:effectLst>
            <a:outerShdw dist="107763" dir="2700000" algn="ctr" rotWithShape="0">
              <a:schemeClr val="bg2"/>
            </a:outerShdw>
          </a:effectLst>
        </p:spPr>
        <p:txBody>
          <a:bodyPr tIns="36000" bIns="3600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buClr>
                <a:srgbClr val="000000"/>
              </a:buClr>
              <a:buSzPct val="100000"/>
            </a:pPr>
            <a:r>
              <a:rPr lang="fi-FI" altLang="fi-FI" sz="2000" b="1">
                <a:solidFill>
                  <a:srgbClr val="000000"/>
                </a:solidFill>
              </a:rPr>
              <a:t>vasemmistodiktatuurit</a:t>
            </a:r>
          </a:p>
          <a:p>
            <a:pPr algn="ctr">
              <a:buClr>
                <a:srgbClr val="000000"/>
              </a:buClr>
              <a:buSzPct val="100000"/>
            </a:pPr>
            <a:r>
              <a:rPr lang="fi-FI" altLang="fi-FI" sz="2000">
                <a:solidFill>
                  <a:srgbClr val="000000"/>
                </a:solidFill>
              </a:rPr>
              <a:t>kommunismi, antifasismi</a:t>
            </a:r>
          </a:p>
        </p:txBody>
      </p:sp>
      <p:sp>
        <p:nvSpPr>
          <p:cNvPr id="23556" name="Text Box 4"/>
          <p:cNvSpPr txBox="1">
            <a:spLocks noChangeArrowheads="1"/>
          </p:cNvSpPr>
          <p:nvPr>
            <p:custDataLst>
              <p:tags r:id="rId3"/>
            </p:custDataLst>
          </p:nvPr>
        </p:nvSpPr>
        <p:spPr bwMode="auto">
          <a:xfrm>
            <a:off x="2063751" y="4149725"/>
            <a:ext cx="1743075" cy="457200"/>
          </a:xfrm>
          <a:prstGeom prst="rect">
            <a:avLst/>
          </a:prstGeom>
          <a:solidFill>
            <a:srgbClr val="FFFFFF"/>
          </a:solidFill>
          <a:ln w="28575">
            <a:solidFill>
              <a:srgbClr val="000000"/>
            </a:solidFill>
            <a:miter lim="800000"/>
            <a:headEnd/>
            <a:tailEnd/>
          </a:ln>
          <a:effectLst>
            <a:outerShdw dist="107763" dir="2700000" algn="ctr" rotWithShape="0">
              <a:schemeClr val="bg2"/>
            </a:outerShdw>
          </a:effectLst>
        </p:spPr>
        <p:txBody>
          <a:bodyPr tIns="36000" bIns="3600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buClr>
                <a:srgbClr val="000000"/>
              </a:buClr>
              <a:buSzPct val="100000"/>
            </a:pPr>
            <a:r>
              <a:rPr lang="fi-FI" altLang="fi-FI" sz="2000">
                <a:solidFill>
                  <a:srgbClr val="000000"/>
                </a:solidFill>
              </a:rPr>
              <a:t>Neuvostoliitto</a:t>
            </a:r>
          </a:p>
        </p:txBody>
      </p:sp>
      <p:sp>
        <p:nvSpPr>
          <p:cNvPr id="23557" name="Text Box 5"/>
          <p:cNvSpPr txBox="1">
            <a:spLocks noChangeArrowheads="1"/>
          </p:cNvSpPr>
          <p:nvPr>
            <p:custDataLst>
              <p:tags r:id="rId4"/>
            </p:custDataLst>
          </p:nvPr>
        </p:nvSpPr>
        <p:spPr bwMode="auto">
          <a:xfrm>
            <a:off x="6096000" y="2636839"/>
            <a:ext cx="3816350" cy="998537"/>
          </a:xfrm>
          <a:prstGeom prst="rect">
            <a:avLst/>
          </a:prstGeom>
          <a:solidFill>
            <a:srgbClr val="FFFFFF"/>
          </a:solidFill>
          <a:ln w="28575">
            <a:solidFill>
              <a:srgbClr val="000000"/>
            </a:solidFill>
            <a:miter lim="800000"/>
            <a:headEnd/>
            <a:tailEnd/>
          </a:ln>
          <a:effectLst>
            <a:outerShdw dist="107763" dir="2700000" algn="ctr" rotWithShape="0">
              <a:schemeClr val="bg2"/>
            </a:outerShdw>
          </a:effectLst>
        </p:spPr>
        <p:txBody>
          <a:bodyPr tIns="36000" bIns="3600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buClr>
                <a:srgbClr val="000000"/>
              </a:buClr>
              <a:buSzPct val="100000"/>
            </a:pPr>
            <a:r>
              <a:rPr lang="fi-FI" altLang="fi-FI" sz="2000" b="1" dirty="0">
                <a:solidFill>
                  <a:srgbClr val="000000"/>
                </a:solidFill>
              </a:rPr>
              <a:t>oikeistodiktatuurit</a:t>
            </a:r>
          </a:p>
          <a:p>
            <a:pPr algn="ctr">
              <a:buClr>
                <a:srgbClr val="000000"/>
              </a:buClr>
              <a:buSzPct val="100000"/>
            </a:pPr>
            <a:r>
              <a:rPr lang="fi-FI" altLang="fi-FI" sz="2000" dirty="0">
                <a:solidFill>
                  <a:srgbClr val="000000"/>
                </a:solidFill>
              </a:rPr>
              <a:t>nationalismi, antikommunismi, antiparlamentarismi</a:t>
            </a:r>
          </a:p>
        </p:txBody>
      </p:sp>
      <p:sp>
        <p:nvSpPr>
          <p:cNvPr id="23558" name="Text Box 6"/>
          <p:cNvSpPr txBox="1">
            <a:spLocks noChangeArrowheads="1"/>
          </p:cNvSpPr>
          <p:nvPr>
            <p:custDataLst>
              <p:tags r:id="rId5"/>
            </p:custDataLst>
          </p:nvPr>
        </p:nvSpPr>
        <p:spPr bwMode="auto">
          <a:xfrm>
            <a:off x="4511675" y="4149726"/>
            <a:ext cx="1843088" cy="733425"/>
          </a:xfrm>
          <a:prstGeom prst="rect">
            <a:avLst/>
          </a:prstGeom>
          <a:solidFill>
            <a:srgbClr val="FFFFFF"/>
          </a:solidFill>
          <a:ln w="28575">
            <a:solidFill>
              <a:srgbClr val="000000"/>
            </a:solidFill>
            <a:miter lim="800000"/>
            <a:headEnd/>
            <a:tailEnd/>
          </a:ln>
          <a:effectLst>
            <a:outerShdw dist="107763" dir="2700000" algn="ctr" rotWithShape="0">
              <a:schemeClr val="bg2"/>
            </a:outerShdw>
          </a:effectLst>
        </p:spPr>
        <p:txBody>
          <a:bodyPr tIns="36000" bIns="3600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buClr>
                <a:srgbClr val="000000"/>
              </a:buClr>
              <a:buSzPct val="100000"/>
            </a:pPr>
            <a:r>
              <a:rPr lang="fi-FI" altLang="fi-FI" sz="2000">
                <a:solidFill>
                  <a:srgbClr val="000000"/>
                </a:solidFill>
              </a:rPr>
              <a:t>esim. Puola, Viro </a:t>
            </a:r>
          </a:p>
        </p:txBody>
      </p:sp>
      <p:sp>
        <p:nvSpPr>
          <p:cNvPr id="23559" name="Text Box 7"/>
          <p:cNvSpPr txBox="1">
            <a:spLocks noChangeArrowheads="1"/>
          </p:cNvSpPr>
          <p:nvPr>
            <p:custDataLst>
              <p:tags r:id="rId6"/>
            </p:custDataLst>
          </p:nvPr>
        </p:nvSpPr>
        <p:spPr bwMode="auto">
          <a:xfrm>
            <a:off x="8112125" y="4149726"/>
            <a:ext cx="2305050" cy="792163"/>
          </a:xfrm>
          <a:prstGeom prst="rect">
            <a:avLst/>
          </a:prstGeom>
          <a:solidFill>
            <a:srgbClr val="FFFFFF"/>
          </a:solidFill>
          <a:ln w="28575">
            <a:solidFill>
              <a:srgbClr val="000000"/>
            </a:solidFill>
            <a:miter lim="800000"/>
            <a:headEnd/>
            <a:tailEnd/>
          </a:ln>
          <a:effectLst>
            <a:outerShdw dist="107763" dir="2700000" algn="ctr" rotWithShape="0">
              <a:schemeClr val="bg2"/>
            </a:outerShdw>
          </a:effectLst>
        </p:spPr>
        <p:txBody>
          <a:bodyPr tIns="36000" bIns="3600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buClr>
                <a:srgbClr val="000000"/>
              </a:buClr>
              <a:buSzPct val="100000"/>
            </a:pPr>
            <a:r>
              <a:rPr lang="fi-FI" altLang="fi-FI" sz="2000">
                <a:solidFill>
                  <a:srgbClr val="000000"/>
                </a:solidFill>
              </a:rPr>
              <a:t>kansallissosialismi</a:t>
            </a:r>
          </a:p>
          <a:p>
            <a:pPr algn="ctr">
              <a:buClr>
                <a:srgbClr val="000000"/>
              </a:buClr>
              <a:buSzPct val="100000"/>
            </a:pPr>
            <a:r>
              <a:rPr lang="fi-FI" altLang="fi-FI" sz="2000">
                <a:solidFill>
                  <a:srgbClr val="000000"/>
                </a:solidFill>
              </a:rPr>
              <a:t>- rotuteoriat</a:t>
            </a:r>
          </a:p>
        </p:txBody>
      </p:sp>
      <p:sp>
        <p:nvSpPr>
          <p:cNvPr id="23560" name="Text Box 8"/>
          <p:cNvSpPr txBox="1">
            <a:spLocks noChangeArrowheads="1"/>
          </p:cNvSpPr>
          <p:nvPr>
            <p:custDataLst>
              <p:tags r:id="rId7"/>
            </p:custDataLst>
          </p:nvPr>
        </p:nvSpPr>
        <p:spPr bwMode="auto">
          <a:xfrm>
            <a:off x="6888163" y="4149725"/>
            <a:ext cx="1008062" cy="457200"/>
          </a:xfrm>
          <a:prstGeom prst="rect">
            <a:avLst/>
          </a:prstGeom>
          <a:solidFill>
            <a:srgbClr val="FFFFFF"/>
          </a:solidFill>
          <a:ln w="28575">
            <a:solidFill>
              <a:srgbClr val="000000"/>
            </a:solidFill>
            <a:miter lim="800000"/>
            <a:headEnd/>
            <a:tailEnd/>
          </a:ln>
          <a:effectLst>
            <a:outerShdw dist="107763" dir="2700000" algn="ctr" rotWithShape="0">
              <a:schemeClr val="bg2"/>
            </a:outerShdw>
          </a:effectLst>
        </p:spPr>
        <p:txBody>
          <a:bodyPr tIns="36000" bIns="3600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buClr>
                <a:srgbClr val="000000"/>
              </a:buClr>
              <a:buSzPct val="100000"/>
            </a:pPr>
            <a:r>
              <a:rPr lang="fi-FI" altLang="fi-FI" sz="2000">
                <a:solidFill>
                  <a:srgbClr val="000000"/>
                </a:solidFill>
              </a:rPr>
              <a:t>fasismi</a:t>
            </a:r>
          </a:p>
        </p:txBody>
      </p:sp>
      <p:sp>
        <p:nvSpPr>
          <p:cNvPr id="23561" name="Text Box 9"/>
          <p:cNvSpPr txBox="1">
            <a:spLocks noChangeArrowheads="1"/>
          </p:cNvSpPr>
          <p:nvPr>
            <p:custDataLst>
              <p:tags r:id="rId8"/>
            </p:custDataLst>
          </p:nvPr>
        </p:nvSpPr>
        <p:spPr bwMode="auto">
          <a:xfrm>
            <a:off x="6672263" y="5373689"/>
            <a:ext cx="1439862" cy="720725"/>
          </a:xfrm>
          <a:prstGeom prst="rect">
            <a:avLst/>
          </a:prstGeom>
          <a:solidFill>
            <a:srgbClr val="FFFFFF"/>
          </a:solidFill>
          <a:ln w="28575">
            <a:solidFill>
              <a:srgbClr val="000000"/>
            </a:solidFill>
            <a:miter lim="800000"/>
            <a:headEnd/>
            <a:tailEnd/>
          </a:ln>
          <a:effectLst>
            <a:outerShdw dist="107763" dir="2700000" algn="ctr" rotWithShape="0">
              <a:schemeClr val="bg2"/>
            </a:outerShdw>
          </a:effectLst>
        </p:spPr>
        <p:txBody>
          <a:bodyPr tIns="36000" bIns="3600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buClr>
                <a:srgbClr val="000000"/>
              </a:buClr>
              <a:buSzPct val="100000"/>
            </a:pPr>
            <a:r>
              <a:rPr lang="fi-FI" altLang="fi-FI" sz="2000">
                <a:solidFill>
                  <a:srgbClr val="000000"/>
                </a:solidFill>
              </a:rPr>
              <a:t>Italia, Espanja</a:t>
            </a:r>
          </a:p>
        </p:txBody>
      </p:sp>
      <p:sp>
        <p:nvSpPr>
          <p:cNvPr id="23562" name="Text Box 10"/>
          <p:cNvSpPr txBox="1">
            <a:spLocks noChangeArrowheads="1"/>
          </p:cNvSpPr>
          <p:nvPr>
            <p:custDataLst>
              <p:tags r:id="rId9"/>
            </p:custDataLst>
          </p:nvPr>
        </p:nvSpPr>
        <p:spPr bwMode="auto">
          <a:xfrm>
            <a:off x="8759826" y="5589588"/>
            <a:ext cx="1008063" cy="431800"/>
          </a:xfrm>
          <a:prstGeom prst="rect">
            <a:avLst/>
          </a:prstGeom>
          <a:solidFill>
            <a:srgbClr val="FFFFFF"/>
          </a:solidFill>
          <a:ln w="28575">
            <a:solidFill>
              <a:srgbClr val="000000"/>
            </a:solidFill>
            <a:miter lim="800000"/>
            <a:headEnd/>
            <a:tailEnd/>
          </a:ln>
          <a:effectLst>
            <a:outerShdw dist="107763" dir="2700000" algn="ctr" rotWithShape="0">
              <a:schemeClr val="bg2"/>
            </a:outerShdw>
          </a:effectLst>
        </p:spPr>
        <p:txBody>
          <a:bodyPr tIns="36000" bIns="3600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buClr>
                <a:srgbClr val="000000"/>
              </a:buClr>
              <a:buSzPct val="100000"/>
            </a:pPr>
            <a:r>
              <a:rPr lang="fi-FI" altLang="fi-FI" sz="2000">
                <a:solidFill>
                  <a:srgbClr val="000000"/>
                </a:solidFill>
              </a:rPr>
              <a:t>Saksa</a:t>
            </a:r>
          </a:p>
        </p:txBody>
      </p:sp>
      <p:sp>
        <p:nvSpPr>
          <p:cNvPr id="23563" name="Line 11"/>
          <p:cNvSpPr>
            <a:spLocks noChangeShapeType="1"/>
          </p:cNvSpPr>
          <p:nvPr/>
        </p:nvSpPr>
        <p:spPr bwMode="auto">
          <a:xfrm flipH="1">
            <a:off x="3648075" y="2276475"/>
            <a:ext cx="452438" cy="287338"/>
          </a:xfrm>
          <a:prstGeom prst="line">
            <a:avLst/>
          </a:prstGeom>
          <a:noFill/>
          <a:ln w="571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fi-FI"/>
          </a:p>
        </p:txBody>
      </p:sp>
      <p:sp>
        <p:nvSpPr>
          <p:cNvPr id="23564" name="Line 12"/>
          <p:cNvSpPr>
            <a:spLocks noChangeShapeType="1"/>
          </p:cNvSpPr>
          <p:nvPr/>
        </p:nvSpPr>
        <p:spPr bwMode="auto">
          <a:xfrm>
            <a:off x="6888163" y="2276475"/>
            <a:ext cx="431800" cy="287338"/>
          </a:xfrm>
          <a:prstGeom prst="line">
            <a:avLst/>
          </a:prstGeom>
          <a:noFill/>
          <a:ln w="571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fi-FI"/>
          </a:p>
        </p:txBody>
      </p:sp>
      <p:sp>
        <p:nvSpPr>
          <p:cNvPr id="23565" name="Line 13"/>
          <p:cNvSpPr>
            <a:spLocks noChangeShapeType="1"/>
          </p:cNvSpPr>
          <p:nvPr/>
        </p:nvSpPr>
        <p:spPr bwMode="auto">
          <a:xfrm flipH="1">
            <a:off x="9264650" y="5084763"/>
            <a:ext cx="1588" cy="431800"/>
          </a:xfrm>
          <a:prstGeom prst="line">
            <a:avLst/>
          </a:prstGeom>
          <a:noFill/>
          <a:ln w="571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fi-FI"/>
          </a:p>
        </p:txBody>
      </p:sp>
      <p:sp>
        <p:nvSpPr>
          <p:cNvPr id="23566" name="Line 14"/>
          <p:cNvSpPr>
            <a:spLocks noChangeShapeType="1"/>
          </p:cNvSpPr>
          <p:nvPr/>
        </p:nvSpPr>
        <p:spPr bwMode="auto">
          <a:xfrm>
            <a:off x="7391400" y="3716338"/>
            <a:ext cx="0" cy="360362"/>
          </a:xfrm>
          <a:prstGeom prst="line">
            <a:avLst/>
          </a:prstGeom>
          <a:noFill/>
          <a:ln w="571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fi-FI"/>
          </a:p>
        </p:txBody>
      </p:sp>
      <p:sp>
        <p:nvSpPr>
          <p:cNvPr id="23567" name="Line 15"/>
          <p:cNvSpPr>
            <a:spLocks noChangeShapeType="1"/>
          </p:cNvSpPr>
          <p:nvPr/>
        </p:nvSpPr>
        <p:spPr bwMode="auto">
          <a:xfrm flipH="1">
            <a:off x="5735639" y="3644901"/>
            <a:ext cx="720725" cy="360363"/>
          </a:xfrm>
          <a:prstGeom prst="line">
            <a:avLst/>
          </a:prstGeom>
          <a:noFill/>
          <a:ln w="571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fi-FI"/>
          </a:p>
        </p:txBody>
      </p:sp>
      <p:sp>
        <p:nvSpPr>
          <p:cNvPr id="23568" name="Line 16"/>
          <p:cNvSpPr>
            <a:spLocks noChangeShapeType="1"/>
          </p:cNvSpPr>
          <p:nvPr/>
        </p:nvSpPr>
        <p:spPr bwMode="auto">
          <a:xfrm flipH="1">
            <a:off x="3000375" y="3429000"/>
            <a:ext cx="0" cy="647700"/>
          </a:xfrm>
          <a:prstGeom prst="line">
            <a:avLst/>
          </a:prstGeom>
          <a:noFill/>
          <a:ln w="571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fi-FI"/>
          </a:p>
        </p:txBody>
      </p:sp>
      <p:sp>
        <p:nvSpPr>
          <p:cNvPr id="23569" name="Line 17"/>
          <p:cNvSpPr>
            <a:spLocks noChangeShapeType="1"/>
          </p:cNvSpPr>
          <p:nvPr/>
        </p:nvSpPr>
        <p:spPr bwMode="auto">
          <a:xfrm>
            <a:off x="9191625" y="3716338"/>
            <a:ext cx="0" cy="360362"/>
          </a:xfrm>
          <a:prstGeom prst="line">
            <a:avLst/>
          </a:prstGeom>
          <a:noFill/>
          <a:ln w="571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fi-FI"/>
          </a:p>
        </p:txBody>
      </p:sp>
      <p:sp>
        <p:nvSpPr>
          <p:cNvPr id="23570" name="Line 18"/>
          <p:cNvSpPr>
            <a:spLocks noChangeShapeType="1"/>
          </p:cNvSpPr>
          <p:nvPr/>
        </p:nvSpPr>
        <p:spPr bwMode="auto">
          <a:xfrm>
            <a:off x="7391400" y="4724401"/>
            <a:ext cx="0" cy="576263"/>
          </a:xfrm>
          <a:prstGeom prst="line">
            <a:avLst/>
          </a:prstGeom>
          <a:noFill/>
          <a:ln w="571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fi-FI"/>
          </a:p>
        </p:txBody>
      </p:sp>
    </p:spTree>
    <p:extLst>
      <p:ext uri="{BB962C8B-B14F-4D97-AF65-F5344CB8AC3E}">
        <p14:creationId xmlns:p14="http://schemas.microsoft.com/office/powerpoint/2010/main" val="2390430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5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55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563"/>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2356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355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356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3557"/>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2356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3558"/>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2356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3560"/>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nodeType="clickEffect">
                                  <p:stCondLst>
                                    <p:cond delay="0"/>
                                  </p:stCondLst>
                                  <p:childTnLst>
                                    <p:set>
                                      <p:cBhvr>
                                        <p:cTn id="40" dur="1" fill="hold">
                                          <p:stCondLst>
                                            <p:cond delay="0"/>
                                          </p:stCondLst>
                                        </p:cTn>
                                        <p:tgtEl>
                                          <p:spTgt spid="2357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3561"/>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3559"/>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3569"/>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nodeType="clickEffect">
                                  <p:stCondLst>
                                    <p:cond delay="0"/>
                                  </p:stCondLst>
                                  <p:childTnLst>
                                    <p:set>
                                      <p:cBhvr>
                                        <p:cTn id="52" dur="1" fill="hold">
                                          <p:stCondLst>
                                            <p:cond delay="0"/>
                                          </p:stCondLst>
                                        </p:cTn>
                                        <p:tgtEl>
                                          <p:spTgt spid="23565"/>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35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animBg="1"/>
      <p:bldP spid="23555" grpId="0" animBg="1"/>
      <p:bldP spid="23556" grpId="0" animBg="1"/>
      <p:bldP spid="23557" grpId="0" animBg="1"/>
      <p:bldP spid="23558" grpId="0" animBg="1"/>
      <p:bldP spid="23559" grpId="0" animBg="1"/>
      <p:bldP spid="23560" grpId="0" animBg="1"/>
      <p:bldP spid="23561" grpId="0" animBg="1"/>
      <p:bldP spid="2356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Lapuanliikkeen julistus:</a:t>
            </a:r>
          </a:p>
        </p:txBody>
      </p:sp>
      <p:sp>
        <p:nvSpPr>
          <p:cNvPr id="3" name="Sisällön paikkamerkki 2"/>
          <p:cNvSpPr>
            <a:spLocks noGrp="1"/>
          </p:cNvSpPr>
          <p:nvPr>
            <p:ph idx="1"/>
          </p:nvPr>
        </p:nvSpPr>
        <p:spPr/>
        <p:txBody>
          <a:bodyPr/>
          <a:lstStyle/>
          <a:p>
            <a:pPr marL="457200" indent="-457200">
              <a:buFont typeface="+mj-lt"/>
              <a:buAutoNum type="alphaLcParenR"/>
            </a:pPr>
            <a:r>
              <a:rPr lang="fi-FI" dirty="0"/>
              <a:t>Mitä fasististen liikkeiden aatteellisia perusasioita lapuanliikkeen julistus sisältää?</a:t>
            </a:r>
          </a:p>
          <a:p>
            <a:pPr marL="0" indent="0">
              <a:buNone/>
            </a:pPr>
            <a:endParaRPr lang="fi-FI" dirty="0"/>
          </a:p>
          <a:p>
            <a:pPr marL="0" indent="0">
              <a:buNone/>
            </a:pPr>
            <a:endParaRPr lang="fi-FI" dirty="0"/>
          </a:p>
        </p:txBody>
      </p:sp>
    </p:spTree>
    <p:extLst>
      <p:ext uri="{BB962C8B-B14F-4D97-AF65-F5344CB8AC3E}">
        <p14:creationId xmlns:p14="http://schemas.microsoft.com/office/powerpoint/2010/main" val="4192616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3" name="Otsikko 2"/>
          <p:cNvSpPr>
            <a:spLocks noGrp="1"/>
          </p:cNvSpPr>
          <p:nvPr>
            <p:ph type="title"/>
          </p:nvPr>
        </p:nvSpPr>
        <p:spPr>
          <a:xfrm>
            <a:off x="1524000" y="116632"/>
            <a:ext cx="9176048" cy="980728"/>
          </a:xfrm>
        </p:spPr>
        <p:txBody>
          <a:bodyPr/>
          <a:lstStyle/>
          <a:p>
            <a:r>
              <a:rPr lang="fi-FI" sz="2000" dirty="0"/>
              <a:t>Lapuanliikkeen julistus heinäkuussa 1930</a:t>
            </a:r>
          </a:p>
        </p:txBody>
      </p:sp>
      <p:sp>
        <p:nvSpPr>
          <p:cNvPr id="4" name="Sisällön paikkamerkki 3"/>
          <p:cNvSpPr>
            <a:spLocks noGrp="1"/>
          </p:cNvSpPr>
          <p:nvPr>
            <p:ph idx="1"/>
          </p:nvPr>
        </p:nvSpPr>
        <p:spPr>
          <a:xfrm>
            <a:off x="2207568" y="1124744"/>
            <a:ext cx="7772400" cy="5616624"/>
          </a:xfrm>
        </p:spPr>
        <p:txBody>
          <a:bodyPr>
            <a:normAutofit fontScale="85000" lnSpcReduction="10000"/>
          </a:bodyPr>
          <a:lstStyle/>
          <a:p>
            <a:pPr marL="0" indent="0">
              <a:buNone/>
            </a:pPr>
            <a:r>
              <a:rPr lang="fi-FI" i="1" dirty="0"/>
              <a:t>Päämääränä on Suomen valtion ja yhteiskunnan </a:t>
            </a:r>
            <a:r>
              <a:rPr lang="fi-FI" i="1" dirty="0" err="1"/>
              <a:t>sisällinen</a:t>
            </a:r>
            <a:r>
              <a:rPr lang="fi-FI" i="1" dirty="0"/>
              <a:t> lujittaminen. Sitä varten on:</a:t>
            </a:r>
          </a:p>
          <a:p>
            <a:pPr marL="0" indent="0">
              <a:buNone/>
            </a:pPr>
            <a:r>
              <a:rPr lang="fi-FI" i="1" dirty="0"/>
              <a:t>1) Kommunistien Moskovasta käsin johdettu kristinuskon- vastainen ja maanpetoksellinen toiminta on tinkimättä lopetettava. </a:t>
            </a:r>
          </a:p>
          <a:p>
            <a:pPr marL="0" indent="0">
              <a:buNone/>
            </a:pPr>
            <a:r>
              <a:rPr lang="fi-FI" i="1" dirty="0"/>
              <a:t>2) Koska kokemus on opettanut, että eduskunnassa vallitseva puoluehenki on tehnyt mahdottomaksi kommunismin tehokkaan vastustamisen ja myrkyttänyt valtiollisen elämämme ja estänyt lujan hallituksen muodostamisen, on kansanedustuslaitokseemme aikaansaatava sellainen uudistus, mikä mahdollisesti vapauttaa valtiopäiväin toiminnan puolueiden heikentävästä vaikutuksesta. </a:t>
            </a:r>
          </a:p>
          <a:p>
            <a:pPr marL="0" indent="0">
              <a:buNone/>
            </a:pPr>
            <a:r>
              <a:rPr lang="fi-FI" i="1" dirty="0"/>
              <a:t>3) Esi-isiltämme perityn terveen oikeuskäsityksen mukaisesti on täysien kansalaisoikeuksien myöntämisen ehdoksi asetettava kansalaisvelvollisuuksien täyttäminen.</a:t>
            </a:r>
          </a:p>
          <a:p>
            <a:pPr marL="0" indent="0">
              <a:buNone/>
            </a:pPr>
            <a:endParaRPr lang="fi-FI" sz="1400" dirty="0"/>
          </a:p>
          <a:p>
            <a:pPr marL="0" indent="0" algn="r">
              <a:buNone/>
            </a:pPr>
            <a:r>
              <a:rPr lang="fi-FI" sz="1400" dirty="0"/>
              <a:t>Lähde: Arvo Kokko: Lapuan laki. Talonpoikaisliike Suomessa v. 1930 I. 1930</a:t>
            </a:r>
          </a:p>
        </p:txBody>
      </p:sp>
    </p:spTree>
    <p:extLst>
      <p:ext uri="{BB962C8B-B14F-4D97-AF65-F5344CB8AC3E}">
        <p14:creationId xmlns:p14="http://schemas.microsoft.com/office/powerpoint/2010/main" val="3129666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lstStyle/>
          <a:p>
            <a:r>
              <a:rPr lang="fi-FI" dirty="0"/>
              <a:t>Miksi Lapuanliike syntyi? </a:t>
            </a:r>
            <a:r>
              <a:rPr lang="fi-FI">
                <a:solidFill>
                  <a:srgbClr val="FF0000"/>
                </a:solidFill>
              </a:rPr>
              <a:t>Kpl 10</a:t>
            </a:r>
            <a:endParaRPr lang="fi-FI" dirty="0">
              <a:solidFill>
                <a:srgbClr val="FF0000"/>
              </a:solidFill>
            </a:endParaRPr>
          </a:p>
        </p:txBody>
      </p:sp>
      <p:sp>
        <p:nvSpPr>
          <p:cNvPr id="5" name="Sisällön paikkamerkki 4"/>
          <p:cNvSpPr>
            <a:spLocks noGrp="1"/>
          </p:cNvSpPr>
          <p:nvPr>
            <p:ph idx="1"/>
          </p:nvPr>
        </p:nvSpPr>
        <p:spPr/>
        <p:txBody>
          <a:bodyPr/>
          <a:lstStyle/>
          <a:p>
            <a:r>
              <a:rPr lang="fi-FI" dirty="0"/>
              <a:t>Suomalainen yhteiskunta alkoi muuttua</a:t>
            </a:r>
          </a:p>
          <a:p>
            <a:pPr lvl="1"/>
            <a:r>
              <a:rPr lang="fi-FI" dirty="0"/>
              <a:t>Perinteinen maatalousyhteiskunta alkoi modernisoitua – perinteet muuttuivat</a:t>
            </a:r>
          </a:p>
          <a:p>
            <a:pPr lvl="1"/>
            <a:r>
              <a:rPr lang="fi-FI" dirty="0"/>
              <a:t>”yhteiskunnan rappio” ”kommunistiuhka” ”parlamentarismin heikkous”</a:t>
            </a:r>
          </a:p>
          <a:p>
            <a:r>
              <a:rPr lang="fi-FI" dirty="0"/>
              <a:t>Kommunistinen puolue ärsytti erityisesti (puoluetta johdettiin Neuvostoliitosta)</a:t>
            </a:r>
          </a:p>
          <a:p>
            <a:pPr marL="0" indent="0">
              <a:buNone/>
            </a:pPr>
            <a:endParaRPr lang="fi-FI" dirty="0"/>
          </a:p>
          <a:p>
            <a:pPr marL="0" indent="0">
              <a:buNone/>
            </a:pPr>
            <a:endParaRPr lang="fi-FI" dirty="0"/>
          </a:p>
        </p:txBody>
      </p:sp>
    </p:spTree>
    <p:extLst>
      <p:ext uri="{BB962C8B-B14F-4D97-AF65-F5344CB8AC3E}">
        <p14:creationId xmlns:p14="http://schemas.microsoft.com/office/powerpoint/2010/main" val="138376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p:cNvSpPr>
            <a:spLocks noGrp="1"/>
          </p:cNvSpPr>
          <p:nvPr>
            <p:ph type="title"/>
          </p:nvPr>
        </p:nvSpPr>
        <p:spPr/>
        <p:txBody>
          <a:bodyPr/>
          <a:lstStyle/>
          <a:p>
            <a:r>
              <a:rPr lang="fi-FI" b="1" i="1" dirty="0"/>
              <a:t>Lapuan liike : Vihtori Kosola</a:t>
            </a:r>
          </a:p>
        </p:txBody>
      </p:sp>
      <p:pic>
        <p:nvPicPr>
          <p:cNvPr id="4" name="Sisällön paikkamerkki 3"/>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914400" y="2465872"/>
            <a:ext cx="5518570" cy="3503853"/>
          </a:xfrm>
        </p:spPr>
      </p:pic>
      <p:pic>
        <p:nvPicPr>
          <p:cNvPr id="7" name="Sisällön paikkamerkki 6"/>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6973994" y="2356342"/>
            <a:ext cx="3371789" cy="3821361"/>
          </a:xfrm>
        </p:spPr>
      </p:pic>
    </p:spTree>
    <p:extLst>
      <p:ext uri="{BB962C8B-B14F-4D97-AF65-F5344CB8AC3E}">
        <p14:creationId xmlns:p14="http://schemas.microsoft.com/office/powerpoint/2010/main" val="42647095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a:t>Minkälaisin toimin lapuanliike lähti toteuttamaan tavoitteitaan?</a:t>
            </a:r>
          </a:p>
          <a:p>
            <a:endParaRPr lang="fi-FI" dirty="0"/>
          </a:p>
          <a:p>
            <a:r>
              <a:rPr lang="fi-FI" dirty="0"/>
              <a:t>Uutisfilmi talonpoikaismarssista. Minkälaisen vaikutelman saat tapahtumasta filmin perusteella? </a:t>
            </a:r>
            <a:r>
              <a:rPr lang="fi-FI" u="sng" dirty="0">
                <a:hlinkClick r:id="rId2"/>
              </a:rPr>
              <a:t>http://yle.fi/aihe/artikkeli/2006/09/08/talonpoikaismarssi</a:t>
            </a:r>
            <a:endParaRPr lang="fi-FI" u="sng" dirty="0"/>
          </a:p>
          <a:p>
            <a:endParaRPr lang="fi-FI" dirty="0"/>
          </a:p>
          <a:p>
            <a:endParaRPr lang="fi-FI" dirty="0"/>
          </a:p>
        </p:txBody>
      </p:sp>
    </p:spTree>
    <p:extLst>
      <p:ext uri="{BB962C8B-B14F-4D97-AF65-F5344CB8AC3E}">
        <p14:creationId xmlns:p14="http://schemas.microsoft.com/office/powerpoint/2010/main" val="320245695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TICKYSTYLE" val="laatikko"/>
</p:tagLst>
</file>

<file path=ppt/tags/tag2.xml><?xml version="1.0" encoding="utf-8"?>
<p:tagLst xmlns:a="http://schemas.openxmlformats.org/drawingml/2006/main" xmlns:r="http://schemas.openxmlformats.org/officeDocument/2006/relationships" xmlns:p="http://schemas.openxmlformats.org/presentationml/2006/main">
  <p:tag name="STICKYSTYLE" val="laatikko"/>
</p:tagLst>
</file>

<file path=ppt/tags/tag3.xml><?xml version="1.0" encoding="utf-8"?>
<p:tagLst xmlns:a="http://schemas.openxmlformats.org/drawingml/2006/main" xmlns:r="http://schemas.openxmlformats.org/officeDocument/2006/relationships" xmlns:p="http://schemas.openxmlformats.org/presentationml/2006/main">
  <p:tag name="STICKYSTYLE" val="laatikko"/>
</p:tagLst>
</file>

<file path=ppt/tags/tag4.xml><?xml version="1.0" encoding="utf-8"?>
<p:tagLst xmlns:a="http://schemas.openxmlformats.org/drawingml/2006/main" xmlns:r="http://schemas.openxmlformats.org/officeDocument/2006/relationships" xmlns:p="http://schemas.openxmlformats.org/presentationml/2006/main">
  <p:tag name="STICKYSTYLE" val="laatikko"/>
</p:tagLst>
</file>

<file path=ppt/tags/tag5.xml><?xml version="1.0" encoding="utf-8"?>
<p:tagLst xmlns:a="http://schemas.openxmlformats.org/drawingml/2006/main" xmlns:r="http://schemas.openxmlformats.org/officeDocument/2006/relationships" xmlns:p="http://schemas.openxmlformats.org/presentationml/2006/main">
  <p:tag name="STICKYSTYLE" val="laatikko"/>
</p:tagLst>
</file>

<file path=ppt/tags/tag6.xml><?xml version="1.0" encoding="utf-8"?>
<p:tagLst xmlns:a="http://schemas.openxmlformats.org/drawingml/2006/main" xmlns:r="http://schemas.openxmlformats.org/officeDocument/2006/relationships" xmlns:p="http://schemas.openxmlformats.org/presentationml/2006/main">
  <p:tag name="STICKYSTYLE" val="laatikko"/>
</p:tagLst>
</file>

<file path=ppt/tags/tag7.xml><?xml version="1.0" encoding="utf-8"?>
<p:tagLst xmlns:a="http://schemas.openxmlformats.org/drawingml/2006/main" xmlns:r="http://schemas.openxmlformats.org/officeDocument/2006/relationships" xmlns:p="http://schemas.openxmlformats.org/presentationml/2006/main">
  <p:tag name="STICKYSTYLE" val="laatikko"/>
</p:tagLst>
</file>

<file path=ppt/tags/tag8.xml><?xml version="1.0" encoding="utf-8"?>
<p:tagLst xmlns:a="http://schemas.openxmlformats.org/drawingml/2006/main" xmlns:r="http://schemas.openxmlformats.org/officeDocument/2006/relationships" xmlns:p="http://schemas.openxmlformats.org/presentationml/2006/main">
  <p:tag name="STICKYSTYLE" val="laatikko"/>
</p:tagLst>
</file>

<file path=ppt/tags/tag9.xml><?xml version="1.0" encoding="utf-8"?>
<p:tagLst xmlns:a="http://schemas.openxmlformats.org/drawingml/2006/main" xmlns:r="http://schemas.openxmlformats.org/officeDocument/2006/relationships" xmlns:p="http://schemas.openxmlformats.org/presentationml/2006/main">
  <p:tag name="STICKYSTYLE" val="laatikko"/>
</p:tagLst>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260</TotalTime>
  <Words>323</Words>
  <Application>Microsoft Office PowerPoint</Application>
  <PresentationFormat>Laajakuva</PresentationFormat>
  <Paragraphs>50</Paragraphs>
  <Slides>11</Slides>
  <Notes>1</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11</vt:i4>
      </vt:variant>
    </vt:vector>
  </HeadingPairs>
  <TitlesOfParts>
    <vt:vector size="15" baseType="lpstr">
      <vt:lpstr>Arial</vt:lpstr>
      <vt:lpstr>Calibri</vt:lpstr>
      <vt:lpstr>Calibri Light</vt:lpstr>
      <vt:lpstr>Office-teema</vt:lpstr>
      <vt:lpstr>Lapuanliike</vt:lpstr>
      <vt:lpstr>Eurooppa I maailmansodan jälkeen</vt:lpstr>
      <vt:lpstr>Miksi äärioikeistolainen ajattelu sai kannatusta Euroopassa I MS:n jälkeen?</vt:lpstr>
      <vt:lpstr>PowerPoint-esitys</vt:lpstr>
      <vt:lpstr>Lapuanliikkeen julistus:</vt:lpstr>
      <vt:lpstr>Lapuanliikkeen julistus heinäkuussa 1930</vt:lpstr>
      <vt:lpstr>Miksi Lapuanliike syntyi? Kpl 10</vt:lpstr>
      <vt:lpstr>Lapuan liike : Vihtori Kosola</vt:lpstr>
      <vt:lpstr>PowerPoint-esitys</vt:lpstr>
      <vt:lpstr>Mäntsälän kapina helmikuussa 1932</vt:lpstr>
      <vt:lpstr> 2010-lukua on verrattu 1930-lukuun!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Lapuan liike</dc:title>
  <dc:creator>Kaisa Jaako</dc:creator>
  <cp:lastModifiedBy>Kaisa Jaako</cp:lastModifiedBy>
  <cp:revision>13</cp:revision>
  <dcterms:created xsi:type="dcterms:W3CDTF">2021-01-08T07:24:02Z</dcterms:created>
  <dcterms:modified xsi:type="dcterms:W3CDTF">2023-03-13T11:26:09Z</dcterms:modified>
</cp:coreProperties>
</file>