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06410-9166-4031-A3F9-CB7083EF43CE}" type="datetimeFigureOut">
              <a:rPr lang="fi-FI" smtClean="0"/>
              <a:t>12.9.2010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1074B8-71C3-48D4-836D-BCE3F40E333B}" type="slidenum">
              <a:rPr lang="fi-FI" smtClean="0"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191B7D-D2D0-4876-B07E-CB3634126087}" type="slidenum">
              <a:rPr lang="fi-FI" smtClean="0"/>
              <a:t>1</a:t>
            </a:fld>
            <a:endParaRPr lang="fi-FI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191B7D-D2D0-4876-B07E-CB3634126087}" type="slidenum">
              <a:rPr lang="fi-FI" smtClean="0"/>
              <a:t>2</a:t>
            </a:fld>
            <a:endParaRPr lang="fi-FI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191B7D-D2D0-4876-B07E-CB3634126087}" type="slidenum">
              <a:rPr lang="fi-FI" smtClean="0"/>
              <a:t>3</a:t>
            </a:fld>
            <a:endParaRPr lang="fi-FI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191B7D-D2D0-4876-B07E-CB3634126087}" type="slidenum">
              <a:rPr lang="fi-FI" smtClean="0"/>
              <a:t>4</a:t>
            </a:fld>
            <a:endParaRPr lang="fi-FI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191B7D-D2D0-4876-B07E-CB3634126087}" type="slidenum">
              <a:rPr lang="fi-FI" smtClean="0"/>
              <a:t>5</a:t>
            </a:fld>
            <a:endParaRPr lang="fi-FI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191B7D-D2D0-4876-B07E-CB3634126087}" type="slidenum">
              <a:rPr lang="fi-FI" smtClean="0"/>
              <a:t>6</a:t>
            </a:fld>
            <a:endParaRPr lang="fi-F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70A1-35FA-42EF-A84E-5CB30DB19405}" type="datetimeFigureOut">
              <a:rPr lang="fi-FI" smtClean="0"/>
              <a:t>12.9.2010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35BAF-CB20-4638-9F0D-451A8126920A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70A1-35FA-42EF-A84E-5CB30DB19405}" type="datetimeFigureOut">
              <a:rPr lang="fi-FI" smtClean="0"/>
              <a:t>12.9.2010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35BAF-CB20-4638-9F0D-451A8126920A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70A1-35FA-42EF-A84E-5CB30DB19405}" type="datetimeFigureOut">
              <a:rPr lang="fi-FI" smtClean="0"/>
              <a:t>12.9.2010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35BAF-CB20-4638-9F0D-451A8126920A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70A1-35FA-42EF-A84E-5CB30DB19405}" type="datetimeFigureOut">
              <a:rPr lang="fi-FI" smtClean="0"/>
              <a:t>12.9.2010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35BAF-CB20-4638-9F0D-451A8126920A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70A1-35FA-42EF-A84E-5CB30DB19405}" type="datetimeFigureOut">
              <a:rPr lang="fi-FI" smtClean="0"/>
              <a:t>12.9.2010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35BAF-CB20-4638-9F0D-451A8126920A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70A1-35FA-42EF-A84E-5CB30DB19405}" type="datetimeFigureOut">
              <a:rPr lang="fi-FI" smtClean="0"/>
              <a:t>12.9.2010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35BAF-CB20-4638-9F0D-451A8126920A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70A1-35FA-42EF-A84E-5CB30DB19405}" type="datetimeFigureOut">
              <a:rPr lang="fi-FI" smtClean="0"/>
              <a:t>12.9.2010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35BAF-CB20-4638-9F0D-451A8126920A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70A1-35FA-42EF-A84E-5CB30DB19405}" type="datetimeFigureOut">
              <a:rPr lang="fi-FI" smtClean="0"/>
              <a:t>12.9.2010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35BAF-CB20-4638-9F0D-451A8126920A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70A1-35FA-42EF-A84E-5CB30DB19405}" type="datetimeFigureOut">
              <a:rPr lang="fi-FI" smtClean="0"/>
              <a:t>12.9.2010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35BAF-CB20-4638-9F0D-451A8126920A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70A1-35FA-42EF-A84E-5CB30DB19405}" type="datetimeFigureOut">
              <a:rPr lang="fi-FI" smtClean="0"/>
              <a:t>12.9.2010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35BAF-CB20-4638-9F0D-451A8126920A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E70A1-35FA-42EF-A84E-5CB30DB19405}" type="datetimeFigureOut">
              <a:rPr lang="fi-FI" smtClean="0"/>
              <a:t>12.9.2010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35BAF-CB20-4638-9F0D-451A8126920A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AE70A1-35FA-42EF-A84E-5CB30DB19405}" type="datetimeFigureOut">
              <a:rPr lang="fi-FI" smtClean="0"/>
              <a:t>12.9.2010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35BAF-CB20-4638-9F0D-451A8126920A}" type="slidenum">
              <a:rPr lang="fi-FI" smtClean="0"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fi-FI" sz="4000"/>
              <a:t>Suomen ulkopolitiikan isot linjat   itsenäistymisestä EU-Suomeen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 b="1">
                <a:solidFill>
                  <a:schemeClr val="tx1"/>
                </a:solidFill>
              </a:rPr>
              <a:t>➞ 1939 Pieni pelokas etsii kumppania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922713" y="2060575"/>
            <a:ext cx="1296987" cy="4762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i-FI" sz="2400"/>
              <a:t>Suomi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6732588" y="4149725"/>
            <a:ext cx="1944687" cy="4762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i-FI" sz="2400"/>
              <a:t>Kansainliitto</a:t>
            </a: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4140200" y="4608513"/>
            <a:ext cx="1296988" cy="84137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i-FI" sz="2400"/>
              <a:t>Baltian maat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7237413" y="1989138"/>
            <a:ext cx="1655762" cy="84137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i-FI" sz="2400"/>
              <a:t>Neuvosto-liitto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611188" y="1989138"/>
            <a:ext cx="1296987" cy="4762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i-FI" sz="2400"/>
              <a:t>Ruotsi</a:t>
            </a: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1403350" y="4392613"/>
            <a:ext cx="1296988" cy="4762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i-FI" sz="2400"/>
              <a:t>Saksa</a:t>
            </a:r>
          </a:p>
        </p:txBody>
      </p:sp>
      <p:sp>
        <p:nvSpPr>
          <p:cNvPr id="3083" name="Freeform 11"/>
          <p:cNvSpPr>
            <a:spLocks/>
          </p:cNvSpPr>
          <p:nvPr/>
        </p:nvSpPr>
        <p:spPr bwMode="auto">
          <a:xfrm>
            <a:off x="2268538" y="2060575"/>
            <a:ext cx="1417637" cy="3603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50" y="15"/>
              </a:cxn>
              <a:cxn ang="0">
                <a:pos x="510" y="345"/>
              </a:cxn>
              <a:cxn ang="0">
                <a:pos x="1260" y="330"/>
              </a:cxn>
            </a:cxnLst>
            <a:rect l="0" t="0" r="r" b="b"/>
            <a:pathLst>
              <a:path w="1260" h="345">
                <a:moveTo>
                  <a:pt x="0" y="0"/>
                </a:moveTo>
                <a:lnTo>
                  <a:pt x="750" y="15"/>
                </a:lnTo>
                <a:lnTo>
                  <a:pt x="510" y="345"/>
                </a:lnTo>
                <a:lnTo>
                  <a:pt x="1260" y="330"/>
                </a:lnTo>
              </a:path>
            </a:pathLst>
          </a:custGeom>
          <a:noFill/>
          <a:ln w="28575" cmpd="sng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fi-FI"/>
          </a:p>
        </p:txBody>
      </p:sp>
      <p:sp>
        <p:nvSpPr>
          <p:cNvPr id="3084" name="Freeform 12"/>
          <p:cNvSpPr>
            <a:spLocks/>
          </p:cNvSpPr>
          <p:nvPr/>
        </p:nvSpPr>
        <p:spPr bwMode="auto">
          <a:xfrm>
            <a:off x="5457825" y="2154238"/>
            <a:ext cx="1490663" cy="33813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50" y="15"/>
              </a:cxn>
              <a:cxn ang="0">
                <a:pos x="510" y="345"/>
              </a:cxn>
              <a:cxn ang="0">
                <a:pos x="1260" y="330"/>
              </a:cxn>
            </a:cxnLst>
            <a:rect l="0" t="0" r="r" b="b"/>
            <a:pathLst>
              <a:path w="1260" h="345">
                <a:moveTo>
                  <a:pt x="0" y="0"/>
                </a:moveTo>
                <a:lnTo>
                  <a:pt x="750" y="15"/>
                </a:lnTo>
                <a:lnTo>
                  <a:pt x="510" y="345"/>
                </a:lnTo>
                <a:lnTo>
                  <a:pt x="1260" y="330"/>
                </a:lnTo>
              </a:path>
            </a:pathLst>
          </a:custGeom>
          <a:noFill/>
          <a:ln w="28575" cmpd="sng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fi-FI"/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2124075" y="1504950"/>
            <a:ext cx="1530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i-FI"/>
              <a:t>Ahvenanmaa</a:t>
            </a: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5651500" y="1052513"/>
            <a:ext cx="13906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i-FI"/>
              <a:t>Itä-Karjala</a:t>
            </a:r>
          </a:p>
          <a:p>
            <a:pPr algn="ctr"/>
            <a:r>
              <a:rPr lang="fi-FI"/>
              <a:t>SKP</a:t>
            </a:r>
          </a:p>
          <a:p>
            <a:pPr algn="ctr"/>
            <a:r>
              <a:rPr lang="fi-FI"/>
              <a:t>Suur-Suomi</a:t>
            </a:r>
          </a:p>
        </p:txBody>
      </p:sp>
      <p:pic>
        <p:nvPicPr>
          <p:cNvPr id="3087" name="Picture 15" descr="MCIN00596_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2032960">
            <a:off x="2133600" y="3773488"/>
            <a:ext cx="854075" cy="519112"/>
          </a:xfrm>
          <a:prstGeom prst="rect">
            <a:avLst/>
          </a:prstGeom>
          <a:noFill/>
        </p:spPr>
      </p:pic>
      <p:pic>
        <p:nvPicPr>
          <p:cNvPr id="3088" name="Picture 16" descr="MCIN00596_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1551595">
            <a:off x="3203575" y="2565400"/>
            <a:ext cx="854075" cy="519113"/>
          </a:xfrm>
          <a:prstGeom prst="rect">
            <a:avLst/>
          </a:prstGeom>
          <a:noFill/>
        </p:spPr>
      </p:pic>
      <p:pic>
        <p:nvPicPr>
          <p:cNvPr id="3089" name="Picture 17" descr="MCIN00596_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1865397">
            <a:off x="2709863" y="3068638"/>
            <a:ext cx="854075" cy="519112"/>
          </a:xfrm>
          <a:prstGeom prst="rect">
            <a:avLst/>
          </a:prstGeom>
          <a:noFill/>
        </p:spPr>
      </p:pic>
      <p:sp>
        <p:nvSpPr>
          <p:cNvPr id="3090" name="AutoShape 18"/>
          <p:cNvSpPr>
            <a:spLocks noChangeArrowheads="1"/>
          </p:cNvSpPr>
          <p:nvPr/>
        </p:nvSpPr>
        <p:spPr bwMode="auto">
          <a:xfrm>
            <a:off x="2484438" y="3429000"/>
            <a:ext cx="793750" cy="431800"/>
          </a:xfrm>
          <a:prstGeom prst="irregularSeal1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i-FI"/>
          </a:p>
        </p:txBody>
      </p:sp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539750" y="3422650"/>
            <a:ext cx="1720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i-FI"/>
              <a:t>kuningashanke</a:t>
            </a:r>
          </a:p>
        </p:txBody>
      </p:sp>
      <p:pic>
        <p:nvPicPr>
          <p:cNvPr id="3092" name="Picture 20" descr="MCIN00596_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70922410">
            <a:off x="6957219" y="3534569"/>
            <a:ext cx="854075" cy="519113"/>
          </a:xfrm>
          <a:prstGeom prst="rect">
            <a:avLst/>
          </a:prstGeom>
          <a:noFill/>
        </p:spPr>
      </p:pic>
      <p:pic>
        <p:nvPicPr>
          <p:cNvPr id="3093" name="Picture 21" descr="MCIN00596_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25867866">
            <a:off x="4012406" y="2680495"/>
            <a:ext cx="936625" cy="569912"/>
          </a:xfrm>
          <a:prstGeom prst="rect">
            <a:avLst/>
          </a:prstGeom>
          <a:noFill/>
        </p:spPr>
      </p:pic>
      <p:pic>
        <p:nvPicPr>
          <p:cNvPr id="3094" name="Picture 22" descr="MCIN00596_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26580399">
            <a:off x="4277519" y="3894932"/>
            <a:ext cx="927100" cy="563562"/>
          </a:xfrm>
          <a:prstGeom prst="rect">
            <a:avLst/>
          </a:prstGeom>
          <a:noFill/>
        </p:spPr>
      </p:pic>
      <p:sp>
        <p:nvSpPr>
          <p:cNvPr id="3095" name="AutoShape 23"/>
          <p:cNvSpPr>
            <a:spLocks noChangeArrowheads="1"/>
          </p:cNvSpPr>
          <p:nvPr/>
        </p:nvSpPr>
        <p:spPr bwMode="auto">
          <a:xfrm>
            <a:off x="4211638" y="3357563"/>
            <a:ext cx="793750" cy="503237"/>
          </a:xfrm>
          <a:prstGeom prst="irregularSeal1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i-FI"/>
          </a:p>
        </p:txBody>
      </p:sp>
      <p:sp>
        <p:nvSpPr>
          <p:cNvPr id="3096" name="Text Box 24"/>
          <p:cNvSpPr txBox="1">
            <a:spLocks noChangeArrowheads="1"/>
          </p:cNvSpPr>
          <p:nvPr/>
        </p:nvSpPr>
        <p:spPr bwMode="auto">
          <a:xfrm>
            <a:off x="4832350" y="3068638"/>
            <a:ext cx="1377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i-FI"/>
              <a:t>reunavaltio-</a:t>
            </a:r>
          </a:p>
          <a:p>
            <a:pPr algn="ctr"/>
            <a:r>
              <a:rPr lang="fi-FI"/>
              <a:t>politiikka</a:t>
            </a:r>
          </a:p>
        </p:txBody>
      </p:sp>
      <p:pic>
        <p:nvPicPr>
          <p:cNvPr id="3097" name="Picture 25" descr="MCIN00596_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71769668">
            <a:off x="6420644" y="2948781"/>
            <a:ext cx="854075" cy="519113"/>
          </a:xfrm>
          <a:prstGeom prst="rect">
            <a:avLst/>
          </a:prstGeom>
          <a:noFill/>
        </p:spPr>
      </p:pic>
      <p:pic>
        <p:nvPicPr>
          <p:cNvPr id="3098" name="Picture 26" descr="MCIN00596_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73232849">
            <a:off x="5773738" y="2622550"/>
            <a:ext cx="854075" cy="519113"/>
          </a:xfrm>
          <a:prstGeom prst="rect">
            <a:avLst/>
          </a:prstGeom>
          <a:noFill/>
        </p:spPr>
      </p:pic>
      <p:pic>
        <p:nvPicPr>
          <p:cNvPr id="3099" name="Picture 27" descr="MCIN00596_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73232849">
            <a:off x="5086350" y="2420938"/>
            <a:ext cx="854075" cy="519112"/>
          </a:xfrm>
          <a:prstGeom prst="rect">
            <a:avLst/>
          </a:prstGeom>
          <a:noFill/>
        </p:spPr>
      </p:pic>
      <p:sp>
        <p:nvSpPr>
          <p:cNvPr id="3100" name="Text Box 28"/>
          <p:cNvSpPr txBox="1">
            <a:spLocks noChangeArrowheads="1"/>
          </p:cNvSpPr>
          <p:nvPr/>
        </p:nvSpPr>
        <p:spPr bwMode="auto">
          <a:xfrm>
            <a:off x="6415088" y="4875213"/>
            <a:ext cx="1847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i-FI"/>
              <a:t>Suomi turvautuu</a:t>
            </a:r>
          </a:p>
          <a:p>
            <a:pPr algn="ctr"/>
            <a:r>
              <a:rPr lang="fi-FI"/>
              <a:t>Kansainliittoon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8" grpId="0" animBg="1"/>
      <p:bldP spid="3079" grpId="0" animBg="1"/>
      <p:bldP spid="3080" grpId="0" animBg="1"/>
      <p:bldP spid="3081" grpId="0" animBg="1"/>
      <p:bldP spid="3082" grpId="0" animBg="1"/>
      <p:bldP spid="3083" grpId="0" animBg="1"/>
      <p:bldP spid="3084" grpId="0" animBg="1"/>
      <p:bldP spid="3085" grpId="0"/>
      <p:bldP spid="3086" grpId="0"/>
      <p:bldP spid="3090" grpId="0" animBg="1"/>
      <p:bldP spid="3091" grpId="0"/>
      <p:bldP spid="3095" grpId="0" animBg="1"/>
      <p:bldP spid="3096" grpId="0"/>
      <p:bldP spid="310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 b="1"/>
              <a:t>1939–1940 Pieni pelokas puolustautuu</a:t>
            </a:r>
            <a:endParaRPr lang="fi-FI" sz="3200">
              <a:solidFill>
                <a:schemeClr val="tx1"/>
              </a:solidFill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922713" y="2060575"/>
            <a:ext cx="1296987" cy="4762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i-FI" sz="2400"/>
              <a:t>Suomi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1331913" y="4941888"/>
            <a:ext cx="1944687" cy="4762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i-FI" sz="2400"/>
              <a:t>Kansainliitto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468313" y="1628775"/>
            <a:ext cx="1511300" cy="12065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i-FI" sz="2400"/>
              <a:t>Iso-BritanniaRanska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7237413" y="1989138"/>
            <a:ext cx="1655762" cy="84137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i-FI" sz="2400"/>
              <a:t>Neuvosto-liitto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539750" y="3933825"/>
            <a:ext cx="1296988" cy="4762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i-FI" sz="2400"/>
              <a:t>Ruotsi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4283075" y="5157788"/>
            <a:ext cx="1296988" cy="4762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i-FI" sz="2400"/>
              <a:t>Saksa</a:t>
            </a:r>
          </a:p>
        </p:txBody>
      </p:sp>
      <p:sp>
        <p:nvSpPr>
          <p:cNvPr id="5130" name="Freeform 10"/>
          <p:cNvSpPr>
            <a:spLocks/>
          </p:cNvSpPr>
          <p:nvPr/>
        </p:nvSpPr>
        <p:spPr bwMode="auto">
          <a:xfrm>
            <a:off x="5457825" y="2227263"/>
            <a:ext cx="1490663" cy="33813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50" y="15"/>
              </a:cxn>
              <a:cxn ang="0">
                <a:pos x="510" y="345"/>
              </a:cxn>
              <a:cxn ang="0">
                <a:pos x="1260" y="330"/>
              </a:cxn>
            </a:cxnLst>
            <a:rect l="0" t="0" r="r" b="b"/>
            <a:pathLst>
              <a:path w="1260" h="345">
                <a:moveTo>
                  <a:pt x="0" y="0"/>
                </a:moveTo>
                <a:lnTo>
                  <a:pt x="750" y="15"/>
                </a:lnTo>
                <a:lnTo>
                  <a:pt x="510" y="345"/>
                </a:lnTo>
                <a:lnTo>
                  <a:pt x="1260" y="330"/>
                </a:lnTo>
              </a:path>
            </a:pathLst>
          </a:custGeom>
          <a:noFill/>
          <a:ln w="28575" cmpd="sng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fi-FI"/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2001838" y="1557338"/>
            <a:ext cx="1682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i-FI"/>
              <a:t>myötätuntoa ja</a:t>
            </a:r>
          </a:p>
          <a:p>
            <a:pPr algn="ctr"/>
            <a:r>
              <a:rPr lang="fi-FI"/>
              <a:t>lupauksia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5835650" y="1622425"/>
            <a:ext cx="1022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i-FI"/>
              <a:t>talvisota</a:t>
            </a:r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449263" y="3108325"/>
            <a:ext cx="1962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i-FI"/>
              <a:t>vapaaehtoisia ja</a:t>
            </a:r>
          </a:p>
          <a:p>
            <a:pPr algn="ctr"/>
            <a:r>
              <a:rPr lang="fi-FI"/>
              <a:t>taloudellista apua</a:t>
            </a:r>
          </a:p>
        </p:txBody>
      </p:sp>
      <p:pic>
        <p:nvPicPr>
          <p:cNvPr id="5138" name="Picture 18" descr="MCIN00596_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76554053">
            <a:off x="5518150" y="4652963"/>
            <a:ext cx="854075" cy="519112"/>
          </a:xfrm>
          <a:prstGeom prst="rect">
            <a:avLst/>
          </a:prstGeom>
          <a:noFill/>
        </p:spPr>
      </p:pic>
      <p:pic>
        <p:nvPicPr>
          <p:cNvPr id="5140" name="Picture 20" descr="MCIN00596_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43983464">
            <a:off x="6165850" y="4149725"/>
            <a:ext cx="927100" cy="563563"/>
          </a:xfrm>
          <a:prstGeom prst="rect">
            <a:avLst/>
          </a:prstGeom>
          <a:noFill/>
        </p:spPr>
      </p:pic>
      <p:sp>
        <p:nvSpPr>
          <p:cNvPr id="5142" name="Text Box 22"/>
          <p:cNvSpPr txBox="1">
            <a:spLocks noChangeArrowheads="1"/>
          </p:cNvSpPr>
          <p:nvPr/>
        </p:nvSpPr>
        <p:spPr bwMode="auto">
          <a:xfrm>
            <a:off x="2700338" y="3716338"/>
            <a:ext cx="1416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i-FI"/>
              <a:t>tuomitsee ja</a:t>
            </a:r>
          </a:p>
          <a:p>
            <a:pPr algn="ctr"/>
            <a:r>
              <a:rPr lang="fi-FI"/>
              <a:t>erottaa</a:t>
            </a:r>
          </a:p>
        </p:txBody>
      </p:sp>
      <p:pic>
        <p:nvPicPr>
          <p:cNvPr id="5143" name="Picture 23" descr="MCIN00596_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109552244">
            <a:off x="6813550" y="3644900"/>
            <a:ext cx="854075" cy="519113"/>
          </a:xfrm>
          <a:prstGeom prst="rect">
            <a:avLst/>
          </a:prstGeom>
          <a:noFill/>
        </p:spPr>
      </p:pic>
      <p:pic>
        <p:nvPicPr>
          <p:cNvPr id="5144" name="Picture 24" descr="MCIN00596_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88701248">
            <a:off x="7246938" y="2997200"/>
            <a:ext cx="854075" cy="519113"/>
          </a:xfrm>
          <a:prstGeom prst="rect">
            <a:avLst/>
          </a:prstGeom>
          <a:noFill/>
        </p:spPr>
      </p:pic>
      <p:sp>
        <p:nvSpPr>
          <p:cNvPr id="5146" name="Text Box 26"/>
          <p:cNvSpPr txBox="1">
            <a:spLocks noChangeArrowheads="1"/>
          </p:cNvSpPr>
          <p:nvPr/>
        </p:nvSpPr>
        <p:spPr bwMode="auto">
          <a:xfrm>
            <a:off x="6892925" y="4581525"/>
            <a:ext cx="2216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i-FI"/>
              <a:t>hyökkäämättömyys-</a:t>
            </a:r>
          </a:p>
          <a:p>
            <a:pPr algn="ctr"/>
            <a:r>
              <a:rPr lang="fi-FI"/>
              <a:t>sopimus</a:t>
            </a:r>
          </a:p>
        </p:txBody>
      </p:sp>
      <p:sp>
        <p:nvSpPr>
          <p:cNvPr id="5147" name="Line 27"/>
          <p:cNvSpPr>
            <a:spLocks noChangeShapeType="1"/>
          </p:cNvSpPr>
          <p:nvPr/>
        </p:nvSpPr>
        <p:spPr bwMode="auto">
          <a:xfrm>
            <a:off x="2159000" y="2349500"/>
            <a:ext cx="1549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5148" name="Line 28"/>
          <p:cNvSpPr>
            <a:spLocks noChangeShapeType="1"/>
          </p:cNvSpPr>
          <p:nvPr/>
        </p:nvSpPr>
        <p:spPr bwMode="auto">
          <a:xfrm flipV="1">
            <a:off x="1908175" y="2636838"/>
            <a:ext cx="2016125" cy="14414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5149" name="Freeform 29"/>
          <p:cNvSpPr>
            <a:spLocks/>
          </p:cNvSpPr>
          <p:nvPr/>
        </p:nvSpPr>
        <p:spPr bwMode="auto">
          <a:xfrm rot="8918680">
            <a:off x="2855913" y="3557588"/>
            <a:ext cx="4321175" cy="6270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50" y="15"/>
              </a:cxn>
              <a:cxn ang="0">
                <a:pos x="510" y="345"/>
              </a:cxn>
              <a:cxn ang="0">
                <a:pos x="1260" y="330"/>
              </a:cxn>
            </a:cxnLst>
            <a:rect l="0" t="0" r="r" b="b"/>
            <a:pathLst>
              <a:path w="1260" h="345">
                <a:moveTo>
                  <a:pt x="0" y="0"/>
                </a:moveTo>
                <a:lnTo>
                  <a:pt x="750" y="15"/>
                </a:lnTo>
                <a:lnTo>
                  <a:pt x="510" y="345"/>
                </a:lnTo>
                <a:lnTo>
                  <a:pt x="1260" y="330"/>
                </a:lnTo>
              </a:path>
            </a:pathLst>
          </a:custGeom>
          <a:noFill/>
          <a:ln w="28575" cmpd="sng">
            <a:solidFill>
              <a:srgbClr val="000000"/>
            </a:solidFill>
            <a:round/>
            <a:headEnd type="triangle" w="med" len="med"/>
            <a:tailEnd type="none" w="med" len="med"/>
          </a:ln>
        </p:spPr>
        <p:txBody>
          <a:bodyPr/>
          <a:lstStyle/>
          <a:p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0" grpId="0" animBg="1"/>
      <p:bldP spid="5131" grpId="0"/>
      <p:bldP spid="5132" grpId="0"/>
      <p:bldP spid="5137" grpId="0"/>
      <p:bldP spid="5142" grpId="0"/>
      <p:bldP spid="5146" grpId="0"/>
      <p:bldP spid="5147" grpId="0" animBg="1"/>
      <p:bldP spid="5148" grpId="0" animBg="1"/>
      <p:bldP spid="514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 b="1"/>
              <a:t>1940–1944 Revanssin paikka?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3922713" y="2060575"/>
            <a:ext cx="1296987" cy="4762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i-FI" sz="2400"/>
              <a:t>Suomi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468313" y="1341438"/>
            <a:ext cx="1511300" cy="84137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i-FI" sz="2400"/>
              <a:t>Iso-Britannia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7237413" y="1989138"/>
            <a:ext cx="1655762" cy="84137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i-FI" sz="2400"/>
              <a:t>Neuvosto-liitto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539750" y="3933825"/>
            <a:ext cx="1296988" cy="4762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i-FI" sz="2400"/>
              <a:t>Ruotsi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4140200" y="4868863"/>
            <a:ext cx="1296988" cy="4762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i-FI" sz="2400"/>
              <a:t>Saksa</a:t>
            </a:r>
          </a:p>
        </p:txBody>
      </p:sp>
      <p:sp>
        <p:nvSpPr>
          <p:cNvPr id="6153" name="Freeform 9"/>
          <p:cNvSpPr>
            <a:spLocks/>
          </p:cNvSpPr>
          <p:nvPr/>
        </p:nvSpPr>
        <p:spPr bwMode="auto">
          <a:xfrm>
            <a:off x="5457825" y="2227263"/>
            <a:ext cx="1490663" cy="33813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50" y="15"/>
              </a:cxn>
              <a:cxn ang="0">
                <a:pos x="510" y="345"/>
              </a:cxn>
              <a:cxn ang="0">
                <a:pos x="1260" y="330"/>
              </a:cxn>
            </a:cxnLst>
            <a:rect l="0" t="0" r="r" b="b"/>
            <a:pathLst>
              <a:path w="1260" h="345">
                <a:moveTo>
                  <a:pt x="0" y="0"/>
                </a:moveTo>
                <a:lnTo>
                  <a:pt x="750" y="15"/>
                </a:lnTo>
                <a:lnTo>
                  <a:pt x="510" y="345"/>
                </a:lnTo>
                <a:lnTo>
                  <a:pt x="1260" y="330"/>
                </a:lnTo>
              </a:path>
            </a:pathLst>
          </a:custGeom>
          <a:noFill/>
          <a:ln w="28575" cmpd="sng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fi-FI"/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2500313" y="1341438"/>
            <a:ext cx="1504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i-FI"/>
              <a:t>sodanjulistus</a:t>
            </a: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5797550" y="1622425"/>
            <a:ext cx="1098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i-FI"/>
              <a:t>jatkosota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1476375" y="3244850"/>
            <a:ext cx="933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i-FI"/>
              <a:t>kauppa</a:t>
            </a:r>
          </a:p>
        </p:txBody>
      </p:sp>
      <p:pic>
        <p:nvPicPr>
          <p:cNvPr id="6157" name="Picture 13" descr="MCIN00596_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26184294">
            <a:off x="4333081" y="4172745"/>
            <a:ext cx="854075" cy="519112"/>
          </a:xfrm>
          <a:prstGeom prst="rect">
            <a:avLst/>
          </a:prstGeom>
          <a:noFill/>
        </p:spPr>
      </p:pic>
      <p:pic>
        <p:nvPicPr>
          <p:cNvPr id="6160" name="Picture 16" descr="MCIN00596_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47991650">
            <a:off x="4188619" y="3452019"/>
            <a:ext cx="854075" cy="519113"/>
          </a:xfrm>
          <a:prstGeom prst="rect">
            <a:avLst/>
          </a:prstGeom>
          <a:noFill/>
        </p:spPr>
      </p:pic>
      <p:pic>
        <p:nvPicPr>
          <p:cNvPr id="6161" name="Picture 17" descr="MCIN00596_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111969734">
            <a:off x="4117181" y="2659857"/>
            <a:ext cx="854075" cy="519112"/>
          </a:xfrm>
          <a:prstGeom prst="rect">
            <a:avLst/>
          </a:prstGeom>
          <a:noFill/>
        </p:spPr>
      </p:pic>
      <p:sp>
        <p:nvSpPr>
          <p:cNvPr id="6162" name="Text Box 18"/>
          <p:cNvSpPr txBox="1">
            <a:spLocks noChangeArrowheads="1"/>
          </p:cNvSpPr>
          <p:nvPr/>
        </p:nvSpPr>
        <p:spPr bwMode="auto">
          <a:xfrm>
            <a:off x="4945063" y="3108325"/>
            <a:ext cx="2190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i-FI"/>
              <a:t>kauttakulkusopimus</a:t>
            </a:r>
          </a:p>
          <a:p>
            <a:pPr algn="ctr"/>
            <a:r>
              <a:rPr lang="fi-FI"/>
              <a:t>aseveljeys</a:t>
            </a:r>
          </a:p>
        </p:txBody>
      </p:sp>
      <p:sp>
        <p:nvSpPr>
          <p:cNvPr id="6163" name="Line 19"/>
          <p:cNvSpPr>
            <a:spLocks noChangeShapeType="1"/>
          </p:cNvSpPr>
          <p:nvPr/>
        </p:nvSpPr>
        <p:spPr bwMode="auto">
          <a:xfrm>
            <a:off x="2124075" y="1773238"/>
            <a:ext cx="1655763" cy="5032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6164" name="Line 20"/>
          <p:cNvSpPr>
            <a:spLocks noChangeShapeType="1"/>
          </p:cNvSpPr>
          <p:nvPr/>
        </p:nvSpPr>
        <p:spPr bwMode="auto">
          <a:xfrm flipV="1">
            <a:off x="1908175" y="2636838"/>
            <a:ext cx="2016125" cy="14414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6165" name="Freeform 21"/>
          <p:cNvSpPr>
            <a:spLocks/>
          </p:cNvSpPr>
          <p:nvPr/>
        </p:nvSpPr>
        <p:spPr bwMode="auto">
          <a:xfrm>
            <a:off x="5534025" y="2963863"/>
            <a:ext cx="2522538" cy="2081212"/>
          </a:xfrm>
          <a:custGeom>
            <a:avLst/>
            <a:gdLst/>
            <a:ahLst/>
            <a:cxnLst>
              <a:cxn ang="0">
                <a:pos x="1589" y="0"/>
              </a:cxn>
              <a:cxn ang="0">
                <a:pos x="804" y="1083"/>
              </a:cxn>
              <a:cxn ang="0">
                <a:pos x="784" y="725"/>
              </a:cxn>
              <a:cxn ang="0">
                <a:pos x="0" y="1311"/>
              </a:cxn>
            </a:cxnLst>
            <a:rect l="0" t="0" r="r" b="b"/>
            <a:pathLst>
              <a:path w="1589" h="1311">
                <a:moveTo>
                  <a:pt x="1589" y="0"/>
                </a:moveTo>
                <a:lnTo>
                  <a:pt x="804" y="1083"/>
                </a:lnTo>
                <a:lnTo>
                  <a:pt x="784" y="725"/>
                </a:lnTo>
                <a:lnTo>
                  <a:pt x="0" y="1311"/>
                </a:lnTo>
              </a:path>
            </a:pathLst>
          </a:custGeom>
          <a:noFill/>
          <a:ln w="28575" cmpd="sng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fi-FI"/>
          </a:p>
        </p:txBody>
      </p:sp>
      <p:sp>
        <p:nvSpPr>
          <p:cNvPr id="6166" name="Text Box 22"/>
          <p:cNvSpPr txBox="1">
            <a:spLocks noChangeArrowheads="1"/>
          </p:cNvSpPr>
          <p:nvPr/>
        </p:nvSpPr>
        <p:spPr bwMode="auto">
          <a:xfrm>
            <a:off x="6427788" y="4652963"/>
            <a:ext cx="2368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i-FI"/>
              <a:t>operaatio Barbarossa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3" grpId="0" animBg="1"/>
      <p:bldP spid="6154" grpId="0"/>
      <p:bldP spid="6155" grpId="0"/>
      <p:bldP spid="6156" grpId="0"/>
      <p:bldP spid="6162" grpId="0"/>
      <p:bldP spid="6163" grpId="0" animBg="1"/>
      <p:bldP spid="6164" grpId="0" animBg="1"/>
      <p:bldP spid="6165" grpId="0" animBg="1"/>
      <p:bldP spid="616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 b="1"/>
              <a:t>1944–1991 Pieni puolueeton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4067175" y="2060575"/>
            <a:ext cx="1296988" cy="4762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i-FI" sz="2400"/>
              <a:t>Suomi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539750" y="2708275"/>
            <a:ext cx="1152525" cy="84137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/>
            <a:r>
              <a:rPr lang="fi-FI" sz="2400"/>
              <a:t>YK 1955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79388" y="4005263"/>
            <a:ext cx="2232025" cy="84137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i-FI" sz="2400"/>
              <a:t>Pohjoismaiden neuvosto 1955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7237413" y="1989138"/>
            <a:ext cx="1655762" cy="84137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i-FI" sz="2400"/>
              <a:t>Neuvosto-liitto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1619250" y="5084763"/>
            <a:ext cx="2089150" cy="84137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i-FI" sz="2400"/>
              <a:t>EFTA 1961</a:t>
            </a:r>
            <a:br>
              <a:rPr lang="fi-FI" sz="2400"/>
            </a:br>
            <a:r>
              <a:rPr lang="fi-FI" sz="2400"/>
              <a:t>EEC 1973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4283075" y="5157788"/>
            <a:ext cx="1296988" cy="4762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i-FI" sz="2400"/>
              <a:t>Saksat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1835150" y="1125538"/>
            <a:ext cx="2635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i-FI"/>
              <a:t>ei Marshall-apua,</a:t>
            </a:r>
          </a:p>
          <a:p>
            <a:pPr algn="ctr"/>
            <a:r>
              <a:rPr lang="fi-FI"/>
              <a:t>mutta muuta talousapua</a:t>
            </a: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5187950" y="2859088"/>
            <a:ext cx="29019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i-FI"/>
              <a:t>YYA 1948-1991</a:t>
            </a:r>
          </a:p>
          <a:p>
            <a:pPr algn="ctr"/>
            <a:r>
              <a:rPr lang="fi-FI"/>
              <a:t>Porkkalan palautus 1956</a:t>
            </a:r>
          </a:p>
          <a:p>
            <a:pPr algn="ctr"/>
            <a:r>
              <a:rPr lang="fi-FI"/>
              <a:t>Paasikiven</a:t>
            </a:r>
            <a:r>
              <a:rPr lang="fi-FI">
                <a:cs typeface="Arial" charset="0"/>
              </a:rPr>
              <a:t>–</a:t>
            </a:r>
            <a:r>
              <a:rPr lang="fi-FI"/>
              <a:t>Kekkosen-linja</a:t>
            </a:r>
          </a:p>
        </p:txBody>
      </p:sp>
      <p:pic>
        <p:nvPicPr>
          <p:cNvPr id="7182" name="Picture 14" descr="MCIN00596_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41940707">
            <a:off x="5362575" y="2160588"/>
            <a:ext cx="1081088" cy="563562"/>
          </a:xfrm>
          <a:prstGeom prst="rect">
            <a:avLst/>
          </a:prstGeom>
          <a:noFill/>
        </p:spPr>
      </p:pic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3563938" y="4149725"/>
            <a:ext cx="1225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i-FI"/>
              <a:t>suhteet</a:t>
            </a:r>
          </a:p>
          <a:p>
            <a:pPr algn="ctr"/>
            <a:r>
              <a:rPr lang="fi-FI"/>
              <a:t>molempiin</a:t>
            </a:r>
          </a:p>
        </p:txBody>
      </p:sp>
      <p:pic>
        <p:nvPicPr>
          <p:cNvPr id="7184" name="Picture 16" descr="MCIN00596_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106613906">
            <a:off x="6310313" y="2176463"/>
            <a:ext cx="998537" cy="519112"/>
          </a:xfrm>
          <a:prstGeom prst="rect">
            <a:avLst/>
          </a:prstGeom>
          <a:noFill/>
        </p:spPr>
      </p:pic>
      <p:sp>
        <p:nvSpPr>
          <p:cNvPr id="7190" name="Line 22"/>
          <p:cNvSpPr>
            <a:spLocks noChangeShapeType="1"/>
          </p:cNvSpPr>
          <p:nvPr/>
        </p:nvSpPr>
        <p:spPr bwMode="auto">
          <a:xfrm flipV="1">
            <a:off x="1692275" y="2349500"/>
            <a:ext cx="2303463" cy="7191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7191" name="Line 23"/>
          <p:cNvSpPr>
            <a:spLocks noChangeShapeType="1"/>
          </p:cNvSpPr>
          <p:nvPr/>
        </p:nvSpPr>
        <p:spPr bwMode="auto">
          <a:xfrm>
            <a:off x="1835150" y="1773238"/>
            <a:ext cx="2016125" cy="431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7192" name="Line 24"/>
          <p:cNvSpPr>
            <a:spLocks noChangeShapeType="1"/>
          </p:cNvSpPr>
          <p:nvPr/>
        </p:nvSpPr>
        <p:spPr bwMode="auto">
          <a:xfrm flipH="1" flipV="1">
            <a:off x="4787900" y="2708275"/>
            <a:ext cx="144463" cy="23050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7193" name="Text Box 25"/>
          <p:cNvSpPr txBox="1">
            <a:spLocks noChangeArrowheads="1"/>
          </p:cNvSpPr>
          <p:nvPr/>
        </p:nvSpPr>
        <p:spPr bwMode="auto">
          <a:xfrm>
            <a:off x="539750" y="1484313"/>
            <a:ext cx="1152525" cy="4762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/>
            <a:r>
              <a:rPr lang="fi-FI" sz="2400"/>
              <a:t>USA</a:t>
            </a:r>
          </a:p>
        </p:txBody>
      </p:sp>
      <p:sp>
        <p:nvSpPr>
          <p:cNvPr id="7194" name="Line 26"/>
          <p:cNvSpPr>
            <a:spLocks noChangeShapeType="1"/>
          </p:cNvSpPr>
          <p:nvPr/>
        </p:nvSpPr>
        <p:spPr bwMode="auto">
          <a:xfrm flipV="1">
            <a:off x="1331913" y="2565400"/>
            <a:ext cx="2663825" cy="13684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7195" name="Line 27"/>
          <p:cNvSpPr>
            <a:spLocks noChangeShapeType="1"/>
          </p:cNvSpPr>
          <p:nvPr/>
        </p:nvSpPr>
        <p:spPr bwMode="auto">
          <a:xfrm flipV="1">
            <a:off x="2843213" y="2708275"/>
            <a:ext cx="1441450" cy="23780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7196" name="Text Box 28"/>
          <p:cNvSpPr txBox="1">
            <a:spLocks noChangeArrowheads="1"/>
          </p:cNvSpPr>
          <p:nvPr/>
        </p:nvSpPr>
        <p:spPr bwMode="auto">
          <a:xfrm>
            <a:off x="5867400" y="4149725"/>
            <a:ext cx="3024188" cy="1655763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pPr algn="ctr"/>
            <a:r>
              <a:rPr lang="fi-FI" sz="2400"/>
              <a:t>Kriisit:</a:t>
            </a:r>
          </a:p>
          <a:p>
            <a:pPr algn="ctr"/>
            <a:r>
              <a:rPr lang="fi-FI" sz="2400"/>
              <a:t>yöpakkaset 1958–59</a:t>
            </a:r>
          </a:p>
          <a:p>
            <a:pPr algn="ctr"/>
            <a:r>
              <a:rPr lang="fi-FI" sz="2400"/>
              <a:t>noottikriisi 1961</a:t>
            </a:r>
          </a:p>
          <a:p>
            <a:pPr algn="ctr"/>
            <a:r>
              <a:rPr lang="fi-FI" sz="2400"/>
              <a:t>suomettuminen</a:t>
            </a:r>
          </a:p>
          <a:p>
            <a:pPr algn="ctr"/>
            <a:endParaRPr lang="fi-FI" sz="2000">
              <a:latin typeface="Times New Roman" pitchFamily="18" charset="0"/>
            </a:endParaRPr>
          </a:p>
          <a:p>
            <a:pPr algn="ctr"/>
            <a:endParaRPr lang="fi-FI" sz="1200">
              <a:latin typeface="Times New Roman" pitchFamily="18" charset="0"/>
            </a:endParaRPr>
          </a:p>
          <a:p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animBg="1"/>
      <p:bldP spid="7173" grpId="0" animBg="1"/>
      <p:bldP spid="7175" grpId="0" animBg="1"/>
      <p:bldP spid="7176" grpId="0" animBg="1"/>
      <p:bldP spid="7178" grpId="0"/>
      <p:bldP spid="7179" grpId="0"/>
      <p:bldP spid="7183" grpId="0"/>
      <p:bldP spid="7190" grpId="0" animBg="1"/>
      <p:bldP spid="7191" grpId="0" animBg="1"/>
      <p:bldP spid="7192" grpId="0" animBg="1"/>
      <p:bldP spid="7194" grpId="0" animBg="1"/>
      <p:bldP spid="7195" grpId="0" animBg="1"/>
      <p:bldP spid="719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 b="1"/>
              <a:t>1991</a:t>
            </a:r>
            <a:r>
              <a:rPr lang="fi-FI" sz="3200" b="1">
                <a:sym typeface="Wingdings" pitchFamily="2" charset="2"/>
              </a:rPr>
              <a:t></a:t>
            </a:r>
            <a:r>
              <a:rPr lang="fi-FI" sz="3200" b="1"/>
              <a:t> Liittoutumatta liitosta liittoon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4067175" y="2060575"/>
            <a:ext cx="1296988" cy="4762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i-FI" sz="2400"/>
              <a:t>Suomi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395288" y="2808288"/>
            <a:ext cx="1152525" cy="4762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/>
            <a:r>
              <a:rPr lang="fi-FI" sz="2400"/>
              <a:t>YK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179388" y="4005263"/>
            <a:ext cx="2232025" cy="84137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i-FI" sz="2400"/>
              <a:t>Pohjoismaiden neuvosto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7308850" y="1989138"/>
            <a:ext cx="1655763" cy="84137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i-FI" sz="2400"/>
              <a:t>Neuvosto-liitto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1835150" y="4941888"/>
            <a:ext cx="2089150" cy="4762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i-FI" sz="2400"/>
              <a:t>EU 1995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4067175" y="5157788"/>
            <a:ext cx="1296988" cy="84137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i-FI" sz="2400"/>
              <a:t>WEU 1995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1908175" y="1268413"/>
            <a:ext cx="27749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i-FI"/>
              <a:t>rauhankumppanuus 1994</a:t>
            </a: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5364163" y="2492375"/>
            <a:ext cx="1797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i-FI"/>
              <a:t>naapurisopimus</a:t>
            </a:r>
          </a:p>
          <a:p>
            <a:pPr algn="ctr"/>
            <a:r>
              <a:rPr lang="fi-FI"/>
              <a:t>1992</a:t>
            </a:r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 flipV="1">
            <a:off x="1692275" y="2349500"/>
            <a:ext cx="2303463" cy="7191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>
            <a:off x="1835150" y="1773238"/>
            <a:ext cx="2016125" cy="431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 flipH="1" flipV="1">
            <a:off x="4716463" y="2708275"/>
            <a:ext cx="0" cy="23050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539750" y="1484313"/>
            <a:ext cx="1152525" cy="47625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ctr"/>
            <a:r>
              <a:rPr lang="fi-FI" sz="2400"/>
              <a:t>NATO</a:t>
            </a:r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 flipV="1">
            <a:off x="1331913" y="2565400"/>
            <a:ext cx="2663825" cy="13684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fi-FI"/>
          </a:p>
        </p:txBody>
      </p:sp>
      <p:sp>
        <p:nvSpPr>
          <p:cNvPr id="8212" name="Line 20"/>
          <p:cNvSpPr>
            <a:spLocks noChangeShapeType="1"/>
          </p:cNvSpPr>
          <p:nvPr/>
        </p:nvSpPr>
        <p:spPr bwMode="auto">
          <a:xfrm>
            <a:off x="5437188" y="2276475"/>
            <a:ext cx="17986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fi-FI"/>
          </a:p>
        </p:txBody>
      </p:sp>
      <p:pic>
        <p:nvPicPr>
          <p:cNvPr id="8213" name="Picture 21" descr="MCIN00596_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1838315">
            <a:off x="2627313" y="4365625"/>
            <a:ext cx="781050" cy="474663"/>
          </a:xfrm>
          <a:prstGeom prst="rect">
            <a:avLst/>
          </a:prstGeom>
          <a:noFill/>
        </p:spPr>
      </p:pic>
      <p:pic>
        <p:nvPicPr>
          <p:cNvPr id="8214" name="Picture 22" descr="MCIN00596_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1838315">
            <a:off x="3492500" y="3213100"/>
            <a:ext cx="781050" cy="474663"/>
          </a:xfrm>
          <a:prstGeom prst="rect">
            <a:avLst/>
          </a:prstGeom>
          <a:noFill/>
        </p:spPr>
      </p:pic>
      <p:pic>
        <p:nvPicPr>
          <p:cNvPr id="8215" name="Picture 23" descr="MCIN00596_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1838315">
            <a:off x="3059113" y="3789363"/>
            <a:ext cx="781050" cy="474662"/>
          </a:xfrm>
          <a:prstGeom prst="rect">
            <a:avLst/>
          </a:prstGeom>
          <a:noFill/>
        </p:spPr>
      </p:pic>
      <p:pic>
        <p:nvPicPr>
          <p:cNvPr id="8216" name="Picture 24" descr="MCIN00596_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1998626">
            <a:off x="3862388" y="2636838"/>
            <a:ext cx="781050" cy="474662"/>
          </a:xfrm>
          <a:prstGeom prst="rect">
            <a:avLst/>
          </a:prstGeom>
          <a:noFill/>
        </p:spPr>
      </p:pic>
      <p:sp>
        <p:nvSpPr>
          <p:cNvPr id="8218" name="Text Box 26"/>
          <p:cNvSpPr txBox="1">
            <a:spLocks noChangeArrowheads="1"/>
          </p:cNvSpPr>
          <p:nvPr/>
        </p:nvSpPr>
        <p:spPr bwMode="auto">
          <a:xfrm>
            <a:off x="5148263" y="3429000"/>
            <a:ext cx="3816350" cy="158432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/>
          <a:lstStyle/>
          <a:p>
            <a:pPr>
              <a:buFontTx/>
              <a:buChar char="•"/>
            </a:pPr>
            <a:r>
              <a:rPr lang="fi-FI" sz="2000"/>
              <a:t> puolueettomuus on muuttunut liittoutumattomuudeksi</a:t>
            </a:r>
          </a:p>
          <a:p>
            <a:pPr>
              <a:buFontTx/>
              <a:buChar char="•"/>
            </a:pPr>
            <a:r>
              <a:rPr lang="fi-FI" sz="2000"/>
              <a:t> 2007 hallitusohjelmassa irtaannuttiin sanasta liittoutumattomuus</a:t>
            </a:r>
            <a:endParaRPr lang="fi-F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animBg="1"/>
      <p:bldP spid="8197" grpId="0" animBg="1"/>
      <p:bldP spid="8199" grpId="0" animBg="1"/>
      <p:bldP spid="8200" grpId="0" animBg="1"/>
      <p:bldP spid="8201" grpId="0"/>
      <p:bldP spid="8202" grpId="0"/>
      <p:bldP spid="8206" grpId="0" animBg="1"/>
      <p:bldP spid="8207" grpId="0" animBg="1"/>
      <p:bldP spid="8208" grpId="0" animBg="1"/>
      <p:bldP spid="8209" grpId="0" animBg="1"/>
      <p:bldP spid="8210" grpId="0" animBg="1"/>
      <p:bldP spid="8212" grpId="0" animBg="1"/>
      <p:bldP spid="8218" grpId="0" animBg="1"/>
    </p:bld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139</Words>
  <Application>Microsoft Office PowerPoint</Application>
  <PresentationFormat>Näytössä katseltava diaesitys (4:3)</PresentationFormat>
  <Paragraphs>84</Paragraphs>
  <Slides>6</Slides>
  <Notes>6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7" baseType="lpstr">
      <vt:lpstr>Office-teema</vt:lpstr>
      <vt:lpstr>Suomen ulkopolitiikan isot linjat   itsenäistymisestä EU-Suomeen</vt:lpstr>
      <vt:lpstr>➞ 1939 Pieni pelokas etsii kumppania</vt:lpstr>
      <vt:lpstr>1939–1940 Pieni pelokas puolustautuu</vt:lpstr>
      <vt:lpstr>1940–1944 Revanssin paikka?</vt:lpstr>
      <vt:lpstr>1944–1991 Pieni puolueeton</vt:lpstr>
      <vt:lpstr>1991 Liittoutumatta liitosta liittoon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Kaisa</dc:creator>
  <cp:lastModifiedBy>Kaisa</cp:lastModifiedBy>
  <cp:revision>2</cp:revision>
  <dcterms:created xsi:type="dcterms:W3CDTF">2010-09-12T07:08:19Z</dcterms:created>
  <dcterms:modified xsi:type="dcterms:W3CDTF">2010-09-12T07:10:41Z</dcterms:modified>
</cp:coreProperties>
</file>