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EE8-8ECE-4929-9F47-91DDCAAB63F9}" type="datetimeFigureOut">
              <a:rPr lang="fi-FI" smtClean="0"/>
              <a:t>21.2.2018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85B-C785-4A0E-8883-4AEF6323B7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293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EE8-8ECE-4929-9F47-91DDCAAB63F9}" type="datetimeFigureOut">
              <a:rPr lang="fi-FI" smtClean="0"/>
              <a:t>21.2.2018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85B-C785-4A0E-8883-4AEF6323B7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5589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EE8-8ECE-4929-9F47-91DDCAAB63F9}" type="datetimeFigureOut">
              <a:rPr lang="fi-FI" smtClean="0"/>
              <a:t>21.2.2018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85B-C785-4A0E-8883-4AEF6323B7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4617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Otsikko ja 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aulukon paikkamerkki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fi-FI" noProof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6FD59-5AA4-4180-94AC-2E850C5678BB}" type="datetimeFigureOut">
              <a:rPr lang="fi-FI"/>
              <a:pPr>
                <a:defRPr/>
              </a:pPr>
              <a:t>21.2.2018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A831D8-6005-48C5-A782-A6307315AFA0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939585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EE8-8ECE-4929-9F47-91DDCAAB63F9}" type="datetimeFigureOut">
              <a:rPr lang="fi-FI" smtClean="0"/>
              <a:t>21.2.2018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85B-C785-4A0E-8883-4AEF6323B7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60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EE8-8ECE-4929-9F47-91DDCAAB63F9}" type="datetimeFigureOut">
              <a:rPr lang="fi-FI" smtClean="0"/>
              <a:t>21.2.2018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85B-C785-4A0E-8883-4AEF6323B7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373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EE8-8ECE-4929-9F47-91DDCAAB63F9}" type="datetimeFigureOut">
              <a:rPr lang="fi-FI" smtClean="0"/>
              <a:t>21.2.2018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85B-C785-4A0E-8883-4AEF6323B7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0577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EE8-8ECE-4929-9F47-91DDCAAB63F9}" type="datetimeFigureOut">
              <a:rPr lang="fi-FI" smtClean="0"/>
              <a:t>21.2.2018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85B-C785-4A0E-8883-4AEF6323B7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6876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EE8-8ECE-4929-9F47-91DDCAAB63F9}" type="datetimeFigureOut">
              <a:rPr lang="fi-FI" smtClean="0"/>
              <a:t>21.2.2018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85B-C785-4A0E-8883-4AEF6323B7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9908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EE8-8ECE-4929-9F47-91DDCAAB63F9}" type="datetimeFigureOut">
              <a:rPr lang="fi-FI" smtClean="0"/>
              <a:t>21.2.2018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85B-C785-4A0E-8883-4AEF6323B7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1205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EE8-8ECE-4929-9F47-91DDCAAB63F9}" type="datetimeFigureOut">
              <a:rPr lang="fi-FI" smtClean="0"/>
              <a:t>21.2.2018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85B-C785-4A0E-8883-4AEF6323B7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80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EE8-8ECE-4929-9F47-91DDCAAB63F9}" type="datetimeFigureOut">
              <a:rPr lang="fi-FI" smtClean="0"/>
              <a:t>21.2.2018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185B-C785-4A0E-8883-4AEF6323B7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881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C1EE8-8ECE-4929-9F47-91DDCAAB63F9}" type="datetimeFigureOut">
              <a:rPr lang="fi-FI" smtClean="0"/>
              <a:t>21.2.2018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9185B-C785-4A0E-8883-4AEF6323B7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69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Venäjällä tapahtui vuonna 1917 kaksi vallankumousta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Venäjästä Neuvostoliitto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08878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i-FI" altLang="fi-FI" smtClean="0"/>
              <a:t>Venäjästä Neuvostoliitoksi</a:t>
            </a:r>
          </a:p>
        </p:txBody>
      </p:sp>
      <p:pic>
        <p:nvPicPr>
          <p:cNvPr id="5123" name="Picture 2" descr="tsaariNIIRG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3251" y="1484314"/>
            <a:ext cx="5999163" cy="4071937"/>
          </a:xfrm>
          <a:noFill/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711450" y="5489576"/>
            <a:ext cx="7272338" cy="1368425"/>
          </a:xfrm>
          <a:prstGeom prst="rect">
            <a:avLst/>
          </a:prstGeom>
          <a:solidFill>
            <a:srgbClr val="FFCC66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i-FI" altLang="fi-FI" sz="2000">
                <a:solidFill>
                  <a:schemeClr val="tx2"/>
                </a:solidFill>
              </a:rPr>
              <a:t>Romanovit hallitsivat Venäjää 1613–1917. Vuoden 1917 </a:t>
            </a:r>
          </a:p>
          <a:p>
            <a:pPr algn="ctr" eaLnBrk="1" hangingPunct="1"/>
            <a:r>
              <a:rPr lang="fi-FI" altLang="fi-FI" sz="2000">
                <a:solidFill>
                  <a:schemeClr val="tx2"/>
                </a:solidFill>
              </a:rPr>
              <a:t>helmikuun vallankumous syöksi Nikolai II:n vallasta ja lokakuun</a:t>
            </a:r>
          </a:p>
          <a:p>
            <a:pPr algn="ctr" eaLnBrk="1" hangingPunct="1"/>
            <a:r>
              <a:rPr lang="fi-FI" altLang="fi-FI" sz="2000">
                <a:solidFill>
                  <a:schemeClr val="tx2"/>
                </a:solidFill>
              </a:rPr>
              <a:t>vallankumouksen yhteydessä keisariperhe teloitettiin </a:t>
            </a:r>
          </a:p>
          <a:p>
            <a:pPr algn="ctr" eaLnBrk="1" hangingPunct="1"/>
            <a:r>
              <a:rPr lang="fi-FI" altLang="fi-FI" sz="2000">
                <a:solidFill>
                  <a:schemeClr val="tx2"/>
                </a:solidFill>
              </a:rPr>
              <a:t>Jekaterinburgissa 17.7.1918.</a:t>
            </a:r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5343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altLang="fi-FI" smtClean="0"/>
              <a:t>Venäjästä Neuvostoliitoksi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fi-FI" dirty="0" smtClean="0"/>
              <a:t>tyytymättömyys tsaarin valtaa kohtaan kasvoi maailmansodan tappioiden myötä</a:t>
            </a:r>
          </a:p>
          <a:p>
            <a:pPr>
              <a:defRPr/>
            </a:pPr>
            <a:r>
              <a:rPr lang="fi-FI" dirty="0" smtClean="0"/>
              <a:t>Nikolai II syrjäytettiin maaliskuussa 1917</a:t>
            </a:r>
          </a:p>
          <a:p>
            <a:pPr>
              <a:defRPr/>
            </a:pPr>
            <a:r>
              <a:rPr lang="fi-FI" dirty="0" smtClean="0"/>
              <a:t>valtaan nousi </a:t>
            </a:r>
            <a:r>
              <a:rPr lang="fi-FI" dirty="0" err="1" smtClean="0"/>
              <a:t>Kerenskin</a:t>
            </a:r>
            <a:r>
              <a:rPr lang="fi-FI" dirty="0" smtClean="0"/>
              <a:t> johtama porvarillinen, perustuslakia säätävä, väliaikainen hallitus</a:t>
            </a:r>
          </a:p>
          <a:p>
            <a:pPr>
              <a:defRPr/>
            </a:pPr>
            <a:r>
              <a:rPr lang="fi-FI" dirty="0" err="1" smtClean="0"/>
              <a:t>bol</a:t>
            </a:r>
            <a:r>
              <a:rPr lang="en-US" dirty="0" err="1" smtClean="0"/>
              <a:t>ševikkien</a:t>
            </a:r>
            <a:r>
              <a:rPr lang="en-US" dirty="0" smtClean="0"/>
              <a:t> </a:t>
            </a:r>
            <a:r>
              <a:rPr lang="en-US" dirty="0" err="1" smtClean="0"/>
              <a:t>kannatus</a:t>
            </a:r>
            <a:r>
              <a:rPr lang="en-US" dirty="0" smtClean="0"/>
              <a:t> </a:t>
            </a:r>
            <a:r>
              <a:rPr lang="en-US" dirty="0" err="1" smtClean="0"/>
              <a:t>kasvoi</a:t>
            </a:r>
            <a:r>
              <a:rPr lang="en-US" dirty="0" smtClean="0"/>
              <a:t> </a:t>
            </a:r>
            <a:r>
              <a:rPr lang="en-US" dirty="0" err="1" smtClean="0"/>
              <a:t>sotilas</a:t>
            </a:r>
            <a:r>
              <a:rPr lang="en-US" dirty="0" smtClean="0"/>
              <a:t>-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työläisneuvostoissa</a:t>
            </a:r>
            <a:endParaRPr lang="en-US" dirty="0" smtClean="0"/>
          </a:p>
          <a:p>
            <a:pPr>
              <a:defRPr/>
            </a:pPr>
            <a:r>
              <a:rPr lang="fi-FI" dirty="0" err="1" smtClean="0"/>
              <a:t>bol</a:t>
            </a:r>
            <a:r>
              <a:rPr lang="en-US" dirty="0" err="1" smtClean="0"/>
              <a:t>ševikit</a:t>
            </a:r>
            <a:r>
              <a:rPr lang="en-US" dirty="0" smtClean="0"/>
              <a:t> </a:t>
            </a:r>
            <a:r>
              <a:rPr lang="en-US" dirty="0" err="1" smtClean="0"/>
              <a:t>eli</a:t>
            </a:r>
            <a:r>
              <a:rPr lang="en-US" dirty="0" smtClean="0"/>
              <a:t> </a:t>
            </a:r>
            <a:r>
              <a:rPr lang="en-US" dirty="0" err="1" smtClean="0"/>
              <a:t>kommunistit</a:t>
            </a:r>
            <a:r>
              <a:rPr lang="en-US" dirty="0" smtClean="0"/>
              <a:t> </a:t>
            </a:r>
            <a:r>
              <a:rPr lang="en-US" dirty="0" err="1" smtClean="0"/>
              <a:t>lupasivat</a:t>
            </a:r>
            <a:r>
              <a:rPr lang="en-US" dirty="0" smtClean="0"/>
              <a:t> </a:t>
            </a:r>
            <a:r>
              <a:rPr lang="en-US" dirty="0" err="1" smtClean="0"/>
              <a:t>kansalle</a:t>
            </a:r>
            <a:r>
              <a:rPr lang="en-US" dirty="0" smtClean="0"/>
              <a:t> </a:t>
            </a:r>
            <a:r>
              <a:rPr lang="en-US" dirty="0" err="1" smtClean="0"/>
              <a:t>rauhaa</a:t>
            </a:r>
            <a:r>
              <a:rPr lang="en-US" dirty="0" smtClean="0"/>
              <a:t>, </a:t>
            </a:r>
            <a:r>
              <a:rPr lang="en-US" dirty="0" err="1" smtClean="0"/>
              <a:t>leipää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maata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bolševikit</a:t>
            </a:r>
            <a:r>
              <a:rPr lang="en-US" dirty="0" smtClean="0"/>
              <a:t> </a:t>
            </a:r>
            <a:r>
              <a:rPr lang="en-US" dirty="0" err="1" smtClean="0"/>
              <a:t>tekivät</a:t>
            </a:r>
            <a:r>
              <a:rPr lang="en-US" dirty="0" smtClean="0"/>
              <a:t> </a:t>
            </a:r>
            <a:r>
              <a:rPr lang="en-US" dirty="0" err="1" smtClean="0"/>
              <a:t>vallankaappauksen</a:t>
            </a:r>
            <a:r>
              <a:rPr lang="en-US" dirty="0" smtClean="0"/>
              <a:t> </a:t>
            </a:r>
            <a:r>
              <a:rPr lang="en-US" dirty="0" err="1" smtClean="0"/>
              <a:t>V.I.Leninin</a:t>
            </a:r>
            <a:r>
              <a:rPr lang="en-US" dirty="0" smtClean="0"/>
              <a:t> </a:t>
            </a:r>
            <a:r>
              <a:rPr lang="en-US" dirty="0" err="1" smtClean="0"/>
              <a:t>johdolla</a:t>
            </a:r>
            <a:r>
              <a:rPr lang="en-US" dirty="0" smtClean="0"/>
              <a:t> </a:t>
            </a:r>
            <a:r>
              <a:rPr lang="en-US" dirty="0" err="1" smtClean="0"/>
              <a:t>marraskuussa</a:t>
            </a:r>
            <a:r>
              <a:rPr lang="en-US" dirty="0" smtClean="0"/>
              <a:t> 1917</a:t>
            </a:r>
          </a:p>
          <a:p>
            <a:pPr>
              <a:defRPr/>
            </a:pP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148844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fi-FI" dirty="0" smtClean="0"/>
              <a:t>Milloin vallankumoukset tapahtuivat?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fi-FI" dirty="0" smtClean="0"/>
              <a:t>Helmikuun vallankumous tapahtui maaliskuussa 1917 ja lokakuun vallankumous marraskuussa 1917.</a:t>
            </a:r>
          </a:p>
          <a:p>
            <a:pPr>
              <a:defRPr/>
            </a:pPr>
            <a:endParaRPr lang="fi-FI" dirty="0" smtClean="0"/>
          </a:p>
          <a:p>
            <a:pPr>
              <a:defRPr/>
            </a:pPr>
            <a:r>
              <a:rPr lang="fi-FI" dirty="0" smtClean="0"/>
              <a:t>Paavi </a:t>
            </a:r>
            <a:r>
              <a:rPr lang="fi-FI" dirty="0" err="1" smtClean="0"/>
              <a:t>Gregorius</a:t>
            </a:r>
            <a:r>
              <a:rPr lang="fi-FI" dirty="0" smtClean="0"/>
              <a:t> XIII sääti 1582 uuden ajanlaskujärjestelmän, jossa on karkausvuosia vähemmän kuin juliaanisessa kalenterissa. </a:t>
            </a:r>
          </a:p>
          <a:p>
            <a:pPr>
              <a:defRPr/>
            </a:pPr>
            <a:endParaRPr lang="fi-FI" dirty="0" smtClean="0"/>
          </a:p>
          <a:p>
            <a:pPr>
              <a:defRPr/>
            </a:pPr>
            <a:r>
              <a:rPr lang="fi-FI" dirty="0" smtClean="0"/>
              <a:t>Gregoriaaninen kalenteri otettiin käyttöön Suomessa 1.3.1753. Euroopan maista gregoriaaniseen kalenteriin siirtyivät viimeisinä Venäjä (1918), Serbien, kroaattien ja sloveenien kuningaskunta, Romania (1919) ja Kreikka (1924).</a:t>
            </a:r>
          </a:p>
          <a:p>
            <a:pPr>
              <a:defRPr/>
            </a:pP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40588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2" name="Rectangle 6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/>
            <a:r>
              <a:rPr lang="fi-FI" altLang="fi-FI" sz="4000" b="1"/>
              <a:t>Venäjän vallankumoukset </a:t>
            </a:r>
            <a:br>
              <a:rPr lang="fi-FI" altLang="fi-FI" sz="4000" b="1"/>
            </a:br>
            <a:r>
              <a:rPr lang="fi-FI" altLang="fi-FI" sz="4000" b="1"/>
              <a:t>vuonna 1917</a:t>
            </a:r>
          </a:p>
        </p:txBody>
      </p:sp>
      <p:graphicFrame>
        <p:nvGraphicFramePr>
          <p:cNvPr id="25673" name="Group 73"/>
          <p:cNvGraphicFramePr>
            <a:graphicFrameLocks noGrp="1"/>
          </p:cNvGraphicFramePr>
          <p:nvPr>
            <p:ph idx="1"/>
          </p:nvPr>
        </p:nvGraphicFramePr>
        <p:xfrm>
          <a:off x="1992314" y="1557338"/>
          <a:ext cx="7991475" cy="4679950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9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2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i-F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</a:rPr>
                        <a:t>Vallankumouksen nimi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i-F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</a:rPr>
                        <a:t>Vallankumouksessa kukistui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i-F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</a:rPr>
                        <a:t>Valta siirtyi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i-F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</a:rPr>
                        <a:t>Uusi johtaja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1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i-FI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alibri" pitchFamily="34" charset="0"/>
                        </a:rPr>
                        <a:t>Helmikuun /maaliskuun vallankumous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i-FI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Nikolai 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i-FI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Venäjän väliaikainen hallitus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i-FI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Kerenski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6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i-FI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Lokakuun vallankumous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i-FI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Väliaikainen hallitus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i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Neuvostot/Bol</a:t>
                      </a:r>
                      <a:r>
                        <a:rPr kumimoji="0" lang="fi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š</a:t>
                      </a:r>
                      <a:r>
                        <a:rPr kumimoji="0" lang="fi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evikit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i-FI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Lenin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55143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isällön paikkamerkki 2"/>
          <p:cNvSpPr>
            <a:spLocks noGrp="1"/>
          </p:cNvSpPr>
          <p:nvPr>
            <p:ph sz="half" idx="1"/>
          </p:nvPr>
        </p:nvSpPr>
        <p:spPr>
          <a:xfrm>
            <a:off x="1919288" y="620713"/>
            <a:ext cx="4100512" cy="5505450"/>
          </a:xfrm>
        </p:spPr>
        <p:txBody>
          <a:bodyPr/>
          <a:lstStyle/>
          <a:p>
            <a:pPr eaLnBrk="1" hangingPunct="1"/>
            <a:r>
              <a:rPr lang="en-US" altLang="fi-FI" smtClean="0"/>
              <a:t>bolševikit aloittivat välittömästi sosialisoinnin ja terrorin “kansan vihollisia” vastaan</a:t>
            </a:r>
          </a:p>
          <a:p>
            <a:pPr eaLnBrk="1" hangingPunct="1"/>
            <a:r>
              <a:rPr lang="en-US" altLang="fi-FI" smtClean="0"/>
              <a:t>sotakommunismissa tuotantolaitokset, kuljetusvälineet kaupat ja pankit takavarikoitiin valtiolle </a:t>
            </a:r>
            <a:endParaRPr lang="fi-FI" altLang="fi-FI" smtClean="0"/>
          </a:p>
          <a:p>
            <a:pPr eaLnBrk="1" hangingPunct="1"/>
            <a:endParaRPr lang="fi-FI" altLang="fi-FI" smtClean="0"/>
          </a:p>
        </p:txBody>
      </p:sp>
      <p:pic>
        <p:nvPicPr>
          <p:cNvPr id="9219" name="Picture 2" descr="leni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7800" y="1125538"/>
            <a:ext cx="3511550" cy="4070350"/>
          </a:xfr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762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992314" y="692151"/>
            <a:ext cx="3959225" cy="5400675"/>
          </a:xfrm>
        </p:spPr>
        <p:txBody>
          <a:bodyPr rtlCol="0">
            <a:normAutofit fontScale="92500"/>
          </a:bodyPr>
          <a:lstStyle/>
          <a:p>
            <a:pPr>
              <a:defRPr/>
            </a:pPr>
            <a:r>
              <a:rPr lang="en-US" dirty="0" err="1" smtClean="0"/>
              <a:t>puna-armeija</a:t>
            </a:r>
            <a:r>
              <a:rPr lang="en-US" dirty="0" smtClean="0"/>
              <a:t> </a:t>
            </a:r>
            <a:r>
              <a:rPr lang="en-US" dirty="0" err="1" smtClean="0"/>
              <a:t>kukisti</a:t>
            </a:r>
            <a:r>
              <a:rPr lang="en-US" dirty="0" smtClean="0"/>
              <a:t> </a:t>
            </a:r>
            <a:r>
              <a:rPr lang="en-US" dirty="0" err="1" smtClean="0"/>
              <a:t>länsivaltojen</a:t>
            </a:r>
            <a:r>
              <a:rPr lang="en-US" dirty="0" smtClean="0"/>
              <a:t> </a:t>
            </a:r>
            <a:r>
              <a:rPr lang="en-US" dirty="0" err="1" smtClean="0"/>
              <a:t>tukemat</a:t>
            </a:r>
            <a:r>
              <a:rPr lang="en-US" dirty="0" smtClean="0"/>
              <a:t> </a:t>
            </a:r>
            <a:r>
              <a:rPr lang="en-US" dirty="0" err="1" smtClean="0"/>
              <a:t>vastustajansa</a:t>
            </a:r>
            <a:r>
              <a:rPr lang="en-US" dirty="0" smtClean="0"/>
              <a:t> </a:t>
            </a:r>
            <a:r>
              <a:rPr lang="en-US" dirty="0" err="1" smtClean="0"/>
              <a:t>vuonna</a:t>
            </a:r>
            <a:r>
              <a:rPr lang="en-US" dirty="0" smtClean="0"/>
              <a:t> 1922</a:t>
            </a:r>
          </a:p>
          <a:p>
            <a:pPr>
              <a:defRPr/>
            </a:pPr>
            <a:r>
              <a:rPr lang="en-US" dirty="0" smtClean="0"/>
              <a:t>13 </a:t>
            </a:r>
            <a:r>
              <a:rPr lang="en-US" dirty="0" err="1" smtClean="0"/>
              <a:t>miljoonan</a:t>
            </a:r>
            <a:r>
              <a:rPr lang="en-US" dirty="0" smtClean="0"/>
              <a:t> </a:t>
            </a:r>
            <a:r>
              <a:rPr lang="en-US" dirty="0" err="1" smtClean="0"/>
              <a:t>venäläisten</a:t>
            </a:r>
            <a:r>
              <a:rPr lang="en-US" dirty="0" smtClean="0"/>
              <a:t> </a:t>
            </a:r>
            <a:r>
              <a:rPr lang="en-US" dirty="0" err="1" smtClean="0"/>
              <a:t>arvioidaan</a:t>
            </a:r>
            <a:r>
              <a:rPr lang="en-US" dirty="0" smtClean="0"/>
              <a:t> </a:t>
            </a:r>
            <a:r>
              <a:rPr lang="en-US" dirty="0" err="1" smtClean="0"/>
              <a:t>menehtyneen</a:t>
            </a:r>
            <a:r>
              <a:rPr lang="en-US" dirty="0" smtClean="0"/>
              <a:t> </a:t>
            </a:r>
            <a:r>
              <a:rPr lang="en-US" dirty="0" err="1" smtClean="0"/>
              <a:t>nälänhädän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sisällissodan</a:t>
            </a:r>
            <a:r>
              <a:rPr lang="en-US" dirty="0" smtClean="0"/>
              <a:t> </a:t>
            </a:r>
            <a:r>
              <a:rPr lang="en-US" dirty="0" err="1" smtClean="0"/>
              <a:t>seurauksena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nälänhädan</a:t>
            </a:r>
            <a:r>
              <a:rPr lang="en-US" dirty="0" smtClean="0"/>
              <a:t> </a:t>
            </a:r>
            <a:r>
              <a:rPr lang="en-US" dirty="0" err="1" smtClean="0"/>
              <a:t>myötä</a:t>
            </a:r>
            <a:r>
              <a:rPr lang="en-US" dirty="0" smtClean="0"/>
              <a:t> Lenin </a:t>
            </a:r>
            <a:r>
              <a:rPr lang="en-US" dirty="0" err="1" smtClean="0"/>
              <a:t>höllensi</a:t>
            </a:r>
            <a:r>
              <a:rPr lang="en-US" dirty="0" smtClean="0"/>
              <a:t> </a:t>
            </a:r>
            <a:r>
              <a:rPr lang="en-US" dirty="0" err="1" smtClean="0"/>
              <a:t>valtion</a:t>
            </a:r>
            <a:r>
              <a:rPr lang="en-US" dirty="0" smtClean="0"/>
              <a:t> </a:t>
            </a:r>
            <a:r>
              <a:rPr lang="en-US" dirty="0" err="1" smtClean="0"/>
              <a:t>otetta</a:t>
            </a:r>
            <a:r>
              <a:rPr lang="en-US" dirty="0" smtClean="0"/>
              <a:t> </a:t>
            </a:r>
            <a:r>
              <a:rPr lang="en-US" dirty="0" err="1" smtClean="0"/>
              <a:t>taloudesta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NEP -</a:t>
            </a:r>
            <a:r>
              <a:rPr lang="en-US" dirty="0" err="1" smtClean="0"/>
              <a:t>kaudella</a:t>
            </a:r>
            <a:r>
              <a:rPr lang="en-US" dirty="0" smtClean="0"/>
              <a:t> </a:t>
            </a:r>
            <a:r>
              <a:rPr lang="en-US" dirty="0" err="1" smtClean="0"/>
              <a:t>palattiin</a:t>
            </a:r>
            <a:r>
              <a:rPr lang="en-US" dirty="0" smtClean="0"/>
              <a:t> </a:t>
            </a:r>
            <a:r>
              <a:rPr lang="en-US" dirty="0" err="1" smtClean="0"/>
              <a:t>osin</a:t>
            </a:r>
            <a:r>
              <a:rPr lang="en-US" dirty="0" smtClean="0"/>
              <a:t> </a:t>
            </a:r>
            <a:r>
              <a:rPr lang="en-US" smtClean="0"/>
              <a:t>yksityisomistukseen</a:t>
            </a:r>
            <a:endParaRPr lang="fi-FI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fi-FI" dirty="0" smtClean="0"/>
          </a:p>
        </p:txBody>
      </p:sp>
      <p:pic>
        <p:nvPicPr>
          <p:cNvPr id="10243" name="Picture 2" descr="Lenin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7800" y="1196975"/>
            <a:ext cx="3594100" cy="4419600"/>
          </a:xfrm>
          <a:noFill/>
        </p:spPr>
      </p:pic>
    </p:spTree>
    <p:extLst>
      <p:ext uri="{BB962C8B-B14F-4D97-AF65-F5344CB8AC3E}">
        <p14:creationId xmlns:p14="http://schemas.microsoft.com/office/powerpoint/2010/main" val="94134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isällön paikkamerkki 3"/>
          <p:cNvSpPr>
            <a:spLocks noGrp="1"/>
          </p:cNvSpPr>
          <p:nvPr>
            <p:ph sz="half" idx="1"/>
          </p:nvPr>
        </p:nvSpPr>
        <p:spPr>
          <a:xfrm>
            <a:off x="1919288" y="765175"/>
            <a:ext cx="4100512" cy="5360988"/>
          </a:xfrm>
        </p:spPr>
        <p:txBody>
          <a:bodyPr/>
          <a:lstStyle/>
          <a:p>
            <a:pPr eaLnBrk="1" hangingPunct="1"/>
            <a:r>
              <a:rPr lang="en-US" altLang="fi-FI" smtClean="0"/>
              <a:t>Leninin kuoltua 1924 valtaan nousi Josif Stalin</a:t>
            </a:r>
          </a:p>
          <a:p>
            <a:pPr eaLnBrk="1" hangingPunct="1"/>
            <a:r>
              <a:rPr lang="en-US" altLang="fi-FI" smtClean="0"/>
              <a:t>5-vuotissuunnitelmissa tavoitteeksi otettiin maan omavaraisuus ja teollistaminen</a:t>
            </a:r>
          </a:p>
          <a:p>
            <a:pPr eaLnBrk="1" hangingPunct="1"/>
            <a:r>
              <a:rPr lang="en-US" altLang="fi-FI" smtClean="0"/>
              <a:t>maataloudessa maat otettiin kulakeilta ja keskitettiin kolhooseille ja sovhooseille</a:t>
            </a:r>
          </a:p>
          <a:p>
            <a:pPr eaLnBrk="1" hangingPunct="1"/>
            <a:endParaRPr lang="fi-FI" altLang="fi-FI" smtClean="0"/>
          </a:p>
        </p:txBody>
      </p:sp>
      <p:pic>
        <p:nvPicPr>
          <p:cNvPr id="11267" name="Picture 2" descr="stalinRGB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16726" y="1125539"/>
            <a:ext cx="3095625" cy="4397375"/>
          </a:xfr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084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isällön paikkamerkki 2"/>
          <p:cNvSpPr>
            <a:spLocks noGrp="1"/>
          </p:cNvSpPr>
          <p:nvPr>
            <p:ph sz="half" idx="2"/>
          </p:nvPr>
        </p:nvSpPr>
        <p:spPr>
          <a:xfrm>
            <a:off x="2063750" y="549275"/>
            <a:ext cx="3957638" cy="5576888"/>
          </a:xfrm>
        </p:spPr>
        <p:txBody>
          <a:bodyPr/>
          <a:lstStyle/>
          <a:p>
            <a:pPr eaLnBrk="1" hangingPunct="1"/>
            <a:r>
              <a:rPr lang="en-US" altLang="fi-FI" smtClean="0"/>
              <a:t>Neuvostoliitto oli eristyksissä 1920-luvulla</a:t>
            </a:r>
          </a:p>
          <a:p>
            <a:pPr eaLnBrk="1" hangingPunct="1"/>
            <a:r>
              <a:rPr lang="en-US" altLang="fi-FI" smtClean="0"/>
              <a:t>sillä oli yhteistyötä lähinnä Weimarin Saksan kanssa</a:t>
            </a:r>
          </a:p>
          <a:p>
            <a:pPr eaLnBrk="1" hangingPunct="1"/>
            <a:r>
              <a:rPr lang="en-US" altLang="fi-FI" smtClean="0"/>
              <a:t>Stalinin 1930-luvun terrorin aikana “puhdistuksissa” arvioidaan yli 30 miljoonan ihmisen saaneen surmansa</a:t>
            </a:r>
            <a:endParaRPr lang="fi-FI" altLang="fi-FI" smtClean="0"/>
          </a:p>
          <a:p>
            <a:pPr eaLnBrk="1" hangingPunct="1"/>
            <a:endParaRPr lang="fi-FI" altLang="fi-FI" smtClean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3"/>
          </p:nvPr>
        </p:nvSpPr>
        <p:spPr>
          <a:xfrm>
            <a:off x="6169026" y="4581526"/>
            <a:ext cx="4391025" cy="1008063"/>
          </a:xfrm>
        </p:spPr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fi-FI" dirty="0" smtClean="0"/>
              <a:t>Propagandalla oli suuri merkitys ideologian ja kommunismin </a:t>
            </a:r>
          </a:p>
          <a:p>
            <a:pPr>
              <a:defRPr/>
            </a:pPr>
            <a:r>
              <a:rPr lang="fi-FI" dirty="0" smtClean="0"/>
              <a:t>juurruttamisessa neuvostokansalaisiin. Kuvan julisteessa </a:t>
            </a:r>
          </a:p>
          <a:p>
            <a:pPr>
              <a:defRPr/>
            </a:pPr>
            <a:r>
              <a:rPr lang="fi-FI" dirty="0" smtClean="0"/>
              <a:t>irvaillaan kapitalistien epäilyille sosialismin toteutumisesta.</a:t>
            </a:r>
          </a:p>
          <a:p>
            <a:pPr>
              <a:defRPr/>
            </a:pPr>
            <a:endParaRPr lang="fi-FI" dirty="0" smtClean="0"/>
          </a:p>
        </p:txBody>
      </p:sp>
      <p:pic>
        <p:nvPicPr>
          <p:cNvPr id="12292" name="Picture 2" descr="Stalin2RGB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88163" y="404814"/>
            <a:ext cx="2755900" cy="3951287"/>
          </a:xfr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2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Laajakuva</PresentationFormat>
  <Paragraphs>47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Office-teema</vt:lpstr>
      <vt:lpstr>Venäjällä tapahtui vuonna 1917 kaksi vallankumousta</vt:lpstr>
      <vt:lpstr>Venäjästä Neuvostoliitoksi</vt:lpstr>
      <vt:lpstr>Venäjästä Neuvostoliitoksi</vt:lpstr>
      <vt:lpstr>Milloin vallankumoukset tapahtuivat?</vt:lpstr>
      <vt:lpstr>Venäjän vallankumoukset  vuonna 1917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Venäjällä tapahtui vuonna 1917 kaksi vallnakumousta</dc:title>
  <dc:creator>Kaisa Jaako</dc:creator>
  <cp:lastModifiedBy>Kaisa Jaako</cp:lastModifiedBy>
  <cp:revision>3</cp:revision>
  <dcterms:created xsi:type="dcterms:W3CDTF">2018-02-21T10:33:13Z</dcterms:created>
  <dcterms:modified xsi:type="dcterms:W3CDTF">2018-02-21T10:36:42Z</dcterms:modified>
</cp:coreProperties>
</file>