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y="5143500" cx="9144000"/>
  <p:notesSz cx="6858000" cy="9144000"/>
  <p:embeddedFontLst>
    <p:embeddedFont>
      <p:font typeface="Roboto"/>
      <p:regular r:id="rId36"/>
      <p:bold r:id="rId37"/>
      <p:italic r:id="rId38"/>
      <p:boldItalic r:id="rId39"/>
    </p:embeddedFont>
    <p:embeddedFont>
      <p:font typeface="Average"/>
      <p:regular r:id="rId40"/>
    </p:embeddedFont>
    <p:embeddedFont>
      <p:font typeface="Oswald"/>
      <p:regular r:id="rId41"/>
      <p:bold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Average-regular.fntdata"/><Relationship Id="rId20" Type="http://schemas.openxmlformats.org/officeDocument/2006/relationships/slide" Target="slides/slide15.xml"/><Relationship Id="rId42" Type="http://schemas.openxmlformats.org/officeDocument/2006/relationships/font" Target="fonts/Oswald-bold.fntdata"/><Relationship Id="rId41" Type="http://schemas.openxmlformats.org/officeDocument/2006/relationships/font" Target="fonts/Oswald-regular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Roboto-bold.fntdata"/><Relationship Id="rId14" Type="http://schemas.openxmlformats.org/officeDocument/2006/relationships/slide" Target="slides/slide9.xml"/><Relationship Id="rId36" Type="http://schemas.openxmlformats.org/officeDocument/2006/relationships/font" Target="fonts/Roboto-regular.fntdata"/><Relationship Id="rId17" Type="http://schemas.openxmlformats.org/officeDocument/2006/relationships/slide" Target="slides/slide12.xml"/><Relationship Id="rId39" Type="http://schemas.openxmlformats.org/officeDocument/2006/relationships/font" Target="fonts/Roboto-boldItalic.fntdata"/><Relationship Id="rId16" Type="http://schemas.openxmlformats.org/officeDocument/2006/relationships/slide" Target="slides/slide11.xml"/><Relationship Id="rId38" Type="http://schemas.openxmlformats.org/officeDocument/2006/relationships/font" Target="fonts/Roboto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ebb78c9a8b_0_2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ebb78c9a8b_0_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ebb78c9a8b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ebb78c9a8b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ebb78c9a8b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ebb78c9a8b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ebb78c9a8b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ebb78c9a8b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ebb78c9a8b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ebb78c9a8b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ebb78c9a8b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ebb78c9a8b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ebb78c9a8b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ebb78c9a8b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ebb78c9a8b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ebb78c9a8b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ebb78c9a8b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ebb78c9a8b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ebb78c9a8b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ebb78c9a8b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bb78c9a8b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bb78c9a8b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ebb78c9a8b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ebb78c9a8b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ebb78c9a8b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ebb78c9a8b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ebb78c9a8b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ebb78c9a8b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ebb78c9a8b_0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ebb78c9a8b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ebb78c9a8b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ebb78c9a8b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ebb78c9a8b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ebb78c9a8b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ebb78c9a8b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ebb78c9a8b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ebb78c9a8b_0_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ebb78c9a8b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ebb78c9a8b_0_2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ebb78c9a8b_0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ef03d0b6c4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ef03d0b6c4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ef03d0b6c4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ef03d0b6c4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ebb78c9a8b_0_2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ebb78c9a8b_0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ef03d0b6c4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ef03d0b6c4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ebb78c9a8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ebb78c9a8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ebb78c9a8b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ebb78c9a8b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ebb78c9a8b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ebb78c9a8b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ebb78c9a8b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ebb78c9a8b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ebb78c9a8b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ebb78c9a8b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fi.wikipedia.org/wiki/%C5%A0vaa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fi.wikipedia.org/wiki/Lavea_puoliv%C3%A4lj%C3%A4_etuvokaali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en.wikipedia.org/wiki/Open-mid_front_rounded_vowel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fi.wikipedia.org/wiki/Ranskan_kieli" TargetMode="External"/><Relationship Id="rId4" Type="http://schemas.openxmlformats.org/officeDocument/2006/relationships/hyperlink" Target="https://fi.wikipedia.org/w/index.php?title=Uvulaarinen&amp;action=edit&amp;redlink=1" TargetMode="External"/><Relationship Id="rId5" Type="http://schemas.openxmlformats.org/officeDocument/2006/relationships/hyperlink" Target="https://fi.wikipedia.org/w/index.php?title=Nasalisaatio&amp;action=edit&amp;redlink=1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>
            <p:ph type="ctrTitle"/>
          </p:nvPr>
        </p:nvSpPr>
        <p:spPr>
          <a:xfrm>
            <a:off x="671258" y="298425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Ranskan kielen fonetiikan  tärkeimmät säännöt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/>
          <p:nvPr>
            <p:ph type="title"/>
          </p:nvPr>
        </p:nvSpPr>
        <p:spPr>
          <a:xfrm>
            <a:off x="311700" y="445025"/>
            <a:ext cx="8520600" cy="156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/>
              <a:t>e</a:t>
            </a:r>
            <a:r>
              <a:rPr lang="en"/>
              <a:t>-</a:t>
            </a:r>
            <a:r>
              <a:rPr b="1" lang="en" sz="3027">
                <a:uFill>
                  <a:noFill/>
                </a:uFill>
                <a:latin typeface="Average"/>
                <a:ea typeface="Average"/>
                <a:cs typeface="Average"/>
                <a:sym typeface="Average"/>
                <a:hlinkClick r:id="rId3"/>
              </a:rPr>
              <a:t>švaa</a:t>
            </a:r>
            <a:r>
              <a:rPr lang="en" sz="3027">
                <a:latin typeface="Average"/>
                <a:ea typeface="Average"/>
                <a:cs typeface="Average"/>
                <a:sym typeface="Average"/>
              </a:rPr>
              <a:t>- /</a:t>
            </a:r>
            <a:r>
              <a:rPr lang="en" sz="2750">
                <a:latin typeface="Average"/>
                <a:ea typeface="Average"/>
                <a:cs typeface="Average"/>
                <a:sym typeface="Average"/>
              </a:rPr>
              <a:t>ə</a:t>
            </a:r>
            <a:r>
              <a:rPr lang="en" sz="2400">
                <a:latin typeface="Average"/>
                <a:ea typeface="Average"/>
                <a:cs typeface="Average"/>
                <a:sym typeface="Average"/>
              </a:rPr>
              <a:t> / vokaali on epämääräinen, heikosti ääntyvä vokaali, joka suomalaisen korviin saattaa kuulostaa ö:n tapaiselta </a:t>
            </a:r>
            <a:endParaRPr sz="3027"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77"/>
          </a:p>
        </p:txBody>
      </p:sp>
      <p:sp>
        <p:nvSpPr>
          <p:cNvPr id="114" name="Google Shape;114;p22"/>
          <p:cNvSpPr txBox="1"/>
          <p:nvPr>
            <p:ph idx="1" type="body"/>
          </p:nvPr>
        </p:nvSpPr>
        <p:spPr>
          <a:xfrm>
            <a:off x="1122775" y="18063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700">
                <a:solidFill>
                  <a:schemeClr val="dk1"/>
                </a:solidFill>
              </a:rPr>
              <a:t>m</a:t>
            </a:r>
            <a:r>
              <a:rPr b="1" lang="en" sz="3700">
                <a:solidFill>
                  <a:srgbClr val="2C96FF"/>
                </a:solidFill>
              </a:rPr>
              <a:t>e   </a:t>
            </a:r>
            <a:r>
              <a:rPr b="1" lang="en" sz="3700">
                <a:solidFill>
                  <a:schemeClr val="dk1"/>
                </a:solidFill>
              </a:rPr>
              <a:t> t</a:t>
            </a:r>
            <a:r>
              <a:rPr b="1" lang="en" sz="3700">
                <a:solidFill>
                  <a:srgbClr val="2C96FF"/>
                </a:solidFill>
              </a:rPr>
              <a:t>e    </a:t>
            </a:r>
            <a:r>
              <a:rPr b="1" lang="en" sz="3700">
                <a:solidFill>
                  <a:schemeClr val="dk1"/>
                </a:solidFill>
              </a:rPr>
              <a:t> n</a:t>
            </a:r>
            <a:r>
              <a:rPr b="1" lang="en" sz="3700">
                <a:solidFill>
                  <a:srgbClr val="2C96FF"/>
                </a:solidFill>
              </a:rPr>
              <a:t>e    </a:t>
            </a:r>
            <a:r>
              <a:rPr b="1" lang="en" sz="3700">
                <a:solidFill>
                  <a:schemeClr val="dk1"/>
                </a:solidFill>
              </a:rPr>
              <a:t> l</a:t>
            </a:r>
            <a:r>
              <a:rPr b="1" lang="en" sz="3700">
                <a:solidFill>
                  <a:srgbClr val="2C96FF"/>
                </a:solidFill>
              </a:rPr>
              <a:t>e    </a:t>
            </a:r>
            <a:r>
              <a:rPr b="1" lang="en" sz="3700">
                <a:solidFill>
                  <a:schemeClr val="dk1"/>
                </a:solidFill>
              </a:rPr>
              <a:t> c</a:t>
            </a:r>
            <a:r>
              <a:rPr b="1" lang="en" sz="3700">
                <a:solidFill>
                  <a:srgbClr val="2C96FF"/>
                </a:solidFill>
              </a:rPr>
              <a:t>e</a:t>
            </a:r>
            <a:r>
              <a:rPr b="1" lang="en" sz="3700">
                <a:solidFill>
                  <a:schemeClr val="dk1"/>
                </a:solidFill>
              </a:rPr>
              <a:t>       d</a:t>
            </a:r>
            <a:r>
              <a:rPr b="1" lang="en" sz="3700">
                <a:solidFill>
                  <a:srgbClr val="2C96FF"/>
                </a:solidFill>
              </a:rPr>
              <a:t>e</a:t>
            </a:r>
            <a:r>
              <a:rPr b="1" lang="en" sz="3700">
                <a:solidFill>
                  <a:schemeClr val="dk1"/>
                </a:solidFill>
              </a:rPr>
              <a:t> </a:t>
            </a:r>
            <a:endParaRPr b="1" sz="3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3700">
                <a:solidFill>
                  <a:schemeClr val="dk1"/>
                </a:solidFill>
              </a:rPr>
              <a:t>p</a:t>
            </a:r>
            <a:r>
              <a:rPr b="1" lang="en" sz="3700">
                <a:solidFill>
                  <a:srgbClr val="2C96FF"/>
                </a:solidFill>
              </a:rPr>
              <a:t>e</a:t>
            </a:r>
            <a:r>
              <a:rPr b="1" lang="en" sz="3700">
                <a:solidFill>
                  <a:schemeClr val="dk1"/>
                </a:solidFill>
              </a:rPr>
              <a:t>tit  </a:t>
            </a:r>
            <a:endParaRPr b="1" sz="3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3700">
                <a:solidFill>
                  <a:schemeClr val="dk1"/>
                </a:solidFill>
              </a:rPr>
              <a:t>D</a:t>
            </a:r>
            <a:r>
              <a:rPr b="1" lang="en" sz="3700">
                <a:solidFill>
                  <a:srgbClr val="2C96FF"/>
                </a:solidFill>
              </a:rPr>
              <a:t>e</a:t>
            </a:r>
            <a:r>
              <a:rPr b="1" lang="en" sz="3700">
                <a:solidFill>
                  <a:schemeClr val="dk1"/>
                </a:solidFill>
              </a:rPr>
              <a:t>ville </a:t>
            </a:r>
            <a:endParaRPr b="1" sz="3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/>
          <p:nvPr>
            <p:ph type="title"/>
          </p:nvPr>
        </p:nvSpPr>
        <p:spPr>
          <a:xfrm>
            <a:off x="311700" y="2680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92100" rtl="0" algn="l">
              <a:lnSpc>
                <a:spcPct val="163636"/>
              </a:lnSpc>
              <a:spcBef>
                <a:spcPts val="0"/>
              </a:spcBef>
              <a:spcAft>
                <a:spcPts val="1200"/>
              </a:spcAft>
              <a:buSzPts val="990"/>
              <a:buNone/>
            </a:pPr>
            <a:r>
              <a:rPr b="1" lang="en" sz="3765">
                <a:latin typeface="Arial"/>
                <a:ea typeface="Arial"/>
                <a:cs typeface="Arial"/>
                <a:sym typeface="Arial"/>
              </a:rPr>
              <a:t>é = /e/ </a:t>
            </a:r>
            <a:r>
              <a:rPr lang="en" sz="2665">
                <a:latin typeface="Arial"/>
                <a:ea typeface="Arial"/>
                <a:cs typeface="Arial"/>
                <a:sym typeface="Arial"/>
              </a:rPr>
              <a:t>puolisuppea</a:t>
            </a:r>
            <a:r>
              <a:rPr b="1" lang="en" sz="3765">
                <a:latin typeface="Arial"/>
                <a:ea typeface="Arial"/>
                <a:cs typeface="Arial"/>
                <a:sym typeface="Arial"/>
              </a:rPr>
              <a:t>  </a:t>
            </a:r>
            <a:endParaRPr sz="4800"/>
          </a:p>
        </p:txBody>
      </p:sp>
      <p:sp>
        <p:nvSpPr>
          <p:cNvPr id="120" name="Google Shape;120;p23"/>
          <p:cNvSpPr txBox="1"/>
          <p:nvPr>
            <p:ph idx="1" type="body"/>
          </p:nvPr>
        </p:nvSpPr>
        <p:spPr>
          <a:xfrm>
            <a:off x="450200" y="1069200"/>
            <a:ext cx="8520600" cy="38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92100" rtl="0" algn="l">
              <a:lnSpc>
                <a:spcPct val="143636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b="1" lang="en" sz="2472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b="1" lang="en" sz="2472">
                <a:solidFill>
                  <a:srgbClr val="2C96FF"/>
                </a:solidFill>
                <a:latin typeface="Arial"/>
                <a:ea typeface="Arial"/>
                <a:cs typeface="Arial"/>
                <a:sym typeface="Arial"/>
              </a:rPr>
              <a:t>é</a:t>
            </a:r>
            <a:r>
              <a:rPr b="1" lang="en" sz="2472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e, b</a:t>
            </a:r>
            <a:r>
              <a:rPr b="1" lang="en" sz="2472">
                <a:solidFill>
                  <a:srgbClr val="2C96FF"/>
                </a:solidFill>
                <a:latin typeface="Arial"/>
                <a:ea typeface="Arial"/>
                <a:cs typeface="Arial"/>
                <a:sym typeface="Arial"/>
              </a:rPr>
              <a:t>é</a:t>
            </a:r>
            <a:r>
              <a:rPr b="1" lang="en" sz="2472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b="1" lang="en" sz="2472">
                <a:solidFill>
                  <a:srgbClr val="2C96FF"/>
                </a:solidFill>
                <a:latin typeface="Arial"/>
                <a:ea typeface="Arial"/>
                <a:cs typeface="Arial"/>
                <a:sym typeface="Arial"/>
              </a:rPr>
              <a:t>é</a:t>
            </a:r>
            <a:r>
              <a:rPr b="1" lang="en" sz="2472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, caf</a:t>
            </a:r>
            <a:r>
              <a:rPr b="1" lang="en" sz="2472">
                <a:solidFill>
                  <a:srgbClr val="2C96FF"/>
                </a:solidFill>
                <a:latin typeface="Arial"/>
                <a:ea typeface="Arial"/>
                <a:cs typeface="Arial"/>
                <a:sym typeface="Arial"/>
              </a:rPr>
              <a:t>é</a:t>
            </a:r>
            <a:r>
              <a:rPr b="1" lang="en" sz="2472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lang="en" sz="2472">
                <a:solidFill>
                  <a:srgbClr val="2C96FF"/>
                </a:solidFill>
                <a:latin typeface="Arial"/>
                <a:ea typeface="Arial"/>
                <a:cs typeface="Arial"/>
                <a:sym typeface="Arial"/>
              </a:rPr>
              <a:t>é</a:t>
            </a:r>
            <a:r>
              <a:rPr b="1" lang="en" sz="2472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cole, </a:t>
            </a:r>
            <a:r>
              <a:rPr b="1" lang="en" sz="2472">
                <a:solidFill>
                  <a:srgbClr val="2C96FF"/>
                </a:solidFill>
                <a:latin typeface="Arial"/>
                <a:ea typeface="Arial"/>
                <a:cs typeface="Arial"/>
                <a:sym typeface="Arial"/>
              </a:rPr>
              <a:t>é</a:t>
            </a:r>
            <a:r>
              <a:rPr b="1" lang="en" sz="2472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tudie, r</a:t>
            </a:r>
            <a:r>
              <a:rPr b="1" lang="en" sz="2472">
                <a:solidFill>
                  <a:srgbClr val="2C96FF"/>
                </a:solidFill>
                <a:latin typeface="Arial"/>
                <a:ea typeface="Arial"/>
                <a:cs typeface="Arial"/>
                <a:sym typeface="Arial"/>
              </a:rPr>
              <a:t>é</a:t>
            </a:r>
            <a:r>
              <a:rPr b="1" lang="en" sz="2472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cit, t</a:t>
            </a:r>
            <a:r>
              <a:rPr b="1" lang="en" sz="2472">
                <a:solidFill>
                  <a:srgbClr val="2C96FF"/>
                </a:solidFill>
                <a:latin typeface="Arial"/>
                <a:ea typeface="Arial"/>
                <a:cs typeface="Arial"/>
                <a:sym typeface="Arial"/>
              </a:rPr>
              <a:t>é</a:t>
            </a:r>
            <a:r>
              <a:rPr b="1" lang="en" sz="2472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r>
              <a:rPr b="1" lang="en" sz="2472">
                <a:solidFill>
                  <a:srgbClr val="2C96FF"/>
                </a:solidFill>
                <a:latin typeface="Arial"/>
                <a:ea typeface="Arial"/>
                <a:cs typeface="Arial"/>
                <a:sym typeface="Arial"/>
              </a:rPr>
              <a:t>é</a:t>
            </a:r>
            <a:r>
              <a:rPr b="1" lang="en" sz="2472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lang="en" sz="2472">
                <a:solidFill>
                  <a:srgbClr val="2C96FF"/>
                </a:solidFill>
                <a:latin typeface="Arial"/>
                <a:ea typeface="Arial"/>
                <a:cs typeface="Arial"/>
                <a:sym typeface="Arial"/>
              </a:rPr>
              <a:t>é</a:t>
            </a:r>
            <a:r>
              <a:rPr b="1" lang="en" sz="2472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b="1" lang="en" sz="2472">
                <a:solidFill>
                  <a:srgbClr val="2C96FF"/>
                </a:solidFill>
                <a:latin typeface="Arial"/>
                <a:ea typeface="Arial"/>
                <a:cs typeface="Arial"/>
                <a:sym typeface="Arial"/>
              </a:rPr>
              <a:t>é</a:t>
            </a:r>
            <a:r>
              <a:rPr b="1" lang="en" sz="2472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lang="en" sz="2472">
                <a:solidFill>
                  <a:srgbClr val="2C96FF"/>
                </a:solidFill>
                <a:latin typeface="Arial"/>
                <a:ea typeface="Arial"/>
                <a:cs typeface="Arial"/>
                <a:sym typeface="Arial"/>
              </a:rPr>
              <a:t>é</a:t>
            </a:r>
            <a:r>
              <a:rPr b="1" lang="en" sz="2472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crire, litt</a:t>
            </a:r>
            <a:r>
              <a:rPr b="1" lang="en" sz="2472">
                <a:solidFill>
                  <a:srgbClr val="2C96FF"/>
                </a:solidFill>
                <a:latin typeface="Arial"/>
                <a:ea typeface="Arial"/>
                <a:cs typeface="Arial"/>
                <a:sym typeface="Arial"/>
              </a:rPr>
              <a:t>é</a:t>
            </a:r>
            <a:r>
              <a:rPr b="1" lang="en" sz="2472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rature, pr</a:t>
            </a:r>
            <a:r>
              <a:rPr b="1" lang="en" sz="2472">
                <a:solidFill>
                  <a:srgbClr val="2C96FF"/>
                </a:solidFill>
                <a:latin typeface="Arial"/>
                <a:ea typeface="Arial"/>
                <a:cs typeface="Arial"/>
                <a:sym typeface="Arial"/>
              </a:rPr>
              <a:t>é</a:t>
            </a:r>
            <a:r>
              <a:rPr b="1" lang="en" sz="2472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b="1" lang="en" sz="2472">
                <a:solidFill>
                  <a:srgbClr val="2C96FF"/>
                </a:solidFill>
                <a:latin typeface="Arial"/>
                <a:ea typeface="Arial"/>
                <a:cs typeface="Arial"/>
                <a:sym typeface="Arial"/>
              </a:rPr>
              <a:t>é</a:t>
            </a:r>
            <a:r>
              <a:rPr b="1" lang="en" sz="2472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b="1" lang="en" sz="2472">
                <a:solidFill>
                  <a:srgbClr val="2C96FF"/>
                </a:solidFill>
                <a:latin typeface="Arial"/>
                <a:ea typeface="Arial"/>
                <a:cs typeface="Arial"/>
                <a:sym typeface="Arial"/>
              </a:rPr>
              <a:t>é</a:t>
            </a:r>
            <a:endParaRPr b="1" sz="2472">
              <a:solidFill>
                <a:srgbClr val="2C96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92100" rtl="0" algn="l">
              <a:lnSpc>
                <a:spcPct val="143636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b="1" lang="en" sz="2472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b="1" lang="en" sz="2472">
                <a:solidFill>
                  <a:srgbClr val="2C96FF"/>
                </a:solidFill>
                <a:latin typeface="Arial"/>
                <a:ea typeface="Arial"/>
                <a:cs typeface="Arial"/>
                <a:sym typeface="Arial"/>
              </a:rPr>
              <a:t>é</a:t>
            </a:r>
            <a:r>
              <a:rPr b="1" lang="en" sz="2472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cile d</a:t>
            </a:r>
            <a:r>
              <a:rPr b="1" lang="en" sz="2472">
                <a:solidFill>
                  <a:srgbClr val="2C96FF"/>
                </a:solidFill>
                <a:latin typeface="Arial"/>
                <a:ea typeface="Arial"/>
                <a:cs typeface="Arial"/>
                <a:sym typeface="Arial"/>
              </a:rPr>
              <a:t>é</a:t>
            </a:r>
            <a:r>
              <a:rPr b="1" lang="en" sz="2472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teste le caf</a:t>
            </a:r>
            <a:r>
              <a:rPr b="1" lang="en" sz="2472">
                <a:solidFill>
                  <a:srgbClr val="2C96FF"/>
                </a:solidFill>
                <a:latin typeface="Arial"/>
                <a:ea typeface="Arial"/>
                <a:cs typeface="Arial"/>
                <a:sym typeface="Arial"/>
              </a:rPr>
              <a:t>é</a:t>
            </a:r>
            <a:r>
              <a:rPr b="1" lang="en" sz="2472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1" sz="2472">
              <a:solidFill>
                <a:srgbClr val="F7F7F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92100" rtl="0" algn="l">
              <a:lnSpc>
                <a:spcPct val="143636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b="1" lang="en" sz="2472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Le b</a:t>
            </a:r>
            <a:r>
              <a:rPr b="1" lang="en" sz="2472">
                <a:solidFill>
                  <a:srgbClr val="2C96FF"/>
                </a:solidFill>
                <a:latin typeface="Arial"/>
                <a:ea typeface="Arial"/>
                <a:cs typeface="Arial"/>
                <a:sym typeface="Arial"/>
              </a:rPr>
              <a:t>é</a:t>
            </a:r>
            <a:r>
              <a:rPr b="1" lang="en" sz="2472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b="1" lang="en" sz="2472">
                <a:solidFill>
                  <a:srgbClr val="2C96FF"/>
                </a:solidFill>
                <a:latin typeface="Arial"/>
                <a:ea typeface="Arial"/>
                <a:cs typeface="Arial"/>
                <a:sym typeface="Arial"/>
              </a:rPr>
              <a:t>é</a:t>
            </a:r>
            <a:r>
              <a:rPr b="1" lang="en" sz="2472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 de P</a:t>
            </a:r>
            <a:r>
              <a:rPr b="1" lang="en" sz="2472">
                <a:solidFill>
                  <a:srgbClr val="2C96FF"/>
                </a:solidFill>
                <a:latin typeface="Arial"/>
                <a:ea typeface="Arial"/>
                <a:cs typeface="Arial"/>
                <a:sym typeface="Arial"/>
              </a:rPr>
              <a:t>é</a:t>
            </a:r>
            <a:r>
              <a:rPr b="1" lang="en" sz="2472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b="1" lang="en" sz="2472">
                <a:solidFill>
                  <a:srgbClr val="2C96FF"/>
                </a:solidFill>
                <a:latin typeface="Arial"/>
                <a:ea typeface="Arial"/>
                <a:cs typeface="Arial"/>
                <a:sym typeface="Arial"/>
              </a:rPr>
              <a:t>é</a:t>
            </a:r>
            <a:r>
              <a:rPr b="1" lang="en" sz="2472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 a le nez </a:t>
            </a:r>
            <a:r>
              <a:rPr b="1" lang="en" sz="2472">
                <a:solidFill>
                  <a:srgbClr val="2C96FF"/>
                </a:solidFill>
                <a:latin typeface="Arial"/>
                <a:ea typeface="Arial"/>
                <a:cs typeface="Arial"/>
                <a:sym typeface="Arial"/>
              </a:rPr>
              <a:t>é</a:t>
            </a:r>
            <a:r>
              <a:rPr b="1" lang="en" sz="2472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pat</a:t>
            </a:r>
            <a:r>
              <a:rPr b="1" lang="en" sz="2472">
                <a:solidFill>
                  <a:srgbClr val="2C96FF"/>
                </a:solidFill>
                <a:latin typeface="Arial"/>
                <a:ea typeface="Arial"/>
                <a:cs typeface="Arial"/>
                <a:sym typeface="Arial"/>
              </a:rPr>
              <a:t>é</a:t>
            </a:r>
            <a:r>
              <a:rPr b="1" lang="en" sz="2472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1" sz="2472">
              <a:solidFill>
                <a:srgbClr val="F7F7F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92100" rtl="0" algn="l">
              <a:lnSpc>
                <a:spcPct val="143636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sz="964">
              <a:solidFill>
                <a:srgbClr val="F7F7F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935"/>
              <a:buNone/>
            </a:pPr>
            <a:r>
              <a:t/>
            </a:r>
            <a:endParaRPr sz="153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/>
          <p:nvPr>
            <p:ph type="title"/>
          </p:nvPr>
        </p:nvSpPr>
        <p:spPr>
          <a:xfrm>
            <a:off x="523450" y="3263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882"/>
              </a:lnSpc>
              <a:spcBef>
                <a:spcPts val="1800"/>
              </a:spcBef>
              <a:spcAft>
                <a:spcPts val="1800"/>
              </a:spcAft>
              <a:buNone/>
            </a:pPr>
            <a:r>
              <a:rPr b="1" lang="en" sz="4100">
                <a:solidFill>
                  <a:srgbClr val="F7F7F7"/>
                </a:solidFill>
                <a:latin typeface="Roboto"/>
                <a:ea typeface="Roboto"/>
                <a:cs typeface="Roboto"/>
                <a:sym typeface="Roboto"/>
              </a:rPr>
              <a:t>è   ê   ë   =  /</a:t>
            </a:r>
            <a:r>
              <a:rPr b="1" lang="en" sz="3550">
                <a:solidFill>
                  <a:srgbClr val="F7F7F7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ɛ</a:t>
            </a:r>
            <a:r>
              <a:rPr b="1" lang="en" sz="3550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endParaRPr b="1" sz="4150"/>
          </a:p>
        </p:txBody>
      </p:sp>
      <p:sp>
        <p:nvSpPr>
          <p:cNvPr id="126" name="Google Shape;126;p24"/>
          <p:cNvSpPr txBox="1"/>
          <p:nvPr>
            <p:ph idx="1" type="body"/>
          </p:nvPr>
        </p:nvSpPr>
        <p:spPr>
          <a:xfrm>
            <a:off x="311700" y="1152425"/>
            <a:ext cx="8520600" cy="37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92100" rtl="0" algn="l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50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tr</a:t>
            </a:r>
            <a:r>
              <a:rPr b="1" lang="en" sz="2550">
                <a:solidFill>
                  <a:srgbClr val="2C96FF"/>
                </a:solidFill>
                <a:latin typeface="Arial"/>
                <a:ea typeface="Arial"/>
                <a:cs typeface="Arial"/>
                <a:sym typeface="Arial"/>
              </a:rPr>
              <a:t>è</a:t>
            </a:r>
            <a:r>
              <a:rPr b="1" lang="en" sz="2550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s, pr</a:t>
            </a:r>
            <a:r>
              <a:rPr b="1" lang="en" sz="2550">
                <a:solidFill>
                  <a:srgbClr val="2C96FF"/>
                </a:solidFill>
                <a:latin typeface="Arial"/>
                <a:ea typeface="Arial"/>
                <a:cs typeface="Arial"/>
                <a:sym typeface="Arial"/>
              </a:rPr>
              <a:t>è</a:t>
            </a:r>
            <a:r>
              <a:rPr b="1" lang="en" sz="2550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s, apr</a:t>
            </a:r>
            <a:r>
              <a:rPr b="1" lang="en" sz="2550">
                <a:solidFill>
                  <a:srgbClr val="2C96FF"/>
                </a:solidFill>
                <a:latin typeface="Arial"/>
                <a:ea typeface="Arial"/>
                <a:cs typeface="Arial"/>
                <a:sym typeface="Arial"/>
              </a:rPr>
              <a:t>è</a:t>
            </a:r>
            <a:r>
              <a:rPr b="1" lang="en" sz="2550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s, fr</a:t>
            </a:r>
            <a:r>
              <a:rPr b="1" lang="en" sz="2550">
                <a:solidFill>
                  <a:srgbClr val="2C96FF"/>
                </a:solidFill>
                <a:latin typeface="Arial"/>
                <a:ea typeface="Arial"/>
                <a:cs typeface="Arial"/>
                <a:sym typeface="Arial"/>
              </a:rPr>
              <a:t>è</a:t>
            </a:r>
            <a:r>
              <a:rPr b="1" lang="en" sz="2550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re, p</a:t>
            </a:r>
            <a:r>
              <a:rPr b="1" lang="en" sz="2550">
                <a:solidFill>
                  <a:srgbClr val="2C96FF"/>
                </a:solidFill>
                <a:latin typeface="Arial"/>
                <a:ea typeface="Arial"/>
                <a:cs typeface="Arial"/>
                <a:sym typeface="Arial"/>
              </a:rPr>
              <a:t>è</a:t>
            </a:r>
            <a:r>
              <a:rPr b="1" lang="en" sz="2550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re, m</a:t>
            </a:r>
            <a:r>
              <a:rPr b="1" lang="en" sz="2550">
                <a:solidFill>
                  <a:srgbClr val="2C96FF"/>
                </a:solidFill>
                <a:latin typeface="Arial"/>
                <a:ea typeface="Arial"/>
                <a:cs typeface="Arial"/>
                <a:sym typeface="Arial"/>
              </a:rPr>
              <a:t>è</a:t>
            </a:r>
            <a:r>
              <a:rPr b="1" lang="en" sz="2550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re, po</a:t>
            </a:r>
            <a:r>
              <a:rPr b="1" lang="en" sz="2550">
                <a:solidFill>
                  <a:srgbClr val="2C96FF"/>
                </a:solidFill>
                <a:latin typeface="Arial"/>
                <a:ea typeface="Arial"/>
                <a:cs typeface="Arial"/>
                <a:sym typeface="Arial"/>
              </a:rPr>
              <a:t>è</a:t>
            </a:r>
            <a:r>
              <a:rPr b="1" lang="en" sz="2550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te, cr</a:t>
            </a:r>
            <a:r>
              <a:rPr b="1" lang="en" sz="2550">
                <a:solidFill>
                  <a:srgbClr val="2C96FF"/>
                </a:solidFill>
                <a:latin typeface="Arial"/>
                <a:ea typeface="Arial"/>
                <a:cs typeface="Arial"/>
                <a:sym typeface="Arial"/>
              </a:rPr>
              <a:t>è</a:t>
            </a:r>
            <a:r>
              <a:rPr b="1" lang="en" sz="2550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me, probl</a:t>
            </a:r>
            <a:r>
              <a:rPr b="1" lang="en" sz="2550">
                <a:solidFill>
                  <a:srgbClr val="2C96FF"/>
                </a:solidFill>
                <a:latin typeface="Arial"/>
                <a:ea typeface="Arial"/>
                <a:cs typeface="Arial"/>
                <a:sym typeface="Arial"/>
              </a:rPr>
              <a:t>è</a:t>
            </a:r>
            <a:r>
              <a:rPr b="1" lang="en" sz="2550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me, mod</a:t>
            </a:r>
            <a:r>
              <a:rPr b="1" lang="en" sz="2550">
                <a:solidFill>
                  <a:srgbClr val="2C96FF"/>
                </a:solidFill>
                <a:latin typeface="Arial"/>
                <a:ea typeface="Arial"/>
                <a:cs typeface="Arial"/>
                <a:sym typeface="Arial"/>
              </a:rPr>
              <a:t>è</a:t>
            </a:r>
            <a:r>
              <a:rPr b="1" lang="en" sz="2550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le</a:t>
            </a:r>
            <a:endParaRPr b="1" sz="2550">
              <a:solidFill>
                <a:srgbClr val="F7F7F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92100" rtl="0" algn="l">
              <a:lnSpc>
                <a:spcPct val="163636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550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b="1" lang="en" sz="2550">
                <a:solidFill>
                  <a:srgbClr val="2C96FF"/>
                </a:solidFill>
                <a:latin typeface="Arial"/>
                <a:ea typeface="Arial"/>
                <a:cs typeface="Arial"/>
                <a:sym typeface="Arial"/>
              </a:rPr>
              <a:t>ê</a:t>
            </a:r>
            <a:r>
              <a:rPr b="1" lang="en" sz="2550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te, b</a:t>
            </a:r>
            <a:r>
              <a:rPr b="1" lang="en" sz="2550">
                <a:solidFill>
                  <a:srgbClr val="2C96FF"/>
                </a:solidFill>
                <a:latin typeface="Arial"/>
                <a:ea typeface="Arial"/>
                <a:cs typeface="Arial"/>
                <a:sym typeface="Arial"/>
              </a:rPr>
              <a:t>ê</a:t>
            </a:r>
            <a:r>
              <a:rPr b="1" lang="en" sz="2550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te, r</a:t>
            </a:r>
            <a:r>
              <a:rPr b="1" lang="en" sz="2550">
                <a:solidFill>
                  <a:srgbClr val="2C96FF"/>
                </a:solidFill>
                <a:latin typeface="Arial"/>
                <a:ea typeface="Arial"/>
                <a:cs typeface="Arial"/>
                <a:sym typeface="Arial"/>
              </a:rPr>
              <a:t>ê</a:t>
            </a:r>
            <a:r>
              <a:rPr b="1" lang="en" sz="2550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ve, cr</a:t>
            </a:r>
            <a:r>
              <a:rPr b="1" lang="en" sz="2550">
                <a:solidFill>
                  <a:srgbClr val="2C96FF"/>
                </a:solidFill>
                <a:latin typeface="Arial"/>
                <a:ea typeface="Arial"/>
                <a:cs typeface="Arial"/>
                <a:sym typeface="Arial"/>
              </a:rPr>
              <a:t>ê</a:t>
            </a:r>
            <a:r>
              <a:rPr b="1" lang="en" sz="2550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pe, for</a:t>
            </a:r>
            <a:r>
              <a:rPr b="1" lang="en" sz="2550">
                <a:solidFill>
                  <a:srgbClr val="2C96FF"/>
                </a:solidFill>
                <a:latin typeface="Arial"/>
                <a:ea typeface="Arial"/>
                <a:cs typeface="Arial"/>
                <a:sym typeface="Arial"/>
              </a:rPr>
              <a:t>ê</a:t>
            </a:r>
            <a:r>
              <a:rPr b="1" lang="en" sz="2550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t, fen</a:t>
            </a:r>
            <a:r>
              <a:rPr b="1" lang="en" sz="2550">
                <a:solidFill>
                  <a:srgbClr val="2C96FF"/>
                </a:solidFill>
                <a:latin typeface="Arial"/>
                <a:ea typeface="Arial"/>
                <a:cs typeface="Arial"/>
                <a:sym typeface="Arial"/>
              </a:rPr>
              <a:t>ê</a:t>
            </a:r>
            <a:r>
              <a:rPr b="1" lang="en" sz="2550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tre, No</a:t>
            </a:r>
            <a:r>
              <a:rPr b="1" lang="en" sz="2550">
                <a:solidFill>
                  <a:srgbClr val="2C96FF"/>
                </a:solidFill>
                <a:latin typeface="Arial"/>
                <a:ea typeface="Arial"/>
                <a:cs typeface="Arial"/>
                <a:sym typeface="Arial"/>
              </a:rPr>
              <a:t>ë</a:t>
            </a:r>
            <a:r>
              <a:rPr b="1" lang="en" sz="2550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endParaRPr b="1" sz="2550">
              <a:solidFill>
                <a:srgbClr val="F7F7F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92100" rtl="0" algn="l">
              <a:lnSpc>
                <a:spcPct val="163636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550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C'est le p</a:t>
            </a:r>
            <a:r>
              <a:rPr b="1" lang="en" sz="2550">
                <a:solidFill>
                  <a:srgbClr val="2C96FF"/>
                </a:solidFill>
                <a:latin typeface="Arial"/>
                <a:ea typeface="Arial"/>
                <a:cs typeface="Arial"/>
                <a:sym typeface="Arial"/>
              </a:rPr>
              <a:t>è</a:t>
            </a:r>
            <a:r>
              <a:rPr b="1" lang="en" sz="2550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re de Pierre.</a:t>
            </a:r>
            <a:endParaRPr b="1" sz="2550">
              <a:solidFill>
                <a:srgbClr val="F7F7F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92100" rtl="0" algn="l">
              <a:lnSpc>
                <a:spcPct val="163636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550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Le No</a:t>
            </a:r>
            <a:r>
              <a:rPr b="1" lang="en" sz="2550">
                <a:solidFill>
                  <a:srgbClr val="2C96FF"/>
                </a:solidFill>
                <a:latin typeface="Arial"/>
                <a:ea typeface="Arial"/>
                <a:cs typeface="Arial"/>
                <a:sym typeface="Arial"/>
              </a:rPr>
              <a:t>ë</a:t>
            </a:r>
            <a:r>
              <a:rPr b="1" lang="en" sz="2550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l est ma f</a:t>
            </a:r>
            <a:r>
              <a:rPr b="1" lang="en" sz="2550">
                <a:solidFill>
                  <a:srgbClr val="2C96FF"/>
                </a:solidFill>
                <a:latin typeface="Arial"/>
                <a:ea typeface="Arial"/>
                <a:cs typeface="Arial"/>
                <a:sym typeface="Arial"/>
              </a:rPr>
              <a:t>ê</a:t>
            </a:r>
            <a:r>
              <a:rPr b="1" lang="en" sz="2550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te préférée.</a:t>
            </a:r>
            <a:endParaRPr b="1" sz="2550">
              <a:solidFill>
                <a:srgbClr val="F7F7F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5"/>
          <p:cNvSpPr txBox="1"/>
          <p:nvPr>
            <p:ph idx="1" type="body"/>
          </p:nvPr>
        </p:nvSpPr>
        <p:spPr>
          <a:xfrm>
            <a:off x="153450" y="337100"/>
            <a:ext cx="8520600" cy="492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1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 - kuulostaa kuten /s/</a:t>
            </a:r>
            <a:endParaRPr b="1" sz="2616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38100" rtl="0" algn="l">
              <a:lnSpc>
                <a:spcPct val="128571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61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 - kuulostaa kuten </a:t>
            </a:r>
            <a:r>
              <a:rPr b="1" lang="en" sz="297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/ʒ/</a:t>
            </a:r>
            <a:endParaRPr b="1" sz="402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1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kun niiden jälkeen on kirjaimet </a:t>
            </a:r>
            <a:r>
              <a:rPr b="1" lang="en" sz="3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e, i, y</a:t>
            </a:r>
            <a:endParaRPr b="1" sz="3100">
              <a:solidFill>
                <a:srgbClr val="202124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202124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83">
                <a:solidFill>
                  <a:srgbClr val="2C96FF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b="1" lang="en" sz="2918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</a:t>
            </a:r>
            <a:r>
              <a:rPr b="1" lang="en" sz="2918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e, </a:t>
            </a:r>
            <a:r>
              <a:rPr b="1" lang="en" sz="2918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</a:t>
            </a:r>
            <a:r>
              <a:rPr b="1" lang="en" sz="2918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ela, i</a:t>
            </a:r>
            <a:r>
              <a:rPr b="1" lang="en" sz="2918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</a:t>
            </a:r>
            <a:r>
              <a:rPr b="1" lang="en" sz="2918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i, </a:t>
            </a:r>
            <a:r>
              <a:rPr b="1" lang="en" sz="2918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</a:t>
            </a:r>
            <a:r>
              <a:rPr b="1" lang="en" sz="2918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erise, Lu</a:t>
            </a:r>
            <a:r>
              <a:rPr b="1" lang="en" sz="2918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</a:t>
            </a:r>
            <a:r>
              <a:rPr b="1" lang="en" sz="2918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ie, </a:t>
            </a:r>
            <a:r>
              <a:rPr b="1" lang="en" sz="2918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</a:t>
            </a:r>
            <a:r>
              <a:rPr b="1" lang="en" sz="2918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ette, mer</a:t>
            </a:r>
            <a:r>
              <a:rPr b="1" lang="en" sz="2918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</a:t>
            </a:r>
            <a:r>
              <a:rPr b="1" lang="en" sz="2918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i,                        </a:t>
            </a:r>
            <a:endParaRPr b="1" sz="2918">
              <a:solidFill>
                <a:srgbClr val="F7F7F7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63636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918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C</a:t>
            </a:r>
            <a:r>
              <a:rPr b="1" lang="en" sz="2918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ypre, pla</a:t>
            </a:r>
            <a:r>
              <a:rPr b="1" lang="en" sz="2918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</a:t>
            </a:r>
            <a:r>
              <a:rPr b="1" lang="en" sz="2918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e, poli</a:t>
            </a:r>
            <a:r>
              <a:rPr b="1" lang="en" sz="2918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</a:t>
            </a:r>
            <a:r>
              <a:rPr b="1" lang="en" sz="2918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e</a:t>
            </a:r>
            <a:endParaRPr b="1" sz="2918">
              <a:solidFill>
                <a:srgbClr val="F7F7F7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292100" rtl="0" algn="l">
              <a:lnSpc>
                <a:spcPct val="163636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918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pla</a:t>
            </a:r>
            <a:r>
              <a:rPr b="1" lang="en" sz="2918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g</a:t>
            </a:r>
            <a:r>
              <a:rPr b="1" lang="en" sz="2918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e, ima</a:t>
            </a:r>
            <a:r>
              <a:rPr b="1" lang="en" sz="2918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g</a:t>
            </a:r>
            <a:r>
              <a:rPr b="1" lang="en" sz="2918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e, pa</a:t>
            </a:r>
            <a:r>
              <a:rPr b="1" lang="en" sz="2918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g</a:t>
            </a:r>
            <a:r>
              <a:rPr b="1" lang="en" sz="2918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e, ca</a:t>
            </a:r>
            <a:r>
              <a:rPr b="1" lang="en" sz="2918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g</a:t>
            </a:r>
            <a:r>
              <a:rPr b="1" lang="en" sz="2918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e, froma</a:t>
            </a:r>
            <a:r>
              <a:rPr b="1" lang="en" sz="2918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g</a:t>
            </a:r>
            <a:r>
              <a:rPr b="1" lang="en" sz="2918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e,                 </a:t>
            </a:r>
            <a:endParaRPr b="1" sz="2918">
              <a:solidFill>
                <a:srgbClr val="F7F7F7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292100" rtl="0" algn="l">
              <a:lnSpc>
                <a:spcPct val="163636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918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g</a:t>
            </a:r>
            <a:r>
              <a:rPr b="1" lang="en" sz="2918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irafe, </a:t>
            </a:r>
            <a:r>
              <a:rPr b="1" lang="en" sz="2918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g</a:t>
            </a:r>
            <a:r>
              <a:rPr b="1" lang="en" sz="2918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ymnaste, domma</a:t>
            </a:r>
            <a:r>
              <a:rPr b="1" lang="en" sz="2918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g</a:t>
            </a:r>
            <a:r>
              <a:rPr b="1" lang="en" sz="2918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e</a:t>
            </a:r>
            <a:endParaRPr b="1" sz="2918">
              <a:solidFill>
                <a:srgbClr val="F7F7F7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292100" rtl="0" algn="l">
              <a:lnSpc>
                <a:spcPct val="163636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6"/>
          <p:cNvSpPr txBox="1"/>
          <p:nvPr>
            <p:ph type="title"/>
          </p:nvPr>
        </p:nvSpPr>
        <p:spPr>
          <a:xfrm>
            <a:off x="311700" y="1878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Muuten c ja g luetaan kuten /k/ ja /g/</a:t>
            </a:r>
            <a:endParaRPr/>
          </a:p>
        </p:txBody>
      </p:sp>
      <p:sp>
        <p:nvSpPr>
          <p:cNvPr id="138" name="Google Shape;138;p26"/>
          <p:cNvSpPr txBox="1"/>
          <p:nvPr>
            <p:ph idx="1" type="body"/>
          </p:nvPr>
        </p:nvSpPr>
        <p:spPr>
          <a:xfrm>
            <a:off x="311700" y="915075"/>
            <a:ext cx="8520600" cy="369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92100" rtl="0" algn="l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</a:t>
            </a:r>
            <a:r>
              <a:rPr b="1" lang="en" sz="27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arotte, </a:t>
            </a:r>
            <a:r>
              <a:rPr b="1" lang="en" sz="27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</a:t>
            </a:r>
            <a:r>
              <a:rPr b="1" lang="en" sz="27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lasse, </a:t>
            </a:r>
            <a:r>
              <a:rPr b="1" lang="en" sz="27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</a:t>
            </a:r>
            <a:r>
              <a:rPr b="1" lang="en" sz="27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opine, le</a:t>
            </a:r>
            <a:r>
              <a:rPr b="1" lang="en" sz="27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</a:t>
            </a:r>
            <a:r>
              <a:rPr b="1" lang="en" sz="27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ture, </a:t>
            </a:r>
            <a:r>
              <a:rPr b="1" lang="en" sz="27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</a:t>
            </a:r>
            <a:r>
              <a:rPr b="1" lang="en" sz="27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arte, abri</a:t>
            </a:r>
            <a:r>
              <a:rPr b="1" lang="en" sz="27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</a:t>
            </a:r>
            <a:r>
              <a:rPr b="1" lang="en" sz="27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ot, </a:t>
            </a:r>
            <a:r>
              <a:rPr b="1" lang="en" sz="27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</a:t>
            </a:r>
            <a:r>
              <a:rPr b="1" lang="en" sz="27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ro</a:t>
            </a:r>
            <a:r>
              <a:rPr b="1" lang="en" sz="27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</a:t>
            </a:r>
            <a:r>
              <a:rPr b="1" lang="en" sz="27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odile, spe</a:t>
            </a:r>
            <a:r>
              <a:rPr b="1" lang="en" sz="27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</a:t>
            </a:r>
            <a:r>
              <a:rPr b="1" lang="en" sz="27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ta</a:t>
            </a:r>
            <a:r>
              <a:rPr b="1" lang="en" sz="27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</a:t>
            </a:r>
            <a:r>
              <a:rPr b="1" lang="en" sz="27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le</a:t>
            </a:r>
            <a:endParaRPr b="1" sz="2750">
              <a:solidFill>
                <a:srgbClr val="F7F7F7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292100" rtl="0" algn="l">
              <a:lnSpc>
                <a:spcPct val="163636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7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g</a:t>
            </a:r>
            <a:r>
              <a:rPr b="1" lang="en" sz="27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omme, </a:t>
            </a:r>
            <a:r>
              <a:rPr b="1" lang="en" sz="27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g</a:t>
            </a:r>
            <a:r>
              <a:rPr b="1" lang="en" sz="27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rippe, </a:t>
            </a:r>
            <a:r>
              <a:rPr b="1" lang="en" sz="27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g</a:t>
            </a:r>
            <a:r>
              <a:rPr b="1" lang="en" sz="27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uitare, </a:t>
            </a:r>
            <a:r>
              <a:rPr b="1" lang="en" sz="27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g</a:t>
            </a:r>
            <a:r>
              <a:rPr b="1" lang="en" sz="27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lace, ti</a:t>
            </a:r>
            <a:r>
              <a:rPr b="1" lang="en" sz="27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g</a:t>
            </a:r>
            <a:r>
              <a:rPr b="1" lang="en" sz="27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re, </a:t>
            </a:r>
            <a:r>
              <a:rPr b="1" lang="en" sz="27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g</a:t>
            </a:r>
            <a:r>
              <a:rPr b="1" lang="en" sz="27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ris, </a:t>
            </a:r>
            <a:r>
              <a:rPr b="1" lang="en" sz="27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g</a:t>
            </a:r>
            <a:r>
              <a:rPr b="1" lang="en" sz="27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rave, re</a:t>
            </a:r>
            <a:r>
              <a:rPr b="1" lang="en" sz="27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g</a:t>
            </a:r>
            <a:r>
              <a:rPr b="1" lang="en" sz="27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arde, </a:t>
            </a:r>
            <a:r>
              <a:rPr b="1" lang="en" sz="27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g</a:t>
            </a:r>
            <a:r>
              <a:rPr b="1" lang="en" sz="27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alope</a:t>
            </a:r>
            <a:endParaRPr b="1" sz="2750">
              <a:solidFill>
                <a:srgbClr val="F7F7F7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63636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450">
              <a:solidFill>
                <a:srgbClr val="F7F7F7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292100" rtl="0" algn="l">
              <a:lnSpc>
                <a:spcPct val="163636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50">
              <a:solidFill>
                <a:srgbClr val="F7F7F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7"/>
          <p:cNvSpPr txBox="1"/>
          <p:nvPr>
            <p:ph type="title"/>
          </p:nvPr>
        </p:nvSpPr>
        <p:spPr>
          <a:xfrm>
            <a:off x="311700" y="445025"/>
            <a:ext cx="8520600" cy="9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5882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lang="en" sz="3955">
                <a:solidFill>
                  <a:srgbClr val="F7F7F7"/>
                </a:solidFill>
                <a:latin typeface="Roboto"/>
                <a:ea typeface="Roboto"/>
                <a:cs typeface="Roboto"/>
                <a:sym typeface="Roboto"/>
              </a:rPr>
              <a:t>     Ç = /s/ </a:t>
            </a:r>
            <a:r>
              <a:rPr lang="en" sz="3400">
                <a:solidFill>
                  <a:srgbClr val="F7F7F7"/>
                </a:solidFill>
                <a:latin typeface="Roboto"/>
                <a:ea typeface="Roboto"/>
                <a:cs typeface="Roboto"/>
                <a:sym typeface="Roboto"/>
              </a:rPr>
              <a:t>   </a:t>
            </a:r>
            <a:endParaRPr sz="3400">
              <a:solidFill>
                <a:srgbClr val="F7F7F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7"/>
          <p:cNvSpPr txBox="1"/>
          <p:nvPr>
            <p:ph idx="1" type="body"/>
          </p:nvPr>
        </p:nvSpPr>
        <p:spPr>
          <a:xfrm>
            <a:off x="623400" y="1390025"/>
            <a:ext cx="8520600" cy="448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Ç</a:t>
            </a:r>
            <a:r>
              <a:rPr b="1" lang="en" sz="3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 </a:t>
            </a:r>
            <a:r>
              <a:rPr b="1" lang="en" sz="3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va!</a:t>
            </a:r>
            <a:endParaRPr b="1" sz="3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3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gar</a:t>
            </a:r>
            <a:r>
              <a:rPr b="1" lang="en" sz="340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ç</a:t>
            </a:r>
            <a:r>
              <a:rPr b="1" lang="en" sz="3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on  le</a:t>
            </a:r>
            <a:r>
              <a:rPr b="1" lang="en" sz="340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ç</a:t>
            </a:r>
            <a:r>
              <a:rPr b="1" lang="en" sz="3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on </a:t>
            </a:r>
            <a:endParaRPr b="1" sz="3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8"/>
          <p:cNvSpPr txBox="1"/>
          <p:nvPr>
            <p:ph type="title"/>
          </p:nvPr>
        </p:nvSpPr>
        <p:spPr>
          <a:xfrm>
            <a:off x="311700" y="207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   </a:t>
            </a:r>
            <a:r>
              <a:rPr lang="en" sz="2777"/>
              <a:t>kuten </a:t>
            </a:r>
            <a:r>
              <a:rPr b="1" lang="en"/>
              <a:t>/s/</a:t>
            </a:r>
            <a:r>
              <a:rPr lang="en"/>
              <a:t>, </a:t>
            </a:r>
            <a:r>
              <a:rPr lang="en" sz="2777"/>
              <a:t>mutta </a:t>
            </a:r>
            <a:r>
              <a:rPr lang="en" sz="2777"/>
              <a:t>vokaalien</a:t>
            </a:r>
            <a:r>
              <a:rPr lang="en" sz="2777"/>
              <a:t> välissä on</a:t>
            </a:r>
            <a:r>
              <a:rPr lang="en"/>
              <a:t> </a:t>
            </a:r>
            <a:r>
              <a:rPr b="1" lang="en"/>
              <a:t>/z/</a:t>
            </a:r>
            <a:endParaRPr b="1"/>
          </a:p>
        </p:txBody>
      </p:sp>
      <p:sp>
        <p:nvSpPr>
          <p:cNvPr id="150" name="Google Shape;150;p28"/>
          <p:cNvSpPr txBox="1"/>
          <p:nvPr>
            <p:ph idx="1" type="body"/>
          </p:nvPr>
        </p:nvSpPr>
        <p:spPr>
          <a:xfrm>
            <a:off x="116250" y="780325"/>
            <a:ext cx="8911500" cy="412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92100" rtl="0" algn="l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</a:t>
            </a:r>
            <a:r>
              <a:rPr b="1" lang="en" sz="28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ol, va</a:t>
            </a:r>
            <a:r>
              <a:rPr b="1" lang="en" sz="28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</a:t>
            </a:r>
            <a:r>
              <a:rPr b="1" lang="en" sz="28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te, </a:t>
            </a:r>
            <a:r>
              <a:rPr b="1" lang="en" sz="28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</a:t>
            </a:r>
            <a:r>
              <a:rPr b="1" lang="en" sz="28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olide, ta</a:t>
            </a:r>
            <a:r>
              <a:rPr b="1" lang="en" sz="28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ss</a:t>
            </a:r>
            <a:r>
              <a:rPr b="1" lang="en" sz="28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e, li</a:t>
            </a:r>
            <a:r>
              <a:rPr b="1" lang="en" sz="28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ss</a:t>
            </a:r>
            <a:r>
              <a:rPr b="1" lang="en" sz="28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e, pa</a:t>
            </a:r>
            <a:r>
              <a:rPr b="1" lang="en" sz="28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ss</a:t>
            </a:r>
            <a:r>
              <a:rPr b="1" lang="en" sz="28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e</a:t>
            </a:r>
            <a:endParaRPr b="1" sz="2850">
              <a:solidFill>
                <a:srgbClr val="F7F7F7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292100" rtl="0" algn="l">
              <a:lnSpc>
                <a:spcPct val="163636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8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La ta</a:t>
            </a:r>
            <a:r>
              <a:rPr b="1" lang="en" sz="28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ss</a:t>
            </a:r>
            <a:r>
              <a:rPr b="1" lang="en" sz="28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e est </a:t>
            </a:r>
            <a:r>
              <a:rPr b="1" lang="en" sz="28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</a:t>
            </a:r>
            <a:r>
              <a:rPr b="1" lang="en" sz="28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ur la table.</a:t>
            </a:r>
            <a:endParaRPr b="1" sz="2850">
              <a:solidFill>
                <a:srgbClr val="F7F7F7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292100" rtl="0" algn="l">
              <a:lnSpc>
                <a:spcPct val="163636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50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mutta</a:t>
            </a:r>
            <a:endParaRPr sz="2250">
              <a:solidFill>
                <a:srgbClr val="F7F7F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92100" rtl="0" algn="l">
              <a:lnSpc>
                <a:spcPct val="163636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5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ro</a:t>
            </a:r>
            <a:r>
              <a:rPr b="1" lang="en" sz="25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</a:t>
            </a:r>
            <a:r>
              <a:rPr b="1" lang="en" sz="25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e, va</a:t>
            </a:r>
            <a:r>
              <a:rPr b="1" lang="en" sz="25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</a:t>
            </a:r>
            <a:r>
              <a:rPr b="1" lang="en" sz="25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e, vali</a:t>
            </a:r>
            <a:r>
              <a:rPr b="1" lang="en" sz="25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</a:t>
            </a:r>
            <a:r>
              <a:rPr b="1" lang="en" sz="25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e, po</a:t>
            </a:r>
            <a:r>
              <a:rPr b="1" lang="en" sz="25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</a:t>
            </a:r>
            <a:r>
              <a:rPr b="1" lang="en" sz="25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e, Ba</a:t>
            </a:r>
            <a:r>
              <a:rPr b="1" lang="en" sz="25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</a:t>
            </a:r>
            <a:r>
              <a:rPr b="1" lang="en" sz="25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ile, Li</a:t>
            </a:r>
            <a:r>
              <a:rPr b="1" lang="en" sz="25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</a:t>
            </a:r>
            <a:r>
              <a:rPr b="1" lang="en" sz="25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e, amu</a:t>
            </a:r>
            <a:r>
              <a:rPr b="1" lang="en" sz="25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</a:t>
            </a:r>
            <a:r>
              <a:rPr b="1" lang="en" sz="25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e, Deni</a:t>
            </a:r>
            <a:r>
              <a:rPr b="1" lang="en" sz="25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</a:t>
            </a:r>
            <a:r>
              <a:rPr b="1" lang="en" sz="25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e</a:t>
            </a:r>
            <a:endParaRPr b="1" sz="2550">
              <a:solidFill>
                <a:srgbClr val="F7F7F7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292100" rtl="0" algn="l">
              <a:lnSpc>
                <a:spcPct val="163636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5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La vali</a:t>
            </a:r>
            <a:r>
              <a:rPr b="1" lang="en" sz="25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</a:t>
            </a:r>
            <a:r>
              <a:rPr b="1" lang="en" sz="25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e est </a:t>
            </a:r>
            <a:r>
              <a:rPr b="1" lang="en" sz="255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</a:t>
            </a:r>
            <a:r>
              <a:rPr b="1" lang="en" sz="25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olide.  Ro</a:t>
            </a:r>
            <a:r>
              <a:rPr b="1" lang="en" sz="25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</a:t>
            </a:r>
            <a:r>
              <a:rPr b="1" lang="en" sz="25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ine arro</a:t>
            </a:r>
            <a:r>
              <a:rPr b="1" lang="en" sz="25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</a:t>
            </a:r>
            <a:r>
              <a:rPr b="1" lang="en" sz="25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e la ro</a:t>
            </a:r>
            <a:r>
              <a:rPr b="1" lang="en" sz="25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</a:t>
            </a:r>
            <a:r>
              <a:rPr b="1" lang="en" sz="25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e.</a:t>
            </a:r>
            <a:endParaRPr b="1" sz="2550">
              <a:solidFill>
                <a:srgbClr val="F7F7F7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5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9"/>
          <p:cNvSpPr txBox="1"/>
          <p:nvPr>
            <p:ph type="title"/>
          </p:nvPr>
        </p:nvSpPr>
        <p:spPr>
          <a:xfrm>
            <a:off x="821900" y="424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500"/>
              <a:t>j</a:t>
            </a:r>
            <a:r>
              <a:rPr lang="en" sz="3500"/>
              <a:t> = </a:t>
            </a:r>
            <a:r>
              <a:rPr b="1" lang="en" sz="3745">
                <a:latin typeface="Arial"/>
                <a:ea typeface="Arial"/>
                <a:cs typeface="Arial"/>
                <a:sym typeface="Arial"/>
              </a:rPr>
              <a:t>/ʒ/</a:t>
            </a:r>
            <a:endParaRPr b="1" sz="5500"/>
          </a:p>
        </p:txBody>
      </p:sp>
      <p:sp>
        <p:nvSpPr>
          <p:cNvPr id="156" name="Google Shape;156;p29"/>
          <p:cNvSpPr txBox="1"/>
          <p:nvPr>
            <p:ph idx="1" type="body"/>
          </p:nvPr>
        </p:nvSpPr>
        <p:spPr>
          <a:xfrm>
            <a:off x="395000" y="16314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292100" rtl="0" algn="l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j</a:t>
            </a:r>
            <a:r>
              <a:rPr b="1" lang="en" sz="29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upe, py</a:t>
            </a:r>
            <a:r>
              <a:rPr b="1" lang="en" sz="29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j</a:t>
            </a:r>
            <a:r>
              <a:rPr b="1" lang="en" sz="29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ama, ob</a:t>
            </a:r>
            <a:r>
              <a:rPr b="1" lang="en" sz="29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j</a:t>
            </a:r>
            <a:r>
              <a:rPr b="1" lang="en" sz="29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et, </a:t>
            </a:r>
            <a:r>
              <a:rPr b="1" lang="en" sz="29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j</a:t>
            </a:r>
            <a:r>
              <a:rPr b="1" lang="en" sz="29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uste, </a:t>
            </a:r>
            <a:r>
              <a:rPr b="1" lang="en" sz="29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j</a:t>
            </a:r>
            <a:r>
              <a:rPr b="1" lang="en" sz="29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ustice, </a:t>
            </a:r>
            <a:r>
              <a:rPr b="1" lang="en" sz="29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j</a:t>
            </a:r>
            <a:r>
              <a:rPr b="1" lang="en" sz="29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olie, tra</a:t>
            </a:r>
            <a:r>
              <a:rPr b="1" lang="en" sz="29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j</a:t>
            </a:r>
            <a:r>
              <a:rPr b="1" lang="en" sz="29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et, </a:t>
            </a:r>
            <a:r>
              <a:rPr b="1" lang="en" sz="29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j</a:t>
            </a:r>
            <a:r>
              <a:rPr b="1" lang="en" sz="29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ette</a:t>
            </a:r>
            <a:endParaRPr b="1" sz="2950">
              <a:solidFill>
                <a:srgbClr val="F7F7F7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292100" rtl="0" algn="l">
              <a:lnSpc>
                <a:spcPct val="163636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9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C'est la </a:t>
            </a:r>
            <a:r>
              <a:rPr b="1" lang="en" sz="29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j</a:t>
            </a:r>
            <a:r>
              <a:rPr b="1" lang="en" sz="29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upe de </a:t>
            </a:r>
            <a:r>
              <a:rPr b="1" lang="en" sz="29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J</a:t>
            </a:r>
            <a:r>
              <a:rPr b="1" lang="en" sz="29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ulie.</a:t>
            </a:r>
            <a:endParaRPr b="1" sz="2950">
              <a:solidFill>
                <a:srgbClr val="F7F7F7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100"/>
              <a:t>p</a:t>
            </a:r>
            <a:r>
              <a:rPr lang="en" sz="3100"/>
              <a:t>h = /f/</a:t>
            </a:r>
            <a:endParaRPr sz="3100"/>
          </a:p>
        </p:txBody>
      </p:sp>
      <p:sp>
        <p:nvSpPr>
          <p:cNvPr id="162" name="Google Shape;162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92100" rtl="0" algn="l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télé</a:t>
            </a:r>
            <a:r>
              <a:rPr b="1" lang="en" sz="30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ph</a:t>
            </a:r>
            <a:r>
              <a:rPr b="1" lang="en" sz="30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one, tro</a:t>
            </a:r>
            <a:r>
              <a:rPr b="1" lang="en" sz="30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ph</a:t>
            </a:r>
            <a:r>
              <a:rPr b="1" lang="en" sz="30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ée, so</a:t>
            </a:r>
            <a:r>
              <a:rPr b="1" lang="en" sz="30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ph</a:t>
            </a:r>
            <a:r>
              <a:rPr b="1" lang="en" sz="30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isme, a</a:t>
            </a:r>
            <a:r>
              <a:rPr b="1" lang="en" sz="30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ph</a:t>
            </a:r>
            <a:r>
              <a:rPr b="1" lang="en" sz="30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orisme, photogra</a:t>
            </a:r>
            <a:r>
              <a:rPr b="1" lang="en" sz="30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ph</a:t>
            </a:r>
            <a:r>
              <a:rPr b="1" lang="en" sz="30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e, </a:t>
            </a:r>
            <a:r>
              <a:rPr b="1" lang="en" sz="30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ph</a:t>
            </a:r>
            <a:r>
              <a:rPr b="1" lang="en" sz="30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iloso</a:t>
            </a:r>
            <a:r>
              <a:rPr b="1" lang="en" sz="30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ph</a:t>
            </a:r>
            <a:r>
              <a:rPr b="1" lang="en" sz="30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ie, </a:t>
            </a:r>
            <a:r>
              <a:rPr b="1" lang="en" sz="30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ph</a:t>
            </a:r>
            <a:r>
              <a:rPr b="1" lang="en" sz="30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os</a:t>
            </a:r>
            <a:r>
              <a:rPr b="1" lang="en" sz="30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ph</a:t>
            </a:r>
            <a:r>
              <a:rPr b="1" lang="en" sz="30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ore</a:t>
            </a:r>
            <a:endParaRPr b="1" sz="3050">
              <a:solidFill>
                <a:srgbClr val="F7F7F7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292100" rtl="0" algn="l">
              <a:lnSpc>
                <a:spcPct val="163636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30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Ph</a:t>
            </a:r>
            <a:r>
              <a:rPr b="1" lang="en" sz="30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ilippe est </a:t>
            </a:r>
            <a:r>
              <a:rPr b="1" lang="en" sz="30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ph</a:t>
            </a:r>
            <a:r>
              <a:rPr b="1" lang="en" sz="30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otogra</a:t>
            </a:r>
            <a:r>
              <a:rPr b="1" lang="en" sz="30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ph</a:t>
            </a:r>
            <a:r>
              <a:rPr b="1" lang="en" sz="30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e.</a:t>
            </a:r>
            <a:endParaRPr b="1" sz="3050">
              <a:solidFill>
                <a:srgbClr val="F7F7F7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</a:t>
            </a:r>
            <a:r>
              <a:rPr lang="en"/>
              <a:t>n =  </a:t>
            </a:r>
            <a:r>
              <a:rPr b="1" lang="en" sz="3605">
                <a:latin typeface="Arial"/>
                <a:ea typeface="Arial"/>
                <a:cs typeface="Arial"/>
                <a:sym typeface="Arial"/>
              </a:rPr>
              <a:t>/ɲ/</a:t>
            </a:r>
            <a:r>
              <a:rPr lang="en"/>
              <a:t> </a:t>
            </a:r>
            <a:endParaRPr/>
          </a:p>
        </p:txBody>
      </p:sp>
      <p:sp>
        <p:nvSpPr>
          <p:cNvPr id="168" name="Google Shape;168;p31"/>
          <p:cNvSpPr txBox="1"/>
          <p:nvPr>
            <p:ph idx="1" type="body"/>
          </p:nvPr>
        </p:nvSpPr>
        <p:spPr>
          <a:xfrm>
            <a:off x="1932850" y="445025"/>
            <a:ext cx="6791700" cy="449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92100" rtl="0" algn="l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champi</a:t>
            </a:r>
            <a:r>
              <a:rPr b="1" lang="en" sz="23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gn</a:t>
            </a:r>
            <a:r>
              <a:rPr b="1" lang="en" sz="23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on, ma</a:t>
            </a:r>
            <a:r>
              <a:rPr b="1" lang="en" sz="23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gn</a:t>
            </a:r>
            <a:r>
              <a:rPr b="1" lang="en" sz="23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étophone, di</a:t>
            </a:r>
            <a:r>
              <a:rPr b="1" lang="en" sz="23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gn</a:t>
            </a:r>
            <a:r>
              <a:rPr b="1" lang="en" sz="23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e, vi</a:t>
            </a:r>
            <a:r>
              <a:rPr b="1" lang="en" sz="23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gn</a:t>
            </a:r>
            <a:r>
              <a:rPr b="1" lang="en" sz="23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e, si</a:t>
            </a:r>
            <a:r>
              <a:rPr b="1" lang="en" sz="23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gn</a:t>
            </a:r>
            <a:r>
              <a:rPr b="1" lang="en" sz="23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al, </a:t>
            </a:r>
            <a:endParaRPr b="1" sz="2350">
              <a:solidFill>
                <a:srgbClr val="F7F7F7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292100" rtl="0" algn="l">
              <a:lnSpc>
                <a:spcPct val="163636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3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compa</a:t>
            </a:r>
            <a:r>
              <a:rPr b="1" lang="en" sz="23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gn</a:t>
            </a:r>
            <a:r>
              <a:rPr b="1" lang="en" sz="23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on, ga</a:t>
            </a:r>
            <a:r>
              <a:rPr b="1" lang="en" sz="23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gn</a:t>
            </a:r>
            <a:r>
              <a:rPr b="1" lang="en" sz="23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er, accompa</a:t>
            </a:r>
            <a:r>
              <a:rPr b="1" lang="en" sz="23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gn</a:t>
            </a:r>
            <a:r>
              <a:rPr b="1" lang="en" sz="23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er</a:t>
            </a:r>
            <a:endParaRPr b="1" sz="2350">
              <a:solidFill>
                <a:srgbClr val="F7F7F7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292100" rtl="0" algn="l">
              <a:lnSpc>
                <a:spcPct val="163636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3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Va à la campa</a:t>
            </a:r>
            <a:r>
              <a:rPr b="1" lang="en" sz="23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gn</a:t>
            </a:r>
            <a:r>
              <a:rPr b="1" lang="en" sz="23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e.</a:t>
            </a:r>
            <a:endParaRPr b="1" sz="2350">
              <a:solidFill>
                <a:srgbClr val="F7F7F7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5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212775" y="574625"/>
            <a:ext cx="8788800" cy="397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Suurin osa ranskankielisistä kirjaimista on usein </a:t>
            </a:r>
            <a:r>
              <a:rPr lang="en" sz="35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ei äännetä</a:t>
            </a:r>
            <a:r>
              <a:rPr lang="en"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4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 yleensä nämä eivät ole poikkeuksia, vaan sääntöjä.</a:t>
            </a:r>
            <a:endParaRPr sz="304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beau </a:t>
            </a:r>
            <a:r>
              <a:rPr lang="en" sz="35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est    </a:t>
            </a:r>
            <a:r>
              <a:rPr b="1" lang="en" sz="3339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hôtel</a:t>
            </a:r>
            <a:r>
              <a:rPr lang="en" sz="5489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" sz="35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parler   Jean    main     boulot </a:t>
            </a:r>
            <a:endParaRPr sz="35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2"/>
          <p:cNvSpPr txBox="1"/>
          <p:nvPr>
            <p:ph type="title"/>
          </p:nvPr>
        </p:nvSpPr>
        <p:spPr>
          <a:xfrm>
            <a:off x="426225" y="455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i</a:t>
            </a:r>
            <a:r>
              <a:rPr b="1" lang="en"/>
              <a:t>l ill  = /ij/</a:t>
            </a:r>
            <a:endParaRPr b="1"/>
          </a:p>
        </p:txBody>
      </p:sp>
      <p:sp>
        <p:nvSpPr>
          <p:cNvPr id="174" name="Google Shape;174;p32"/>
          <p:cNvSpPr txBox="1"/>
          <p:nvPr>
            <p:ph idx="1" type="body"/>
          </p:nvPr>
        </p:nvSpPr>
        <p:spPr>
          <a:xfrm>
            <a:off x="1167550" y="1152475"/>
            <a:ext cx="7664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f</a:t>
            </a:r>
            <a:r>
              <a:rPr b="1" lang="en" sz="280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ill</a:t>
            </a:r>
            <a:r>
              <a:rPr b="1" lang="en" sz="280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e, fam</a:t>
            </a:r>
            <a:r>
              <a:rPr b="1" lang="en" sz="280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ill</a:t>
            </a:r>
            <a:r>
              <a:rPr b="1" lang="en" sz="280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e, trava</a:t>
            </a:r>
            <a:r>
              <a:rPr b="1" lang="en" sz="280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il</a:t>
            </a:r>
            <a:r>
              <a:rPr b="1" lang="en" sz="280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, sole</a:t>
            </a:r>
            <a:r>
              <a:rPr b="1" lang="en" sz="280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il</a:t>
            </a:r>
            <a:r>
              <a:rPr b="1" lang="en" sz="280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, méda</a:t>
            </a:r>
            <a:r>
              <a:rPr b="1" lang="en" sz="280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ill</a:t>
            </a:r>
            <a:r>
              <a:rPr b="1" lang="en" sz="280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e, </a:t>
            </a:r>
            <a:endParaRPr b="1" sz="2800">
              <a:solidFill>
                <a:srgbClr val="F7F7F7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280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Je trava</a:t>
            </a:r>
            <a:r>
              <a:rPr b="1" lang="en" sz="280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ill</a:t>
            </a:r>
            <a:r>
              <a:rPr b="1" lang="en" sz="280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e en M</a:t>
            </a:r>
            <a:r>
              <a:rPr b="1" lang="en" sz="280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arse</a:t>
            </a:r>
            <a:r>
              <a:rPr b="1" lang="en" sz="280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ill</a:t>
            </a:r>
            <a:r>
              <a:rPr b="1" lang="en" sz="280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e</a:t>
            </a:r>
            <a:r>
              <a:rPr b="1" lang="en" sz="280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b="1" sz="45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100"/>
              <a:t>q</a:t>
            </a:r>
            <a:r>
              <a:rPr b="1" lang="en" sz="3100"/>
              <a:t>u = /k/</a:t>
            </a:r>
            <a:endParaRPr b="1" sz="3100"/>
          </a:p>
        </p:txBody>
      </p:sp>
      <p:sp>
        <p:nvSpPr>
          <p:cNvPr id="180" name="Google Shape;180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300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qu</a:t>
            </a:r>
            <a:r>
              <a:rPr b="1" lang="en" sz="300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i, </a:t>
            </a:r>
            <a:r>
              <a:rPr b="1" lang="en" sz="300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qu</a:t>
            </a:r>
            <a:r>
              <a:rPr b="1" lang="en" sz="300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e, </a:t>
            </a:r>
            <a:r>
              <a:rPr b="1" lang="en" sz="300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qu</a:t>
            </a:r>
            <a:r>
              <a:rPr b="1" lang="en" sz="300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atre, </a:t>
            </a:r>
            <a:r>
              <a:rPr b="1" lang="en" sz="300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qu</a:t>
            </a:r>
            <a:r>
              <a:rPr b="1" lang="en" sz="300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el, co</a:t>
            </a:r>
            <a:r>
              <a:rPr b="1" lang="en" sz="300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qu</a:t>
            </a:r>
            <a:r>
              <a:rPr b="1" lang="en" sz="300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ette, perro</a:t>
            </a:r>
            <a:r>
              <a:rPr b="1" lang="en" sz="300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qu</a:t>
            </a:r>
            <a:r>
              <a:rPr b="1" lang="en" sz="300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et, pa</a:t>
            </a:r>
            <a:r>
              <a:rPr b="1" lang="en" sz="300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qu</a:t>
            </a:r>
            <a:r>
              <a:rPr b="1" lang="en" sz="300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et, magi</a:t>
            </a:r>
            <a:r>
              <a:rPr b="1" lang="en" sz="300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qu</a:t>
            </a:r>
            <a:r>
              <a:rPr b="1" lang="en" sz="300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e, cha</a:t>
            </a:r>
            <a:r>
              <a:rPr b="1" lang="en" sz="300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qu</a:t>
            </a:r>
            <a:r>
              <a:rPr b="1" lang="en" sz="300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e, comi</a:t>
            </a:r>
            <a:r>
              <a:rPr b="1" lang="en" sz="300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qu</a:t>
            </a:r>
            <a:r>
              <a:rPr b="1" lang="en" sz="300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e</a:t>
            </a:r>
            <a:endParaRPr b="1" sz="47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4"/>
          <p:cNvSpPr txBox="1"/>
          <p:nvPr>
            <p:ph type="title"/>
          </p:nvPr>
        </p:nvSpPr>
        <p:spPr>
          <a:xfrm>
            <a:off x="311700" y="1285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300"/>
              <a:t>a</a:t>
            </a:r>
            <a:r>
              <a:rPr b="1" lang="en" sz="3300"/>
              <a:t>i ei =</a:t>
            </a:r>
            <a:r>
              <a:rPr b="1" lang="en" sz="5300"/>
              <a:t> </a:t>
            </a:r>
            <a:r>
              <a:rPr b="1" lang="en" sz="3545">
                <a:latin typeface="Arial"/>
                <a:ea typeface="Arial"/>
                <a:cs typeface="Arial"/>
                <a:sym typeface="Arial"/>
              </a:rPr>
              <a:t>/ɛ/</a:t>
            </a:r>
            <a:endParaRPr b="1" sz="3845"/>
          </a:p>
        </p:txBody>
      </p:sp>
      <p:sp>
        <p:nvSpPr>
          <p:cNvPr id="186" name="Google Shape;186;p34"/>
          <p:cNvSpPr txBox="1"/>
          <p:nvPr>
            <p:ph idx="1" type="body"/>
          </p:nvPr>
        </p:nvSpPr>
        <p:spPr>
          <a:xfrm>
            <a:off x="311700" y="1017900"/>
            <a:ext cx="8520600" cy="412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92100" rtl="0" algn="l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b</a:t>
            </a:r>
            <a:r>
              <a:rPr b="1" lang="en" sz="23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ei</a:t>
            </a:r>
            <a:r>
              <a:rPr b="1" lang="en" sz="23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ge, n</a:t>
            </a:r>
            <a:r>
              <a:rPr b="1" lang="en" sz="23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ei</a:t>
            </a:r>
            <a:r>
              <a:rPr b="1" lang="en" sz="23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ge, s</a:t>
            </a:r>
            <a:r>
              <a:rPr b="1" lang="en" sz="23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ei</a:t>
            </a:r>
            <a:r>
              <a:rPr b="1" lang="en" sz="23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ze, tr</a:t>
            </a:r>
            <a:r>
              <a:rPr b="1" lang="en" sz="23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ei</a:t>
            </a:r>
            <a:r>
              <a:rPr b="1" lang="en" sz="23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ze, r</a:t>
            </a:r>
            <a:r>
              <a:rPr b="1" lang="en" sz="23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ei</a:t>
            </a:r>
            <a:r>
              <a:rPr b="1" lang="en" sz="23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ne, v</a:t>
            </a:r>
            <a:r>
              <a:rPr b="1" lang="en" sz="23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ei</a:t>
            </a:r>
            <a:r>
              <a:rPr b="1" lang="en" sz="23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ne, verv</a:t>
            </a:r>
            <a:r>
              <a:rPr b="1" lang="en" sz="23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ei</a:t>
            </a:r>
            <a:r>
              <a:rPr b="1" lang="en" sz="23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ne, bal</a:t>
            </a:r>
            <a:r>
              <a:rPr b="1" lang="en" sz="23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ei</a:t>
            </a:r>
            <a:r>
              <a:rPr b="1" lang="en" sz="23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ne, S</a:t>
            </a:r>
            <a:r>
              <a:rPr b="1" lang="en" sz="23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ei</a:t>
            </a:r>
            <a:r>
              <a:rPr b="1" lang="en" sz="23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ne, Madel</a:t>
            </a:r>
            <a:r>
              <a:rPr b="1" lang="en" sz="23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ei</a:t>
            </a:r>
            <a:r>
              <a:rPr b="1" lang="en" sz="23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ne</a:t>
            </a:r>
            <a:endParaRPr b="1" sz="2350">
              <a:solidFill>
                <a:srgbClr val="F7F7F7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292100" rtl="0" algn="l">
              <a:lnSpc>
                <a:spcPct val="163636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3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m</a:t>
            </a:r>
            <a:r>
              <a:rPr b="1" lang="en" sz="23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ai</a:t>
            </a:r>
            <a:r>
              <a:rPr b="1" lang="en" sz="23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s, l</a:t>
            </a:r>
            <a:r>
              <a:rPr b="1" lang="en" sz="23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ai</a:t>
            </a:r>
            <a:r>
              <a:rPr b="1" lang="en" sz="23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t, </a:t>
            </a:r>
            <a:r>
              <a:rPr b="1" lang="en" sz="23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ai</a:t>
            </a:r>
            <a:r>
              <a:rPr b="1" lang="en" sz="23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r, </a:t>
            </a:r>
            <a:r>
              <a:rPr b="1" lang="en" sz="23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ai</a:t>
            </a:r>
            <a:r>
              <a:rPr b="1" lang="en" sz="23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se, ch</a:t>
            </a:r>
            <a:r>
              <a:rPr b="1" lang="en" sz="23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ai</a:t>
            </a:r>
            <a:r>
              <a:rPr b="1" lang="en" sz="23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se, fr</a:t>
            </a:r>
            <a:r>
              <a:rPr b="1" lang="en" sz="23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ai</a:t>
            </a:r>
            <a:r>
              <a:rPr b="1" lang="en" sz="23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se, cl</a:t>
            </a:r>
            <a:r>
              <a:rPr b="1" lang="en" sz="23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ai</a:t>
            </a:r>
            <a:r>
              <a:rPr b="1" lang="en" sz="23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re, p</a:t>
            </a:r>
            <a:r>
              <a:rPr b="1" lang="en" sz="23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ai</a:t>
            </a:r>
            <a:r>
              <a:rPr b="1" lang="en" sz="23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re, f</a:t>
            </a:r>
            <a:r>
              <a:rPr b="1" lang="en" sz="23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ai</a:t>
            </a:r>
            <a:r>
              <a:rPr b="1" lang="en" sz="23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re, sal</a:t>
            </a:r>
            <a:r>
              <a:rPr b="1" lang="en" sz="23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ai</a:t>
            </a:r>
            <a:r>
              <a:rPr b="1" lang="en" sz="23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re, </a:t>
            </a:r>
            <a:r>
              <a:rPr b="1" lang="en" sz="23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ai</a:t>
            </a:r>
            <a:r>
              <a:rPr b="1" lang="en" sz="23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der, capit</a:t>
            </a:r>
            <a:r>
              <a:rPr b="1" lang="en" sz="23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ai</a:t>
            </a:r>
            <a:r>
              <a:rPr b="1" lang="en" sz="23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ne</a:t>
            </a:r>
            <a:endParaRPr b="1" sz="2350">
              <a:solidFill>
                <a:srgbClr val="F7F7F7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292100" rtl="0" algn="l">
              <a:lnSpc>
                <a:spcPct val="163636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3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Je s</a:t>
            </a:r>
            <a:r>
              <a:rPr b="1" lang="en" sz="23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ai</a:t>
            </a:r>
            <a:r>
              <a:rPr b="1" lang="en" sz="23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s.</a:t>
            </a:r>
            <a:endParaRPr b="1" sz="2350">
              <a:solidFill>
                <a:srgbClr val="F7F7F7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omic Sans MS"/>
                <a:ea typeface="Comic Sans MS"/>
                <a:cs typeface="Comic Sans MS"/>
                <a:sym typeface="Comic Sans MS"/>
              </a:rPr>
              <a:t>a</a:t>
            </a:r>
            <a:r>
              <a:rPr b="1" lang="en">
                <a:latin typeface="Comic Sans MS"/>
                <a:ea typeface="Comic Sans MS"/>
                <a:cs typeface="Comic Sans MS"/>
                <a:sym typeface="Comic Sans MS"/>
              </a:rPr>
              <a:t>u eau = /o/</a:t>
            </a: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2" name="Google Shape;192;p35"/>
          <p:cNvSpPr txBox="1"/>
          <p:nvPr>
            <p:ph idx="1" type="body"/>
          </p:nvPr>
        </p:nvSpPr>
        <p:spPr>
          <a:xfrm>
            <a:off x="311700" y="1148325"/>
            <a:ext cx="8520600" cy="340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92100" rtl="0" algn="l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h</a:t>
            </a:r>
            <a:r>
              <a:rPr b="1" lang="en" sz="22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au</a:t>
            </a:r>
            <a:r>
              <a:rPr b="1" lang="en" sz="22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t, ch</a:t>
            </a:r>
            <a:r>
              <a:rPr b="1" lang="en" sz="22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au</a:t>
            </a:r>
            <a:r>
              <a:rPr b="1" lang="en" sz="22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d, </a:t>
            </a:r>
            <a:r>
              <a:rPr b="1" lang="en" sz="22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au</a:t>
            </a:r>
            <a:r>
              <a:rPr b="1" lang="en" sz="22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be, g</a:t>
            </a:r>
            <a:r>
              <a:rPr b="1" lang="en" sz="22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au</a:t>
            </a:r>
            <a:r>
              <a:rPr b="1" lang="en" sz="22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che, p</a:t>
            </a:r>
            <a:r>
              <a:rPr b="1" lang="en" sz="22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au</a:t>
            </a:r>
            <a:r>
              <a:rPr b="1" lang="en" sz="22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vre, </a:t>
            </a:r>
            <a:r>
              <a:rPr b="1" lang="en" sz="22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au</a:t>
            </a:r>
            <a:r>
              <a:rPr b="1" lang="en" sz="22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ssi, ch</a:t>
            </a:r>
            <a:r>
              <a:rPr b="1" lang="en" sz="22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au</a:t>
            </a:r>
            <a:r>
              <a:rPr b="1" lang="en" sz="22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sser, s</a:t>
            </a:r>
            <a:r>
              <a:rPr b="1" lang="en" sz="22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au</a:t>
            </a:r>
            <a:r>
              <a:rPr b="1" lang="en" sz="22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ce, m</a:t>
            </a:r>
            <a:r>
              <a:rPr b="1" lang="en" sz="22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au</a:t>
            </a:r>
            <a:r>
              <a:rPr b="1" lang="en" sz="22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dir, rest</a:t>
            </a:r>
            <a:r>
              <a:rPr b="1" lang="en" sz="22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au</a:t>
            </a:r>
            <a:r>
              <a:rPr b="1" lang="en" sz="22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rer</a:t>
            </a:r>
            <a:endParaRPr b="1" sz="2250">
              <a:solidFill>
                <a:srgbClr val="F7F7F7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292100" rtl="0" algn="l">
              <a:lnSpc>
                <a:spcPct val="163636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2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eau</a:t>
            </a:r>
            <a:r>
              <a:rPr b="1" lang="en" sz="22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, b</a:t>
            </a:r>
            <a:r>
              <a:rPr b="1" lang="en" sz="22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eau</a:t>
            </a:r>
            <a:r>
              <a:rPr b="1" lang="en" sz="22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, p</a:t>
            </a:r>
            <a:r>
              <a:rPr b="1" lang="en" sz="22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eau</a:t>
            </a:r>
            <a:r>
              <a:rPr b="1" lang="en" sz="22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, v</a:t>
            </a:r>
            <a:r>
              <a:rPr b="1" lang="en" sz="22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eau</a:t>
            </a:r>
            <a:r>
              <a:rPr b="1" lang="en" sz="22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, s</a:t>
            </a:r>
            <a:r>
              <a:rPr b="1" lang="en" sz="22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eau</a:t>
            </a:r>
            <a:r>
              <a:rPr b="1" lang="en" sz="22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, plat</a:t>
            </a:r>
            <a:r>
              <a:rPr b="1" lang="en" sz="22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eau</a:t>
            </a:r>
            <a:r>
              <a:rPr b="1" lang="en" sz="22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, cad</a:t>
            </a:r>
            <a:r>
              <a:rPr b="1" lang="en" sz="22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eau</a:t>
            </a:r>
            <a:r>
              <a:rPr b="1" lang="en" sz="22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, gât</a:t>
            </a:r>
            <a:r>
              <a:rPr b="1" lang="en" sz="22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eau</a:t>
            </a:r>
            <a:r>
              <a:rPr b="1" lang="en" sz="22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, tabl</a:t>
            </a:r>
            <a:r>
              <a:rPr b="1" lang="en" sz="22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eau</a:t>
            </a:r>
            <a:r>
              <a:rPr b="1" lang="en" sz="22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, bat</a:t>
            </a:r>
            <a:r>
              <a:rPr b="1" lang="en" sz="22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eau</a:t>
            </a:r>
            <a:r>
              <a:rPr b="1" lang="en" sz="22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, bur</a:t>
            </a:r>
            <a:r>
              <a:rPr b="1" lang="en" sz="22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eau</a:t>
            </a:r>
            <a:endParaRPr b="1" sz="2250">
              <a:solidFill>
                <a:srgbClr val="2C96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292100" rtl="0" algn="l">
              <a:lnSpc>
                <a:spcPct val="163636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2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Le bat</a:t>
            </a:r>
            <a:r>
              <a:rPr b="1" lang="en" sz="22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eau</a:t>
            </a:r>
            <a:r>
              <a:rPr b="1" lang="en" sz="22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 est b</a:t>
            </a:r>
            <a:r>
              <a:rPr b="1" lang="en" sz="22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eau</a:t>
            </a:r>
            <a:r>
              <a:rPr b="1" lang="en" sz="22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b="1" sz="2250">
              <a:solidFill>
                <a:srgbClr val="F7F7F7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292100" rtl="0" algn="l">
              <a:lnSpc>
                <a:spcPct val="163636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2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Je vais </a:t>
            </a:r>
            <a:r>
              <a:rPr b="1" lang="en" sz="22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au</a:t>
            </a:r>
            <a:r>
              <a:rPr b="1" lang="en" sz="22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 cinéma.</a:t>
            </a:r>
            <a:endParaRPr b="1" sz="2250">
              <a:solidFill>
                <a:srgbClr val="F7F7F7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o</a:t>
            </a:r>
            <a:r>
              <a:rPr b="1" lang="en"/>
              <a:t>u = /u/</a:t>
            </a:r>
            <a:endParaRPr b="1"/>
          </a:p>
        </p:txBody>
      </p:sp>
      <p:sp>
        <p:nvSpPr>
          <p:cNvPr id="198" name="Google Shape;198;p36"/>
          <p:cNvSpPr txBox="1"/>
          <p:nvPr>
            <p:ph idx="1" type="body"/>
          </p:nvPr>
        </p:nvSpPr>
        <p:spPr>
          <a:xfrm>
            <a:off x="311700" y="1152475"/>
            <a:ext cx="8520600" cy="37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92100" rtl="0" algn="l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c</a:t>
            </a:r>
            <a:r>
              <a:rPr b="1" lang="en" sz="27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ou</a:t>
            </a:r>
            <a:r>
              <a:rPr b="1" lang="en" sz="27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r, p</a:t>
            </a:r>
            <a:r>
              <a:rPr b="1" lang="en" sz="27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ou</a:t>
            </a:r>
            <a:r>
              <a:rPr b="1" lang="en" sz="27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le, b</a:t>
            </a:r>
            <a:r>
              <a:rPr b="1" lang="en" sz="27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ou</a:t>
            </a:r>
            <a:r>
              <a:rPr b="1" lang="en" sz="27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le, s</a:t>
            </a:r>
            <a:r>
              <a:rPr b="1" lang="en" sz="27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ou</a:t>
            </a:r>
            <a:r>
              <a:rPr b="1" lang="en" sz="27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pe, m</a:t>
            </a:r>
            <a:r>
              <a:rPr b="1" lang="en" sz="27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ou</a:t>
            </a:r>
            <a:r>
              <a:rPr b="1" lang="en" sz="27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che, c</a:t>
            </a:r>
            <a:r>
              <a:rPr b="1" lang="en" sz="27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ou</a:t>
            </a:r>
            <a:r>
              <a:rPr b="1" lang="en" sz="27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rir, </a:t>
            </a:r>
            <a:r>
              <a:rPr b="1" lang="en" sz="27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ou</a:t>
            </a:r>
            <a:r>
              <a:rPr b="1" lang="en" sz="27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vrir, tr</a:t>
            </a:r>
            <a:r>
              <a:rPr b="1" lang="en" sz="27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ou</a:t>
            </a:r>
            <a:r>
              <a:rPr b="1" lang="en" sz="27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ver, j</a:t>
            </a:r>
            <a:r>
              <a:rPr b="1" lang="en" sz="27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ou</a:t>
            </a:r>
            <a:r>
              <a:rPr b="1" lang="en" sz="27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er, s</a:t>
            </a:r>
            <a:r>
              <a:rPr b="1" lang="en" sz="27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ou</a:t>
            </a:r>
            <a:r>
              <a:rPr b="1" lang="en" sz="27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rire, t</a:t>
            </a:r>
            <a:r>
              <a:rPr b="1" lang="en" sz="27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ou</a:t>
            </a:r>
            <a:r>
              <a:rPr b="1" lang="en" sz="27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r</a:t>
            </a:r>
            <a:endParaRPr b="1" sz="2750">
              <a:solidFill>
                <a:srgbClr val="2C96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63636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7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</a:t>
            </a:r>
            <a:r>
              <a:rPr b="1" lang="en" sz="27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Où</a:t>
            </a:r>
            <a:r>
              <a:rPr b="1" lang="en" sz="27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 v</a:t>
            </a:r>
            <a:r>
              <a:rPr b="1" lang="en" sz="27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ou</a:t>
            </a:r>
            <a:r>
              <a:rPr b="1" lang="en" sz="27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s v</a:t>
            </a:r>
            <a:r>
              <a:rPr b="1" lang="en" sz="27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ou</a:t>
            </a:r>
            <a:r>
              <a:rPr b="1" lang="en" sz="27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lez éc</a:t>
            </a:r>
            <a:r>
              <a:rPr b="1" lang="en" sz="27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ou</a:t>
            </a:r>
            <a:r>
              <a:rPr b="1" lang="en" sz="27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ter ça?</a:t>
            </a:r>
            <a:endParaRPr b="1" sz="2750">
              <a:solidFill>
                <a:srgbClr val="F7F7F7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o</a:t>
            </a:r>
            <a:r>
              <a:rPr b="1" lang="en"/>
              <a:t>eu  eu =   /</a:t>
            </a:r>
            <a:r>
              <a:rPr b="1" lang="en" sz="3383"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œ</a:t>
            </a:r>
            <a:r>
              <a:rPr b="1" lang="en"/>
              <a:t> / </a:t>
            </a:r>
            <a:r>
              <a:rPr lang="en" sz="2444"/>
              <a:t>puolivalja, kuten suomen </a:t>
            </a:r>
            <a:r>
              <a:rPr b="1" lang="en" sz="2444"/>
              <a:t>ö</a:t>
            </a:r>
            <a:endParaRPr b="1" sz="2444"/>
          </a:p>
        </p:txBody>
      </p:sp>
      <p:sp>
        <p:nvSpPr>
          <p:cNvPr id="204" name="Google Shape;204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92100" rtl="0" algn="l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c</a:t>
            </a:r>
            <a:r>
              <a:rPr b="1" lang="en" sz="22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oeu</a:t>
            </a:r>
            <a:r>
              <a:rPr b="1" lang="en" sz="22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r, s</a:t>
            </a:r>
            <a:r>
              <a:rPr b="1" lang="en" sz="22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oeu</a:t>
            </a:r>
            <a:r>
              <a:rPr b="1" lang="en" sz="22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r, </a:t>
            </a:r>
            <a:r>
              <a:rPr b="1" lang="en" sz="22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oeu</a:t>
            </a:r>
            <a:r>
              <a:rPr b="1" lang="en" sz="22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vre, man</a:t>
            </a:r>
            <a:r>
              <a:rPr b="1" lang="en" sz="22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oeu</a:t>
            </a:r>
            <a:r>
              <a:rPr b="1" lang="en" sz="22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vre, </a:t>
            </a:r>
            <a:r>
              <a:rPr b="1" lang="en" sz="22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oeu</a:t>
            </a:r>
            <a:r>
              <a:rPr b="1" lang="en" sz="22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f, b</a:t>
            </a:r>
            <a:r>
              <a:rPr b="1" lang="en" sz="22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oeu</a:t>
            </a:r>
            <a:r>
              <a:rPr b="1" lang="en" sz="22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f</a:t>
            </a:r>
            <a:endParaRPr b="1" sz="2250">
              <a:solidFill>
                <a:srgbClr val="F7F7F7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292100" rtl="0" algn="l">
              <a:lnSpc>
                <a:spcPct val="163636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2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n</a:t>
            </a:r>
            <a:r>
              <a:rPr b="1" lang="en" sz="22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eu</a:t>
            </a:r>
            <a:r>
              <a:rPr b="1" lang="en" sz="22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f, fl</a:t>
            </a:r>
            <a:r>
              <a:rPr b="1" lang="en" sz="22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eu</a:t>
            </a:r>
            <a:r>
              <a:rPr b="1" lang="en" sz="22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ve, pl</a:t>
            </a:r>
            <a:r>
              <a:rPr b="1" lang="en" sz="22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eu</a:t>
            </a:r>
            <a:r>
              <a:rPr b="1" lang="en" sz="22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rer, amat</a:t>
            </a:r>
            <a:r>
              <a:rPr b="1" lang="en" sz="22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eu</a:t>
            </a:r>
            <a:r>
              <a:rPr b="1" lang="en" sz="22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r, grav</a:t>
            </a:r>
            <a:r>
              <a:rPr b="1" lang="en" sz="22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eu</a:t>
            </a:r>
            <a:r>
              <a:rPr b="1" lang="en" sz="22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r, rédact</a:t>
            </a:r>
            <a:r>
              <a:rPr b="1" lang="en" sz="22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eu</a:t>
            </a:r>
            <a:r>
              <a:rPr b="1" lang="en" sz="22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r, visit</a:t>
            </a:r>
            <a:r>
              <a:rPr b="1" lang="en" sz="22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eu</a:t>
            </a:r>
            <a:r>
              <a:rPr b="1" lang="en" sz="22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r, direct</a:t>
            </a:r>
            <a:r>
              <a:rPr b="1" lang="en" sz="22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eu</a:t>
            </a:r>
            <a:r>
              <a:rPr b="1" lang="en" sz="22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r, act</a:t>
            </a:r>
            <a:r>
              <a:rPr b="1" lang="en" sz="22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eu</a:t>
            </a:r>
            <a:r>
              <a:rPr b="1" lang="en" sz="22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r</a:t>
            </a:r>
            <a:endParaRPr b="1" sz="2250">
              <a:solidFill>
                <a:srgbClr val="F7F7F7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292100" rtl="0" algn="l">
              <a:lnSpc>
                <a:spcPct val="163636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2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Quelle h</a:t>
            </a:r>
            <a:r>
              <a:rPr b="1" lang="en" sz="22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eu</a:t>
            </a:r>
            <a:r>
              <a:rPr b="1" lang="en" sz="22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re est-il?</a:t>
            </a:r>
            <a:endParaRPr b="1" sz="2250">
              <a:solidFill>
                <a:srgbClr val="F7F7F7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292100" rtl="0" algn="l">
              <a:lnSpc>
                <a:spcPct val="163636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2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Il est d</a:t>
            </a:r>
            <a:r>
              <a:rPr b="1" lang="en" sz="22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eu</a:t>
            </a:r>
            <a:r>
              <a:rPr b="1" lang="en" sz="22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x h</a:t>
            </a:r>
            <a:r>
              <a:rPr b="1" lang="en" sz="22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eu</a:t>
            </a:r>
            <a:r>
              <a:rPr b="1" lang="en" sz="22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res.</a:t>
            </a:r>
            <a:endParaRPr b="1" sz="2250">
              <a:solidFill>
                <a:srgbClr val="F7F7F7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292100" rtl="0" algn="l">
              <a:lnSpc>
                <a:spcPct val="163636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650">
              <a:solidFill>
                <a:srgbClr val="F7F7F7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</a:t>
            </a:r>
            <a:r>
              <a:rPr lang="en"/>
              <a:t>i =    /</a:t>
            </a:r>
            <a:r>
              <a:rPr b="1" lang="en" sz="3605">
                <a:latin typeface="Arial"/>
                <a:ea typeface="Arial"/>
                <a:cs typeface="Arial"/>
                <a:sym typeface="Arial"/>
              </a:rPr>
              <a:t>wɑ/ </a:t>
            </a:r>
            <a:r>
              <a:rPr lang="en" sz="2272">
                <a:latin typeface="Arial"/>
                <a:ea typeface="Arial"/>
                <a:cs typeface="Arial"/>
                <a:sym typeface="Arial"/>
              </a:rPr>
              <a:t>puolivokaali</a:t>
            </a:r>
            <a:endParaRPr sz="4222"/>
          </a:p>
        </p:txBody>
      </p:sp>
      <p:sp>
        <p:nvSpPr>
          <p:cNvPr id="210" name="Google Shape;210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92100" rtl="0" algn="l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m</a:t>
            </a:r>
            <a:r>
              <a:rPr b="1" lang="en" sz="29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oi</a:t>
            </a:r>
            <a:r>
              <a:rPr b="1" lang="en" sz="29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, t</a:t>
            </a:r>
            <a:r>
              <a:rPr b="1" lang="en" sz="29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oi</a:t>
            </a:r>
            <a:r>
              <a:rPr b="1" lang="en" sz="29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, tr</a:t>
            </a:r>
            <a:r>
              <a:rPr b="1" lang="en" sz="29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oi</a:t>
            </a:r>
            <a:r>
              <a:rPr b="1" lang="en" sz="29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s, s</a:t>
            </a:r>
            <a:r>
              <a:rPr b="1" lang="en" sz="29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oi</a:t>
            </a:r>
            <a:r>
              <a:rPr b="1" lang="en" sz="29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r, </a:t>
            </a:r>
            <a:r>
              <a:rPr b="1" lang="en" sz="29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oi</a:t>
            </a:r>
            <a:r>
              <a:rPr b="1" lang="en" sz="29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seau, r</a:t>
            </a:r>
            <a:r>
              <a:rPr b="1" lang="en" sz="29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oi</a:t>
            </a:r>
            <a:r>
              <a:rPr b="1" lang="en" sz="29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, b</a:t>
            </a:r>
            <a:r>
              <a:rPr b="1" lang="en" sz="29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oi</a:t>
            </a:r>
            <a:r>
              <a:rPr b="1" lang="en" sz="29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s, trott</a:t>
            </a:r>
            <a:r>
              <a:rPr b="1" lang="en" sz="29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oi</a:t>
            </a:r>
            <a:r>
              <a:rPr b="1" lang="en" sz="29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r, fr</a:t>
            </a:r>
            <a:r>
              <a:rPr b="1" lang="en" sz="29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oi</a:t>
            </a:r>
            <a:r>
              <a:rPr b="1" lang="en" sz="29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d, v</a:t>
            </a:r>
            <a:r>
              <a:rPr b="1" lang="en" sz="29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oi</a:t>
            </a:r>
            <a:r>
              <a:rPr b="1" lang="en" sz="29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ci, v</a:t>
            </a:r>
            <a:r>
              <a:rPr b="1" lang="en" sz="29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oi</a:t>
            </a:r>
            <a:r>
              <a:rPr b="1" lang="en" sz="29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ture, j</a:t>
            </a:r>
            <a:r>
              <a:rPr b="1" lang="en" sz="29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oi</a:t>
            </a:r>
            <a:r>
              <a:rPr b="1" lang="en" sz="29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e, n</a:t>
            </a:r>
            <a:r>
              <a:rPr b="1" lang="en" sz="29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oi</a:t>
            </a:r>
            <a:r>
              <a:rPr b="1" lang="en" sz="29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r, f</a:t>
            </a:r>
            <a:r>
              <a:rPr b="1" lang="en" sz="29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oi</a:t>
            </a:r>
            <a:r>
              <a:rPr b="1" lang="en" sz="29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s</a:t>
            </a:r>
            <a:endParaRPr b="1" sz="2950">
              <a:solidFill>
                <a:srgbClr val="F7F7F7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292100" rtl="0" algn="l">
              <a:lnSpc>
                <a:spcPct val="163636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9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Le s</a:t>
            </a:r>
            <a:r>
              <a:rPr b="1" lang="en" sz="29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oi</a:t>
            </a:r>
            <a:r>
              <a:rPr b="1" lang="en" sz="29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r est fr</a:t>
            </a:r>
            <a:r>
              <a:rPr b="1" lang="en" sz="29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oi</a:t>
            </a:r>
            <a:r>
              <a:rPr b="1" lang="en" sz="29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d.</a:t>
            </a:r>
            <a:endParaRPr b="1" sz="2950">
              <a:solidFill>
                <a:srgbClr val="F7F7F7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800"/>
              <a:t>y</a:t>
            </a:r>
            <a:r>
              <a:rPr lang="en" sz="3800"/>
              <a:t> = /i/</a:t>
            </a:r>
            <a:endParaRPr sz="3800"/>
          </a:p>
        </p:txBody>
      </p:sp>
      <p:sp>
        <p:nvSpPr>
          <p:cNvPr id="216" name="Google Shape;216;p39"/>
          <p:cNvSpPr txBox="1"/>
          <p:nvPr>
            <p:ph idx="1" type="body"/>
          </p:nvPr>
        </p:nvSpPr>
        <p:spPr>
          <a:xfrm>
            <a:off x="311700" y="16272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320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st</a:t>
            </a:r>
            <a:r>
              <a:rPr b="1" lang="en" sz="320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y</a:t>
            </a:r>
            <a:r>
              <a:rPr b="1" lang="en" sz="320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lo, s</a:t>
            </a:r>
            <a:r>
              <a:rPr b="1" lang="en" sz="320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y</a:t>
            </a:r>
            <a:r>
              <a:rPr b="1" lang="en" sz="320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llabe, </a:t>
            </a:r>
            <a:r>
              <a:rPr b="1" lang="en" sz="320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Y</a:t>
            </a:r>
            <a:r>
              <a:rPr b="1" lang="en" sz="320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vette, </a:t>
            </a:r>
            <a:r>
              <a:rPr b="1" lang="en" sz="320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Y</a:t>
            </a:r>
            <a:r>
              <a:rPr b="1" lang="en" sz="320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vonne</a:t>
            </a:r>
            <a:endParaRPr b="1" sz="49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</a:t>
            </a:r>
            <a:r>
              <a:rPr lang="en"/>
              <a:t> = </a:t>
            </a:r>
            <a:r>
              <a:rPr b="1" lang="en" sz="3050">
                <a:latin typeface="Arial"/>
                <a:ea typeface="Arial"/>
                <a:cs typeface="Arial"/>
                <a:sym typeface="Arial"/>
              </a:rPr>
              <a:t>/</a:t>
            </a:r>
            <a:r>
              <a:rPr b="1" lang="en" sz="3050">
                <a:latin typeface="Arial"/>
                <a:ea typeface="Arial"/>
                <a:cs typeface="Arial"/>
                <a:sym typeface="Arial"/>
              </a:rPr>
              <a:t>ɥ/ </a:t>
            </a:r>
            <a:r>
              <a:rPr lang="en" sz="2827">
                <a:latin typeface="Arial"/>
                <a:ea typeface="Arial"/>
                <a:cs typeface="Arial"/>
                <a:sym typeface="Arial"/>
              </a:rPr>
              <a:t>suppea</a:t>
            </a:r>
            <a:r>
              <a:rPr b="1" lang="en" sz="2827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2827">
                <a:latin typeface="Arial"/>
                <a:ea typeface="Arial"/>
                <a:cs typeface="Arial"/>
                <a:sym typeface="Arial"/>
              </a:rPr>
              <a:t>kuten suomen</a:t>
            </a:r>
            <a:r>
              <a:rPr b="1" lang="en" sz="3050">
                <a:latin typeface="Arial"/>
                <a:ea typeface="Arial"/>
                <a:cs typeface="Arial"/>
                <a:sym typeface="Arial"/>
              </a:rPr>
              <a:t> y</a:t>
            </a:r>
            <a:endParaRPr b="1" sz="7222"/>
          </a:p>
        </p:txBody>
      </p:sp>
      <p:sp>
        <p:nvSpPr>
          <p:cNvPr id="222" name="Google Shape;222;p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r>
              <a:rPr b="1" lang="en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</a:t>
            </a:r>
            <a:r>
              <a:rPr b="1" lang="en" sz="280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u</a:t>
            </a:r>
            <a:r>
              <a:rPr b="1" lang="en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   </a:t>
            </a:r>
            <a:r>
              <a:rPr b="1" lang="en" sz="280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u</a:t>
            </a:r>
            <a:r>
              <a:rPr b="1" lang="en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ne    t</a:t>
            </a:r>
            <a:r>
              <a:rPr b="1" lang="en" sz="280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u</a:t>
            </a:r>
            <a:r>
              <a:rPr b="1" lang="en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</a:t>
            </a:r>
            <a:endParaRPr b="1"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</a:t>
            </a:r>
            <a:r>
              <a:rPr b="1" lang="en" sz="280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u</a:t>
            </a:r>
            <a:r>
              <a:rPr b="1" lang="en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cie  est  br</a:t>
            </a:r>
            <a:r>
              <a:rPr b="1" lang="en" sz="280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u</a:t>
            </a:r>
            <a:r>
              <a:rPr b="1" lang="en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ne.</a:t>
            </a:r>
            <a:endParaRPr b="1"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ui= </a:t>
            </a:r>
            <a:r>
              <a:rPr b="1" lang="en" sz="2827">
                <a:latin typeface="Arial"/>
                <a:ea typeface="Arial"/>
                <a:cs typeface="Arial"/>
                <a:sym typeface="Arial"/>
              </a:rPr>
              <a:t>[ɥi]</a:t>
            </a:r>
            <a:r>
              <a:rPr lang="en" sz="2827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2050">
                <a:latin typeface="Arial"/>
                <a:ea typeface="Arial"/>
                <a:cs typeface="Arial"/>
                <a:sym typeface="Arial"/>
              </a:rPr>
              <a:t>puolivokaali</a:t>
            </a:r>
            <a:endParaRPr sz="2605"/>
          </a:p>
        </p:txBody>
      </p:sp>
      <p:sp>
        <p:nvSpPr>
          <p:cNvPr id="228" name="Google Shape;228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</a:t>
            </a:r>
            <a:r>
              <a:rPr b="1" lang="en" sz="370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ui</a:t>
            </a:r>
            <a:r>
              <a:rPr b="1" lang="en" sz="3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    n</a:t>
            </a:r>
            <a:r>
              <a:rPr b="1" lang="en" sz="370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ui</a:t>
            </a:r>
            <a:r>
              <a:rPr b="1" lang="en" sz="3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     grat</a:t>
            </a:r>
            <a:r>
              <a:rPr b="1" lang="en" sz="370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ui</a:t>
            </a:r>
            <a:r>
              <a:rPr b="1" lang="en" sz="3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              f</a:t>
            </a:r>
            <a:r>
              <a:rPr b="1" lang="en" sz="370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ui</a:t>
            </a:r>
            <a:r>
              <a:rPr b="1" lang="en" sz="3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   </a:t>
            </a:r>
            <a:r>
              <a:rPr b="1" lang="en" sz="3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</a:t>
            </a:r>
            <a:r>
              <a:rPr b="1" lang="en" sz="370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ui</a:t>
            </a:r>
            <a:r>
              <a:rPr b="1" lang="en" sz="3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le</a:t>
            </a:r>
            <a:endParaRPr b="1" sz="37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3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Je s</a:t>
            </a:r>
            <a:r>
              <a:rPr b="1" lang="en" sz="360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ui</a:t>
            </a:r>
            <a:r>
              <a:rPr b="1" lang="en" sz="3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 avec l</a:t>
            </a:r>
            <a:r>
              <a:rPr b="1" lang="en" sz="360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ui</a:t>
            </a:r>
            <a:r>
              <a:rPr b="1" lang="en" sz="3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b="1" sz="3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1129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Kieliopillinen paino on aina sanan </a:t>
            </a:r>
            <a:r>
              <a:rPr lang="en" sz="295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viimeisellä tavulla.</a:t>
            </a:r>
            <a:endParaRPr sz="295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325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Salut!  Bravo!</a:t>
            </a:r>
            <a:endParaRPr b="1" sz="325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325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Paris	Marie  </a:t>
            </a:r>
            <a:r>
              <a:rPr b="1" lang="en" sz="195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b="1" sz="195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4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2150">
                <a:solidFill>
                  <a:schemeClr val="dk1"/>
                </a:solidFill>
              </a:rPr>
              <a:t>Huomattavia </a:t>
            </a:r>
            <a:r>
              <a:rPr lang="en" sz="2150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ranskan</a:t>
            </a:r>
            <a:r>
              <a:rPr lang="en" sz="2150">
                <a:solidFill>
                  <a:schemeClr val="dk1"/>
                </a:solidFill>
              </a:rPr>
              <a:t> äänteellisiä ominaisuuksia ovat 	</a:t>
            </a:r>
            <a:endParaRPr sz="21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150">
                <a:solidFill>
                  <a:schemeClr val="dk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uvulaarinen</a:t>
            </a:r>
            <a:r>
              <a:rPr b="1" lang="en" sz="2150">
                <a:solidFill>
                  <a:schemeClr val="dk1"/>
                </a:solidFill>
              </a:rPr>
              <a:t> r </a:t>
            </a:r>
            <a:r>
              <a:rPr lang="en" sz="2150">
                <a:solidFill>
                  <a:schemeClr val="dk1"/>
                </a:solidFill>
              </a:rPr>
              <a:t>eli niin sanottu </a:t>
            </a:r>
            <a:r>
              <a:rPr b="1" lang="en" sz="2150">
                <a:solidFill>
                  <a:schemeClr val="dk1"/>
                </a:solidFill>
              </a:rPr>
              <a:t>kurkku-r</a:t>
            </a:r>
            <a:r>
              <a:rPr lang="en" sz="2150">
                <a:solidFill>
                  <a:schemeClr val="dk1"/>
                </a:solidFill>
              </a:rPr>
              <a:t>, </a:t>
            </a:r>
            <a:endParaRPr sz="21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150">
                <a:solidFill>
                  <a:schemeClr val="dk1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nasalisoidut</a:t>
            </a:r>
            <a:r>
              <a:rPr b="1" lang="en" sz="2150">
                <a:solidFill>
                  <a:schemeClr val="dk1"/>
                </a:solidFill>
              </a:rPr>
              <a:t> vokaalit</a:t>
            </a:r>
            <a:r>
              <a:rPr lang="en" sz="2150">
                <a:solidFill>
                  <a:schemeClr val="dk1"/>
                </a:solidFill>
              </a:rPr>
              <a:t> sekä eräät fonologiset prosessit.</a:t>
            </a:r>
            <a:endParaRPr sz="21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150">
              <a:solidFill>
                <a:srgbClr val="2C96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1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</a:t>
            </a:r>
            <a:r>
              <a:rPr b="1" lang="en" sz="215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ue  Pa</a:t>
            </a:r>
            <a:r>
              <a:rPr b="1" lang="en" sz="21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</a:t>
            </a:r>
            <a:r>
              <a:rPr b="1" lang="en" sz="215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is Tou</a:t>
            </a:r>
            <a:r>
              <a:rPr b="1" lang="en" sz="21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</a:t>
            </a:r>
            <a:r>
              <a:rPr b="1" lang="en" sz="215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Eiffel  </a:t>
            </a:r>
            <a:r>
              <a:rPr b="1" lang="en" sz="21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</a:t>
            </a:r>
            <a:r>
              <a:rPr b="1" lang="en" sz="215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obe</a:t>
            </a:r>
            <a:r>
              <a:rPr b="1" lang="en" sz="21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</a:t>
            </a:r>
            <a:r>
              <a:rPr b="1" lang="en" sz="215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</a:t>
            </a:r>
            <a:endParaRPr b="1" sz="215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1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An</a:t>
            </a:r>
            <a:r>
              <a:rPr b="1" lang="en" sz="215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ton  </a:t>
            </a:r>
            <a:r>
              <a:rPr b="1" lang="en" sz="21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en</a:t>
            </a:r>
            <a:r>
              <a:rPr b="1" lang="en" sz="215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</a:t>
            </a:r>
            <a:r>
              <a:rPr b="1" lang="en" sz="21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an</a:t>
            </a:r>
            <a:r>
              <a:rPr b="1" lang="en" sz="215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  b</a:t>
            </a:r>
            <a:r>
              <a:rPr b="1" lang="en" sz="21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on</a:t>
            </a:r>
            <a:r>
              <a:rPr b="1" lang="en" sz="215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Mart</a:t>
            </a:r>
            <a:r>
              <a:rPr b="1" lang="en" sz="21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in</a:t>
            </a:r>
            <a:endParaRPr b="1" sz="2150">
              <a:solidFill>
                <a:srgbClr val="2C96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1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Tunnetuin ranskan äänne.</a:t>
            </a:r>
            <a:endParaRPr/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200">
                <a:solidFill>
                  <a:schemeClr val="dk1"/>
                </a:solidFill>
              </a:rPr>
              <a:t>/r/</a:t>
            </a:r>
            <a:endParaRPr b="1" sz="6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100">
                <a:solidFill>
                  <a:srgbClr val="2C96FF"/>
                </a:solidFill>
                <a:highlight>
                  <a:srgbClr val="F7F7F7"/>
                </a:highlight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" sz="100">
                <a:solidFill>
                  <a:srgbClr val="F7F7F7"/>
                </a:solidFill>
                <a:highlight>
                  <a:srgbClr val="F7F7F7"/>
                </a:highlight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1" lang="en" sz="4300">
                <a:solidFill>
                  <a:srgbClr val="2C96FF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" sz="4300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apide, to</a:t>
            </a:r>
            <a:r>
              <a:rPr b="1" lang="en" sz="4300">
                <a:solidFill>
                  <a:srgbClr val="2C96FF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" sz="4300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tue, b</a:t>
            </a:r>
            <a:r>
              <a:rPr b="1" lang="en" sz="4300">
                <a:solidFill>
                  <a:srgbClr val="2C96FF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" sz="4300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une, t</a:t>
            </a:r>
            <a:r>
              <a:rPr b="1" lang="en" sz="4300">
                <a:solidFill>
                  <a:srgbClr val="2C96FF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" sz="4300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iste, mu</a:t>
            </a:r>
            <a:r>
              <a:rPr b="1" lang="en" sz="4300">
                <a:solidFill>
                  <a:srgbClr val="2C96FF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" sz="4300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, spo</a:t>
            </a:r>
            <a:r>
              <a:rPr b="1" lang="en" sz="4300">
                <a:solidFill>
                  <a:srgbClr val="2C96FF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" sz="4300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t, </a:t>
            </a:r>
            <a:r>
              <a:rPr b="1" lang="en" sz="4300">
                <a:solidFill>
                  <a:srgbClr val="2C96FF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" sz="4300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ena</a:t>
            </a:r>
            <a:r>
              <a:rPr b="1" lang="en" sz="4300">
                <a:solidFill>
                  <a:srgbClr val="2C96FF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" sz="4300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d, po</a:t>
            </a:r>
            <a:r>
              <a:rPr b="1" lang="en" sz="4300">
                <a:solidFill>
                  <a:srgbClr val="2C96FF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" sz="4300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te, ta</a:t>
            </a:r>
            <a:r>
              <a:rPr b="1" lang="en" sz="4300">
                <a:solidFill>
                  <a:srgbClr val="2C96FF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" sz="4300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te, p</a:t>
            </a:r>
            <a:r>
              <a:rPr b="1" lang="en" sz="4300">
                <a:solidFill>
                  <a:srgbClr val="2C96FF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" sz="4300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op</a:t>
            </a:r>
            <a:r>
              <a:rPr b="1" lang="en" sz="4300">
                <a:solidFill>
                  <a:srgbClr val="2C96FF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" sz="4300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 sz="6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129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44">
                <a:latin typeface="Arial"/>
                <a:ea typeface="Arial"/>
                <a:cs typeface="Arial"/>
                <a:sym typeface="Arial"/>
              </a:rPr>
              <a:t>Nenän vokaalit.  Lausutaan nenässä, mutta konsonantteja n / m ei lausuta.</a:t>
            </a:r>
            <a:endParaRPr sz="2544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870825" y="1425300"/>
            <a:ext cx="7862700" cy="296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57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5457">
                <a:solidFill>
                  <a:schemeClr val="dk1"/>
                </a:solidFill>
              </a:rPr>
              <a:t> </a:t>
            </a:r>
            <a:r>
              <a:rPr b="1" lang="en" sz="8238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/ɑ̃/</a:t>
            </a:r>
            <a:r>
              <a:rPr b="1" lang="en" sz="753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f</a:t>
            </a:r>
            <a:r>
              <a:rPr b="1" lang="en" sz="753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</a:t>
            </a:r>
            <a:r>
              <a:rPr b="1" lang="en" sz="753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an</a:t>
            </a:r>
            <a:r>
              <a:rPr b="1" lang="en" sz="753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bl</a:t>
            </a:r>
            <a:r>
              <a:rPr b="1" lang="en" sz="753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an</a:t>
            </a:r>
            <a:r>
              <a:rPr b="1" lang="en" sz="753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  </a:t>
            </a:r>
            <a:r>
              <a:rPr b="1" lang="en" sz="753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en</a:t>
            </a:r>
            <a:r>
              <a:rPr b="1" lang="en" sz="753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</a:t>
            </a:r>
            <a:r>
              <a:rPr b="1" lang="en" sz="753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an</a:t>
            </a:r>
            <a:r>
              <a:rPr b="1" lang="en" sz="753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  </a:t>
            </a:r>
            <a:r>
              <a:rPr b="1" lang="en" sz="753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en</a:t>
            </a:r>
            <a:r>
              <a:rPr b="1" lang="en" sz="753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tre </a:t>
            </a:r>
            <a:endParaRPr b="1" sz="753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9372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/ɔ̃/</a:t>
            </a:r>
            <a:r>
              <a:rPr b="1" lang="en" sz="11222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</a:t>
            </a:r>
            <a:r>
              <a:rPr b="1" lang="en" sz="753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</a:t>
            </a:r>
            <a:r>
              <a:rPr b="1" lang="en" sz="753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on</a:t>
            </a:r>
            <a:r>
              <a:rPr b="1" lang="en" sz="753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p</a:t>
            </a:r>
            <a:r>
              <a:rPr b="1" lang="en" sz="753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om</a:t>
            </a:r>
            <a:r>
              <a:rPr b="1" lang="en" sz="753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</a:t>
            </a:r>
            <a:r>
              <a:rPr b="1" lang="en" sz="753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on</a:t>
            </a:r>
            <a:r>
              <a:rPr b="1" lang="en" sz="753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b="1" sz="753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947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/ɛ̃/</a:t>
            </a:r>
            <a:r>
              <a:rPr b="1" lang="en" sz="753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v</a:t>
            </a:r>
            <a:r>
              <a:rPr b="1" lang="en" sz="753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in</a:t>
            </a:r>
            <a:r>
              <a:rPr b="1" lang="en" sz="753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s</a:t>
            </a:r>
            <a:r>
              <a:rPr b="1" lang="en" sz="753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ain</a:t>
            </a:r>
            <a:r>
              <a:rPr b="1" lang="en" sz="753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 </a:t>
            </a:r>
            <a:endParaRPr sz="5680">
              <a:solidFill>
                <a:srgbClr val="202122"/>
              </a:solidFill>
              <a:highlight>
                <a:srgbClr val="F8F9FA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i="1" sz="1050">
              <a:solidFill>
                <a:srgbClr val="3366BB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b="1" sz="29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1290425" y="624725"/>
            <a:ext cx="8520600" cy="59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66"/>
              <a:t>ch </a:t>
            </a:r>
            <a:r>
              <a:rPr b="1" lang="en"/>
              <a:t>= </a:t>
            </a:r>
            <a:r>
              <a:rPr b="1" lang="en" sz="3827">
                <a:latin typeface="Arial"/>
                <a:ea typeface="Arial"/>
                <a:cs typeface="Arial"/>
                <a:sym typeface="Arial"/>
              </a:rPr>
              <a:t>/ʃ/</a:t>
            </a:r>
            <a:r>
              <a:rPr lang="en" sz="5777"/>
              <a:t> </a:t>
            </a:r>
            <a:endParaRPr sz="6222"/>
          </a:p>
        </p:txBody>
      </p:sp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311700" y="17271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92100" rtl="0" algn="l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50">
                <a:solidFill>
                  <a:srgbClr val="2C96FF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b="1" lang="en" sz="27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</a:t>
            </a:r>
            <a:r>
              <a:rPr b="1" lang="en" sz="27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ef, </a:t>
            </a:r>
            <a:r>
              <a:rPr b="1" lang="en" sz="27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ch</a:t>
            </a:r>
            <a:r>
              <a:rPr b="1" lang="en" sz="27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ez, </a:t>
            </a:r>
            <a:r>
              <a:rPr b="1" lang="en" sz="27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Ch</a:t>
            </a:r>
            <a:r>
              <a:rPr b="1" lang="en" sz="27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ine, </a:t>
            </a:r>
            <a:r>
              <a:rPr b="1" lang="en" sz="27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ch</a:t>
            </a:r>
            <a:r>
              <a:rPr b="1" lang="en" sz="27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ute, </a:t>
            </a:r>
            <a:r>
              <a:rPr b="1" lang="en" sz="27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ch</a:t>
            </a:r>
            <a:r>
              <a:rPr b="1" lang="en" sz="27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arme, ma</a:t>
            </a:r>
            <a:r>
              <a:rPr b="1" lang="en" sz="27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ch</a:t>
            </a:r>
            <a:r>
              <a:rPr b="1" lang="en" sz="27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ine, </a:t>
            </a:r>
            <a:r>
              <a:rPr b="1" lang="en" sz="27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ch</a:t>
            </a:r>
            <a:r>
              <a:rPr b="1" lang="en" sz="27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eval, ta</a:t>
            </a:r>
            <a:r>
              <a:rPr b="1" lang="en" sz="27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ch</a:t>
            </a:r>
            <a:r>
              <a:rPr b="1" lang="en" sz="27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e, pê</a:t>
            </a:r>
            <a:r>
              <a:rPr b="1" lang="en" sz="27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ch</a:t>
            </a:r>
            <a:r>
              <a:rPr b="1" lang="en" sz="27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e, ru</a:t>
            </a:r>
            <a:r>
              <a:rPr b="1" lang="en" sz="27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ch</a:t>
            </a:r>
            <a:r>
              <a:rPr b="1" lang="en" sz="27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e, bû</a:t>
            </a:r>
            <a:r>
              <a:rPr b="1" lang="en" sz="27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ch</a:t>
            </a:r>
            <a:r>
              <a:rPr b="1" lang="en" sz="27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e</a:t>
            </a:r>
            <a:endParaRPr b="1" sz="2750">
              <a:solidFill>
                <a:srgbClr val="F7F7F7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292100" rtl="0" algn="l">
              <a:lnSpc>
                <a:spcPct val="163636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7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Mi</a:t>
            </a:r>
            <a:r>
              <a:rPr b="1" lang="en" sz="27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ch</a:t>
            </a:r>
            <a:r>
              <a:rPr b="1" lang="en" sz="27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el </a:t>
            </a:r>
            <a:r>
              <a:rPr b="1" lang="en" sz="27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ch</a:t>
            </a:r>
            <a:r>
              <a:rPr b="1" lang="en" sz="27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er</a:t>
            </a:r>
            <a:r>
              <a:rPr b="1" lang="en" sz="27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ch</a:t>
            </a:r>
            <a:r>
              <a:rPr b="1" lang="en" sz="27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e le </a:t>
            </a:r>
            <a:r>
              <a:rPr b="1" lang="en" sz="2750">
                <a:solidFill>
                  <a:srgbClr val="2C9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ch</a:t>
            </a:r>
            <a:r>
              <a:rPr b="1" lang="en" sz="2750">
                <a:solidFill>
                  <a:srgbClr val="F7F7F7"/>
                </a:solidFill>
                <a:latin typeface="Comic Sans MS"/>
                <a:ea typeface="Comic Sans MS"/>
                <a:cs typeface="Comic Sans MS"/>
                <a:sym typeface="Comic Sans MS"/>
              </a:rPr>
              <a:t>at.</a:t>
            </a:r>
            <a:endParaRPr b="1" sz="2750">
              <a:solidFill>
                <a:srgbClr val="F7F7F7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292100" rtl="0" algn="l">
              <a:lnSpc>
                <a:spcPct val="163636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2050">
              <a:solidFill>
                <a:srgbClr val="2C96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20"/>
          <p:cNvSpPr txBox="1"/>
          <p:nvPr>
            <p:ph idx="1" type="body"/>
          </p:nvPr>
        </p:nvSpPr>
        <p:spPr>
          <a:xfrm>
            <a:off x="415050" y="187950"/>
            <a:ext cx="8313900" cy="476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Н</a:t>
            </a:r>
            <a:r>
              <a:rPr lang="en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Sanojen lopussa kirjaimia ei äännetä: 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4232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e, s, t, d, z, x</a:t>
            </a:r>
            <a:r>
              <a:rPr lang="en" sz="4232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4232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3185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î</a:t>
            </a:r>
            <a:r>
              <a:rPr b="1" lang="en" sz="3185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r>
              <a:rPr b="1" lang="en" sz="3185">
                <a:solidFill>
                  <a:srgbClr val="2C96FF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b="1" lang="en" sz="3185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, pi</a:t>
            </a:r>
            <a:r>
              <a:rPr b="1" lang="en" sz="3185">
                <a:solidFill>
                  <a:srgbClr val="2C96FF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b="1" lang="en" sz="3185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, min</a:t>
            </a:r>
            <a:r>
              <a:rPr b="1" lang="en" sz="3185">
                <a:solidFill>
                  <a:srgbClr val="2C96FF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b="1" lang="en" sz="3185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, prim</a:t>
            </a:r>
            <a:r>
              <a:rPr b="1" lang="en" sz="3185">
                <a:solidFill>
                  <a:srgbClr val="2C96FF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b="1" lang="en" sz="3185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, Mari</a:t>
            </a:r>
            <a:r>
              <a:rPr b="1" lang="en" sz="3185">
                <a:solidFill>
                  <a:srgbClr val="2C96FF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b="1" lang="en" sz="3185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, livr</a:t>
            </a:r>
            <a:r>
              <a:rPr b="1" lang="en" sz="3185">
                <a:solidFill>
                  <a:srgbClr val="2C96FF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b="1" lang="en" sz="3185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, maladi</a:t>
            </a:r>
            <a:r>
              <a:rPr b="1" lang="en" sz="3185">
                <a:solidFill>
                  <a:srgbClr val="2C96FF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b="1" lang="en" sz="3185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, il attir</a:t>
            </a:r>
            <a:r>
              <a:rPr b="1" lang="en" sz="3185">
                <a:solidFill>
                  <a:srgbClr val="2C96FF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b="1" lang="en" sz="3185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, il limit</a:t>
            </a:r>
            <a:r>
              <a:rPr b="1" lang="en" sz="3185">
                <a:solidFill>
                  <a:srgbClr val="2C96FF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b="1" lang="en" sz="3185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, primitiv</a:t>
            </a:r>
            <a:r>
              <a:rPr b="1" lang="en" sz="3185">
                <a:solidFill>
                  <a:srgbClr val="2C96FF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 b="1" sz="3185">
              <a:solidFill>
                <a:srgbClr val="2C96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3185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pri</a:t>
            </a:r>
            <a:r>
              <a:rPr b="1" lang="en" sz="3185">
                <a:solidFill>
                  <a:srgbClr val="2C96FF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b="1" lang="en" sz="3185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, mi</a:t>
            </a:r>
            <a:r>
              <a:rPr b="1" lang="en" sz="3185">
                <a:solidFill>
                  <a:srgbClr val="2C96FF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b="1" lang="en" sz="3185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, me</a:t>
            </a:r>
            <a:r>
              <a:rPr b="1" lang="en" sz="3185">
                <a:solidFill>
                  <a:srgbClr val="2C96FF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b="1" lang="en" sz="3185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, te</a:t>
            </a:r>
            <a:r>
              <a:rPr b="1" lang="en" sz="3185">
                <a:solidFill>
                  <a:srgbClr val="2C96FF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b="1" lang="en" sz="3185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, se</a:t>
            </a:r>
            <a:r>
              <a:rPr b="1" lang="en" sz="3185">
                <a:solidFill>
                  <a:srgbClr val="2C96FF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b="1" lang="en" sz="3185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, le</a:t>
            </a:r>
            <a:r>
              <a:rPr b="1" lang="en" sz="3185">
                <a:solidFill>
                  <a:srgbClr val="2C96FF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b="1" lang="en" sz="3185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, de</a:t>
            </a:r>
            <a:r>
              <a:rPr b="1" lang="en" sz="3185">
                <a:solidFill>
                  <a:srgbClr val="2C96FF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b="1" lang="en" sz="3185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, pa</a:t>
            </a:r>
            <a:r>
              <a:rPr b="1" lang="en" sz="3185">
                <a:solidFill>
                  <a:srgbClr val="2C96FF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b="1" lang="en" sz="3185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, ta</a:t>
            </a:r>
            <a:r>
              <a:rPr b="1" lang="en" sz="3185">
                <a:solidFill>
                  <a:srgbClr val="2C96FF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b="1" lang="en" sz="3185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, ba</a:t>
            </a:r>
            <a:r>
              <a:rPr b="1" lang="en" sz="3185">
                <a:solidFill>
                  <a:srgbClr val="2C96FF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b="1" lang="en" sz="3185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, ami</a:t>
            </a:r>
            <a:r>
              <a:rPr b="1" lang="en" sz="3185">
                <a:solidFill>
                  <a:srgbClr val="2C96FF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 b="1" sz="3185">
              <a:solidFill>
                <a:srgbClr val="2C96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3185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li</a:t>
            </a:r>
            <a:r>
              <a:rPr b="1" lang="en" sz="3185">
                <a:solidFill>
                  <a:srgbClr val="2C96FF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b="1" lang="en" sz="3185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, écri</a:t>
            </a:r>
            <a:r>
              <a:rPr b="1" lang="en" sz="3185">
                <a:solidFill>
                  <a:srgbClr val="2C96FF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b="1" lang="en" sz="3185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, offer</a:t>
            </a:r>
            <a:r>
              <a:rPr b="1" lang="en" sz="3185">
                <a:solidFill>
                  <a:srgbClr val="2C96FF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b="1" lang="en" sz="3185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, il di</a:t>
            </a:r>
            <a:r>
              <a:rPr b="1" lang="en" sz="3185">
                <a:solidFill>
                  <a:srgbClr val="2C96FF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b="1" lang="en" sz="3185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, il me</a:t>
            </a:r>
            <a:r>
              <a:rPr b="1" lang="en" sz="3185">
                <a:solidFill>
                  <a:srgbClr val="2C96FF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b="1" lang="en" sz="3185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, ra</a:t>
            </a:r>
            <a:r>
              <a:rPr b="1" lang="en" sz="3185">
                <a:solidFill>
                  <a:srgbClr val="2C96FF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b="1" lang="en" sz="3185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, solda</a:t>
            </a:r>
            <a:r>
              <a:rPr b="1" lang="en" sz="3185">
                <a:solidFill>
                  <a:srgbClr val="2C96FF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b="1" lang="en" sz="3185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, spor</a:t>
            </a:r>
            <a:r>
              <a:rPr b="1" lang="en" sz="3185">
                <a:solidFill>
                  <a:srgbClr val="2C96FF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b="1" lang="en" sz="3185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, peti</a:t>
            </a:r>
            <a:r>
              <a:rPr b="1" lang="en" sz="3185">
                <a:solidFill>
                  <a:srgbClr val="2C96FF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 b="1" sz="3185">
              <a:solidFill>
                <a:srgbClr val="2C96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3185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ni</a:t>
            </a:r>
            <a:r>
              <a:rPr b="1" lang="en" sz="3185">
                <a:solidFill>
                  <a:srgbClr val="2C96FF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b="1" lang="en" sz="3185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, renar</a:t>
            </a:r>
            <a:r>
              <a:rPr b="1" lang="en" sz="3185">
                <a:solidFill>
                  <a:srgbClr val="2C96FF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 b="1" sz="3185">
              <a:solidFill>
                <a:srgbClr val="2C96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3185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ri</a:t>
            </a:r>
            <a:r>
              <a:rPr b="1" lang="en" sz="3185">
                <a:solidFill>
                  <a:srgbClr val="2C96FF"/>
                </a:solidFill>
                <a:latin typeface="Arial"/>
                <a:ea typeface="Arial"/>
                <a:cs typeface="Arial"/>
                <a:sym typeface="Arial"/>
              </a:rPr>
              <a:t>z</a:t>
            </a:r>
            <a:r>
              <a:rPr b="1" lang="en" sz="3185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, ne</a:t>
            </a:r>
            <a:r>
              <a:rPr b="1" lang="en" sz="3185">
                <a:solidFill>
                  <a:srgbClr val="2C96FF"/>
                </a:solidFill>
                <a:latin typeface="Arial"/>
                <a:ea typeface="Arial"/>
                <a:cs typeface="Arial"/>
                <a:sym typeface="Arial"/>
              </a:rPr>
              <a:t>z</a:t>
            </a:r>
            <a:r>
              <a:rPr b="1" lang="en" sz="3185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, ave</a:t>
            </a:r>
            <a:r>
              <a:rPr b="1" lang="en" sz="3185">
                <a:solidFill>
                  <a:srgbClr val="2C96FF"/>
                </a:solidFill>
                <a:latin typeface="Arial"/>
                <a:ea typeface="Arial"/>
                <a:cs typeface="Arial"/>
                <a:sym typeface="Arial"/>
              </a:rPr>
              <a:t>z</a:t>
            </a:r>
            <a:endParaRPr b="1" sz="3185">
              <a:solidFill>
                <a:srgbClr val="2C96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3185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pri</a:t>
            </a:r>
            <a:r>
              <a:rPr b="1" lang="en" sz="3185">
                <a:solidFill>
                  <a:srgbClr val="2C96FF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 b="1" sz="507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21"/>
          <p:cNvSpPr txBox="1"/>
          <p:nvPr>
            <p:ph idx="1" type="body"/>
          </p:nvPr>
        </p:nvSpPr>
        <p:spPr>
          <a:xfrm>
            <a:off x="311700" y="6381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 -kirjainta ei koskaan äännetä.</a:t>
            </a:r>
            <a:endParaRPr sz="3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rgbClr val="2C96FF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lang="en" sz="3300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ippie, il </a:t>
            </a:r>
            <a:r>
              <a:rPr b="1" lang="en" sz="3300">
                <a:solidFill>
                  <a:srgbClr val="2C96FF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lang="en" sz="3300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abite, tra</a:t>
            </a:r>
            <a:r>
              <a:rPr b="1" lang="en" sz="3300">
                <a:solidFill>
                  <a:srgbClr val="2C96FF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lang="en" sz="3300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i, </a:t>
            </a:r>
            <a:r>
              <a:rPr b="1" lang="en" sz="3300">
                <a:solidFill>
                  <a:srgbClr val="2C96FF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lang="en" sz="3300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arpe, </a:t>
            </a:r>
            <a:r>
              <a:rPr b="1" lang="en" sz="3300">
                <a:solidFill>
                  <a:srgbClr val="2C96FF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lang="en" sz="3300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ybride, </a:t>
            </a:r>
            <a:r>
              <a:rPr b="1" lang="en" sz="3300">
                <a:solidFill>
                  <a:srgbClr val="2C96FF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lang="en" sz="3300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ydrate, </a:t>
            </a:r>
            <a:r>
              <a:rPr b="1" lang="en" sz="3300">
                <a:solidFill>
                  <a:srgbClr val="2C96FF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lang="en" sz="3300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arpiste, </a:t>
            </a:r>
            <a:r>
              <a:rPr b="1" lang="en" sz="3300">
                <a:solidFill>
                  <a:srgbClr val="2C96FF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lang="en" sz="3300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erbe</a:t>
            </a:r>
            <a:endParaRPr b="1" sz="6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