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66" r:id="rId8"/>
    <p:sldId id="261" r:id="rId9"/>
    <p:sldId id="267" r:id="rId10"/>
    <p:sldId id="260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5EEE2-654E-FE49-BD85-005F2834FC5B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EE9A8-617B-594C-B730-A2C79CCFC5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6156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78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031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14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015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987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2708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96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398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157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650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618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4CA76-3B71-48A9-91D4-4D977124511C}" type="datetimeFigureOut">
              <a:rPr lang="fi-FI" smtClean="0"/>
              <a:t>4.10.2020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9C7A-F18E-4ECE-806E-B6CE4715C9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862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Ahlströmin alakoulu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r>
              <a:rPr lang="fi-FI" dirty="0">
                <a:latin typeface="Rubik" panose="02000604000000020004" pitchFamily="2" charset="-79"/>
                <a:cs typeface="Rubik" panose="02000604000000020004" pitchFamily="2" charset="-79"/>
              </a:rPr>
              <a:t>OPPILASKUNTA-VAALIT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437112"/>
            <a:ext cx="3419872" cy="221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17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611560" y="980728"/>
            <a:ext cx="748883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altLang="fi-FI" sz="2400" b="1" dirty="0">
                <a:latin typeface="Rubik" panose="02000604000000020004" pitchFamily="2" charset="-79"/>
                <a:cs typeface="Rubik" panose="02000604000000020004" pitchFamily="2" charset="-79"/>
              </a:rPr>
              <a:t>ÄÄNESTYS</a:t>
            </a:r>
          </a:p>
          <a:p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Kirjoitetaan ehdokkaiden nimet taululle. </a:t>
            </a:r>
          </a:p>
          <a:p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Voidaan myös numeroida.</a:t>
            </a:r>
          </a:p>
          <a:p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Jokainen oppilas saa yhden äänestyslapun, myös ehdokkaat. </a:t>
            </a:r>
          </a:p>
          <a:p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Jokainen kirjoittaa lapulle oman valinnan mukaan ja taittaa äänestyslapun. Laput kerätään uurnaan tai laatikkoon.</a:t>
            </a:r>
          </a:p>
          <a:p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Opettaja voi toimia ääntenlaskijana tai valitaan muutaman oppilaan ryhmä laskemaan äänet. </a:t>
            </a:r>
          </a:p>
          <a:p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Eniten ääniä saanut / saaneet valitaan. </a:t>
            </a:r>
          </a:p>
          <a:p>
            <a:endParaRPr lang="fi-FI" altLang="fi-FI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44223"/>
            <a:ext cx="2587708" cy="167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1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539552" y="764704"/>
            <a:ext cx="84249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fi-FI" sz="4400" b="1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MIKÄ ON OPPILASKUNTA ?</a:t>
            </a:r>
          </a:p>
          <a:p>
            <a:pPr>
              <a:spcAft>
                <a:spcPts val="0"/>
              </a:spcAft>
            </a:pPr>
            <a:r>
              <a:rPr lang="fi-FI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 </a:t>
            </a:r>
          </a:p>
          <a:p>
            <a:pPr marL="342900" lvl="0" indent="-342900">
              <a:spcAft>
                <a:spcPts val="0"/>
              </a:spcAft>
              <a:buFont typeface="Times New Roman"/>
              <a:buChar char="-"/>
              <a:tabLst>
                <a:tab pos="457200" algn="l"/>
              </a:tabLst>
            </a:pPr>
            <a:r>
              <a:rPr lang="fi-FI" sz="2400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Kaikki koulun oppilaat kuuluvat koulun oppilaskuntaan</a:t>
            </a:r>
          </a:p>
          <a:p>
            <a:pPr marL="342900" lvl="0" indent="-342900">
              <a:spcAft>
                <a:spcPts val="0"/>
              </a:spcAft>
              <a:buFont typeface="Times New Roman"/>
              <a:buChar char="-"/>
              <a:tabLst>
                <a:tab pos="457200" algn="l"/>
              </a:tabLst>
            </a:pPr>
            <a:r>
              <a:rPr lang="fi-FI" sz="2400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Toimintaa johtaa hallitus, joka koostuu </a:t>
            </a:r>
            <a:r>
              <a:rPr lang="fi-FI" sz="2400" dirty="0"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luokkien edustajista.</a:t>
            </a:r>
            <a:endParaRPr lang="fi-FI" sz="2400" dirty="0">
              <a:effectLst/>
              <a:latin typeface="Rubik" panose="02000604000000020004" pitchFamily="2" charset="-79"/>
              <a:ea typeface="Times New Roman"/>
              <a:cs typeface="Rubik" panose="02000604000000020004" pitchFamily="2" charset="-79"/>
            </a:endParaRPr>
          </a:p>
          <a:p>
            <a:pPr marL="342900" lvl="0" indent="-342900">
              <a:spcAft>
                <a:spcPts val="0"/>
              </a:spcAft>
              <a:buFont typeface="Times New Roman"/>
              <a:buChar char="-"/>
              <a:tabLst>
                <a:tab pos="457200" algn="l"/>
              </a:tabLst>
            </a:pPr>
            <a:endParaRPr lang="fi-FI" sz="2400" dirty="0">
              <a:effectLst/>
              <a:latin typeface="Rubik" panose="02000604000000020004" pitchFamily="2" charset="-79"/>
              <a:ea typeface="Times New Roman"/>
              <a:cs typeface="Rubik" panose="02000604000000020004" pitchFamily="2" charset="-79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fi-FI" sz="2400" b="1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Oppilaskuntatoiminta: </a:t>
            </a:r>
            <a:r>
              <a:rPr lang="fi-FI" sz="2400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	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fi-FI" sz="2400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lisää oppilaiden osallisuutta koulun asioihin 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fi-FI" sz="2400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vahvistaa yhteenkuuluvaisuuden tunnetta ja yhteisöllisyyttä 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fi-FI" sz="2400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parantaa oppilaiden asemaa koulussa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fi-FI" sz="2400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edistää oppilaiden vastuuta yhteisten asioiden hoidossa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fi-FI" sz="2400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edistää oppilaiden harrastustoimintaa</a:t>
            </a: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616" y="5733256"/>
            <a:ext cx="1727316" cy="111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93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734941" y="97000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fi-FI" sz="2400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Jokainen luokka valitsee </a:t>
            </a:r>
            <a:r>
              <a:rPr lang="fi-FI" sz="2400" dirty="0">
                <a:solidFill>
                  <a:srgbClr val="FF0000"/>
                </a:solidFill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kaksi edustajaa (varsinainen ja varaedustaja)</a:t>
            </a:r>
            <a:r>
              <a:rPr lang="fi-FI" sz="2400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 hallitukseen. Viime vuoden varsinainen edustaja ei voi asettua ehdolle tänä.</a:t>
            </a:r>
          </a:p>
        </p:txBody>
      </p:sp>
      <p:sp>
        <p:nvSpPr>
          <p:cNvPr id="3" name="Suorakulmio 2"/>
          <p:cNvSpPr/>
          <p:nvPr/>
        </p:nvSpPr>
        <p:spPr>
          <a:xfrm>
            <a:off x="762425" y="2204864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fi-FI" sz="2400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Luokat valitsevat omat edustajansa äänestämällä.  Uusi hallitus aloittaa toimintansa lokakuussa. Ensimmäinen kokous on  </a:t>
            </a:r>
            <a:r>
              <a:rPr lang="fi-FI" sz="2400" dirty="0">
                <a:solidFill>
                  <a:srgbClr val="FF0000"/>
                </a:solidFill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pe 16.10.2020</a:t>
            </a:r>
            <a:endParaRPr lang="fi-FI" sz="2400" dirty="0">
              <a:effectLst/>
              <a:latin typeface="Rubik" panose="02000604000000020004" pitchFamily="2" charset="-79"/>
              <a:ea typeface="Times New Roman"/>
              <a:cs typeface="Rubik" panose="02000604000000020004" pitchFamily="2" charset="-79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fi-FI" sz="2400" dirty="0">
              <a:latin typeface="Rubik" panose="02000604000000020004" pitchFamily="2" charset="-79"/>
              <a:ea typeface="Times New Roman"/>
              <a:cs typeface="Rubik" panose="02000604000000020004" pitchFamily="2" charset="-79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fi-FI" sz="2400" dirty="0">
              <a:effectLst/>
              <a:latin typeface="Rubik" panose="02000604000000020004" pitchFamily="2" charset="-79"/>
              <a:ea typeface="Times New Roman"/>
              <a:cs typeface="Rubik" panose="02000604000000020004" pitchFamily="2" charset="-79"/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613277"/>
            <a:ext cx="3419872" cy="221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438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539552" y="570816"/>
            <a:ext cx="84249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>
              <a:spcAft>
                <a:spcPts val="0"/>
              </a:spcAft>
            </a:pPr>
            <a:r>
              <a:rPr lang="fi-FI" sz="2400" b="1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MITÄ KAIKKEA OPPILASKUNTA TEKEE?</a:t>
            </a:r>
          </a:p>
          <a:p>
            <a:pPr marL="228600">
              <a:spcAft>
                <a:spcPts val="0"/>
              </a:spcAft>
            </a:pPr>
            <a:endParaRPr lang="fi-FI" sz="2400" b="1" dirty="0">
              <a:effectLst/>
              <a:latin typeface="Rubik" panose="02000604000000020004" pitchFamily="2" charset="-79"/>
              <a:ea typeface="Times New Roman"/>
              <a:cs typeface="Rubik" panose="02000604000000020004" pitchFamily="2" charset="-79"/>
            </a:endParaRPr>
          </a:p>
          <a:p>
            <a:pPr marL="571500" indent="-342900">
              <a:spcAft>
                <a:spcPts val="0"/>
              </a:spcAft>
              <a:buFontTx/>
              <a:buChar char="-"/>
            </a:pPr>
            <a:r>
              <a:rPr lang="fi-FI" sz="2400" b="1" dirty="0"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Huolehtii, että oppilaat pääsevät osallistumaan </a:t>
            </a:r>
          </a:p>
          <a:p>
            <a:pPr marL="228600">
              <a:spcAft>
                <a:spcPts val="0"/>
              </a:spcAft>
            </a:pPr>
            <a:r>
              <a:rPr lang="fi-FI" sz="2400" b="1" dirty="0"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j</a:t>
            </a:r>
            <a:r>
              <a:rPr lang="fi-FI" sz="2400" b="1" dirty="0">
                <a:effectLst/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a vaikuttamaan koulun toimintaan ja tuo esille          o</a:t>
            </a:r>
            <a:r>
              <a:rPr lang="fi-FI" sz="2400" b="1" dirty="0">
                <a:latin typeface="Rubik" panose="02000604000000020004" pitchFamily="2" charset="-79"/>
                <a:ea typeface="Times New Roman"/>
                <a:cs typeface="Rubik" panose="02000604000000020004" pitchFamily="2" charset="-79"/>
              </a:rPr>
              <a:t>ppilaiden näkökulmaa ja mielipidettä.</a:t>
            </a:r>
          </a:p>
          <a:p>
            <a:pPr marL="228600">
              <a:spcAft>
                <a:spcPts val="0"/>
              </a:spcAft>
            </a:pPr>
            <a:endParaRPr lang="fi-FI" sz="2400" b="1" dirty="0">
              <a:effectLst/>
              <a:latin typeface="Rubik" panose="02000604000000020004" pitchFamily="2" charset="-79"/>
              <a:ea typeface="Times New Roman"/>
              <a:cs typeface="Rubik" panose="02000604000000020004" pitchFamily="2" charset="-79"/>
            </a:endParaRPr>
          </a:p>
          <a:p>
            <a:r>
              <a:rPr 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Missä asioissa oppilaskunta voi esimerkiksi vaikuttaa?</a:t>
            </a:r>
          </a:p>
          <a:p>
            <a:r>
              <a:rPr 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 - kouluruokailu </a:t>
            </a:r>
          </a:p>
          <a:p>
            <a:r>
              <a:rPr 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-  välituntiliikuntavälineet</a:t>
            </a:r>
          </a:p>
          <a:p>
            <a:r>
              <a:rPr 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-  kouluviihtyvyys </a:t>
            </a:r>
          </a:p>
          <a:p>
            <a:pPr marL="342900" indent="-342900">
              <a:buFontTx/>
              <a:buChar char="-"/>
            </a:pPr>
            <a:r>
              <a:rPr 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koulun yhteiset tapahtumat ja tempaukset</a:t>
            </a:r>
          </a:p>
          <a:p>
            <a:endParaRPr 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228600">
              <a:spcAft>
                <a:spcPts val="0"/>
              </a:spcAft>
            </a:pPr>
            <a:endParaRPr lang="fi-FI" sz="2400" b="1" dirty="0">
              <a:latin typeface="Rubik" panose="02000604000000020004" pitchFamily="2" charset="-79"/>
              <a:ea typeface="Times New Roman"/>
              <a:cs typeface="Rubik" panose="02000604000000020004" pitchFamily="2" charset="-79"/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684" y="5589240"/>
            <a:ext cx="1727316" cy="1116748"/>
          </a:xfrm>
          <a:prstGeom prst="rect">
            <a:avLst/>
          </a:prstGeom>
        </p:spPr>
      </p:pic>
      <p:sp>
        <p:nvSpPr>
          <p:cNvPr id="4" name="Suorakulmio 3">
            <a:extLst>
              <a:ext uri="{FF2B5EF4-FFF2-40B4-BE49-F238E27FC236}">
                <a16:creationId xmlns:a16="http://schemas.microsoft.com/office/drawing/2014/main" id="{EC881A4F-5DF2-4D7F-BDF8-A4BA4D5E851B}"/>
              </a:ext>
            </a:extLst>
          </p:cNvPr>
          <p:cNvSpPr/>
          <p:nvPr/>
        </p:nvSpPr>
        <p:spPr>
          <a:xfrm>
            <a:off x="2286000" y="158234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>
              <a:spcAft>
                <a:spcPts val="0"/>
              </a:spcAft>
            </a:pPr>
            <a:endParaRPr lang="fi-FI" dirty="0">
              <a:latin typeface="Rubik" panose="02000604000000020004" pitchFamily="2" charset="-79"/>
              <a:ea typeface="Times New Roman"/>
              <a:cs typeface="Rubik" panose="02000604000000020004" pitchFamily="2" charset="-79"/>
            </a:endParaRPr>
          </a:p>
          <a:p>
            <a:pPr marL="342900" lvl="0" indent="-342900">
              <a:spcAft>
                <a:spcPts val="0"/>
              </a:spcAft>
              <a:buFont typeface="Times New Roman"/>
              <a:buChar char="-"/>
              <a:tabLst>
                <a:tab pos="457200" algn="l"/>
              </a:tabLst>
            </a:pPr>
            <a:endParaRPr lang="fi-FI" dirty="0">
              <a:latin typeface="Rubik" panose="02000604000000020004" pitchFamily="2" charset="-79"/>
              <a:ea typeface="Times New Roman"/>
              <a:cs typeface="Rubik" panose="02000604000000020004" pitchFamily="2" charset="-79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fi-FI" dirty="0">
              <a:latin typeface="Rubik" panose="02000604000000020004" pitchFamily="2" charset="-79"/>
              <a:ea typeface="Times New Roman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986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kstikehys 1"/>
          <p:cNvSpPr txBox="1">
            <a:spLocks noChangeArrowheads="1"/>
          </p:cNvSpPr>
          <p:nvPr/>
        </p:nvSpPr>
        <p:spPr bwMode="auto">
          <a:xfrm>
            <a:off x="241301" y="260350"/>
            <a:ext cx="8219132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sz="2400" b="1" dirty="0">
                <a:latin typeface="Rubik" panose="02000604000000020004" pitchFamily="2" charset="-79"/>
                <a:cs typeface="Rubik" panose="02000604000000020004" pitchFamily="2" charset="-79"/>
              </a:rPr>
              <a:t>Luokkien edustajat muodostavat hallituksen. </a:t>
            </a:r>
            <a:br>
              <a:rPr lang="fi-FI" altLang="fi-FI" sz="2400" b="1" dirty="0">
                <a:latin typeface="Rubik" panose="02000604000000020004" pitchFamily="2" charset="-79"/>
                <a:cs typeface="Rubik" panose="02000604000000020004" pitchFamily="2" charset="-79"/>
              </a:rPr>
            </a:br>
            <a:r>
              <a:rPr lang="fi-FI" altLang="fi-FI" sz="2400" b="1" dirty="0">
                <a:latin typeface="Rubik" panose="02000604000000020004" pitchFamily="2" charset="-79"/>
                <a:cs typeface="Rubik" panose="02000604000000020004" pitchFamily="2" charset="-79"/>
              </a:rPr>
              <a:t>Hallitus:</a:t>
            </a: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johtaa oppilaskunnan toimintaa.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käsittelee oppilaiden, vanhempien tai muiden yhteistyötahojen esille tuomia asioita.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Ideoi erilaisia tapahtumia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pyrkii kehittämään oppilaiden vaikutusmahdollisuuksia ja </a:t>
            </a: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     oppilaiden osallisuutta heitä koskevissa asioissa.</a:t>
            </a: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endParaRPr lang="fi-FI" altLang="fi-FI" sz="2000" dirty="0">
              <a:latin typeface="Calibri" panose="020F0502020204030204" pitchFamily="34" charset="0"/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36912"/>
            <a:ext cx="1435580" cy="92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3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kstikehys 1"/>
          <p:cNvSpPr txBox="1">
            <a:spLocks noChangeArrowheads="1"/>
          </p:cNvSpPr>
          <p:nvPr/>
        </p:nvSpPr>
        <p:spPr bwMode="auto">
          <a:xfrm>
            <a:off x="241301" y="260350"/>
            <a:ext cx="8219132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sz="2400" b="1" dirty="0">
                <a:latin typeface="Rubik" panose="02000604000000020004" pitchFamily="2" charset="-79"/>
                <a:cs typeface="Rubik" panose="02000604000000020004" pitchFamily="2" charset="-79"/>
              </a:rPr>
              <a:t>Hallituksessa on eri tehtäviä, </a:t>
            </a:r>
            <a:r>
              <a:rPr lang="fi-FI" altLang="fi-FI" sz="2400" b="1" dirty="0" err="1">
                <a:latin typeface="Rubik" panose="02000604000000020004" pitchFamily="2" charset="-79"/>
                <a:cs typeface="Rubik" panose="02000604000000020004" pitchFamily="2" charset="-79"/>
              </a:rPr>
              <a:t>esim</a:t>
            </a:r>
            <a:r>
              <a:rPr lang="fi-FI" altLang="fi-FI" sz="2400" b="1" dirty="0">
                <a:latin typeface="Rubik" panose="02000604000000020004" pitchFamily="2" charset="-79"/>
                <a:cs typeface="Rubik" panose="02000604000000020004" pitchFamily="2" charset="-79"/>
              </a:rPr>
              <a:t>:</a:t>
            </a:r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puheenjohtaja, sihteeri, tiedottaja, kuulutusvastaava, ilmoitustaulun hoitaja, tapahtumavastaava jne.</a:t>
            </a: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Usein puheenjohtajan ja sihteerintehtäviä</a:t>
            </a: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hoitavat koulun ”vanhimmat” oppilaat, mutta</a:t>
            </a: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hallitus tietenkin päättää asiasta.</a:t>
            </a:r>
          </a:p>
          <a:p>
            <a:pPr eaLnBrk="1" hangingPunct="1"/>
            <a:endParaRPr lang="fi-FI" altLang="fi-FI" sz="2400" b="1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r>
              <a:rPr lang="fi-FI" altLang="fi-FI" sz="2400" b="1" dirty="0">
                <a:latin typeface="Rubik" panose="02000604000000020004" pitchFamily="2" charset="-79"/>
                <a:cs typeface="Rubik" panose="02000604000000020004" pitchFamily="2" charset="-79"/>
              </a:rPr>
              <a:t>Yksi tehtävä on kuitenkin kaikilla yhteinen: kaikki hallituksen jäsenet pyrkivät omalla esimerkillään korostamaan koulun me-henkeä.</a:t>
            </a:r>
          </a:p>
          <a:p>
            <a:pPr eaLnBrk="1" hangingPunct="1"/>
            <a:endParaRPr lang="fi-FI" altLang="fi-FI" sz="20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endParaRPr lang="fi-FI" altLang="fi-FI" sz="2000" dirty="0">
              <a:latin typeface="Calibri" panose="020F0502020204030204" pitchFamily="34" charset="0"/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36912"/>
            <a:ext cx="1435580" cy="92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491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kstikehys 1"/>
          <p:cNvSpPr txBox="1">
            <a:spLocks noChangeArrowheads="1"/>
          </p:cNvSpPr>
          <p:nvPr/>
        </p:nvSpPr>
        <p:spPr bwMode="auto">
          <a:xfrm>
            <a:off x="323528" y="476672"/>
            <a:ext cx="8352531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r>
              <a:rPr lang="fi-FI" altLang="fi-FI" sz="2400" b="1" dirty="0">
                <a:latin typeface="Rubik" panose="02000604000000020004" pitchFamily="2" charset="-79"/>
                <a:cs typeface="Rubik" panose="02000604000000020004" pitchFamily="2" charset="-79"/>
              </a:rPr>
              <a:t>Luokan edustajan tehtävät:</a:t>
            </a:r>
          </a:p>
          <a:p>
            <a:pPr eaLnBrk="1" hangingPunct="1"/>
            <a:endParaRPr lang="fi-FI" altLang="fi-FI" sz="2400" b="1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Neuvottelee ja vie viestiä oman luokan oppilailta</a:t>
            </a: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hallituksen kokoukseen sekä tuo tietoa kokouksesta takaisin koko luokalle.</a:t>
            </a: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On aktiivinen kokouksissa. Kuuntelee toisia ja keskustelee ja ottaa kantaa asioihin.</a:t>
            </a: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Toimii linkkinä muille oppilaille. Luokan edustajan kautta kaikki oppilaat voivat vaikuttaa koulun asioihin.</a:t>
            </a:r>
          </a:p>
          <a:p>
            <a:pPr eaLnBrk="1" hangingPunct="1"/>
            <a:endParaRPr lang="fi-FI" altLang="fi-FI" dirty="0">
              <a:latin typeface="Calibri" panose="020F0502020204030204" pitchFamily="34" charset="0"/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14" y="5445224"/>
            <a:ext cx="2185194" cy="14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70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kehys 1"/>
          <p:cNvSpPr txBox="1">
            <a:spLocks noChangeArrowheads="1"/>
          </p:cNvSpPr>
          <p:nvPr/>
        </p:nvSpPr>
        <p:spPr bwMode="auto">
          <a:xfrm>
            <a:off x="395288" y="476250"/>
            <a:ext cx="8532688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sz="2400" b="1" dirty="0">
                <a:latin typeface="Rubik" panose="02000604000000020004" pitchFamily="2" charset="-79"/>
                <a:cs typeface="Rubik" panose="02000604000000020004" pitchFamily="2" charset="-79"/>
              </a:rPr>
              <a:t>LUOKAN edustajan ja varaedustajan  VALINTA</a:t>
            </a:r>
          </a:p>
          <a:p>
            <a:pPr eaLnBrk="1" hangingPunct="1"/>
            <a:br>
              <a:rPr lang="fi-FI" altLang="fi-FI" sz="2400" b="1" dirty="0">
                <a:latin typeface="Rubik" panose="02000604000000020004" pitchFamily="2" charset="-79"/>
                <a:cs typeface="Rubik" panose="02000604000000020004" pitchFamily="2" charset="-79"/>
              </a:rPr>
            </a:br>
            <a:r>
              <a:rPr lang="fi-FI" altLang="fi-FI" sz="2400" b="1" dirty="0">
                <a:latin typeface="Rubik" panose="02000604000000020004" pitchFamily="2" charset="-79"/>
                <a:cs typeface="Rubik" panose="02000604000000020004" pitchFamily="2" charset="-79"/>
              </a:rPr>
              <a:t>Luokassa keskustellaan:</a:t>
            </a: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r>
              <a:rPr lang="fi-FI" altLang="fi-FI" sz="2000" dirty="0">
                <a:latin typeface="Rubik" panose="02000604000000020004" pitchFamily="2" charset="-79"/>
                <a:cs typeface="Rubik" panose="02000604000000020004" pitchFamily="2" charset="-79"/>
              </a:rPr>
              <a:t>Millainen on hyvä edustaja? 	Millainen on huono edustaja?</a:t>
            </a:r>
          </a:p>
          <a:p>
            <a:pPr eaLnBrk="1" hangingPunct="1"/>
            <a:r>
              <a:rPr lang="fi-FI" altLang="fi-FI" sz="2000" dirty="0">
                <a:latin typeface="Rubik" panose="02000604000000020004" pitchFamily="2" charset="-79"/>
                <a:cs typeface="Rubik" panose="02000604000000020004" pitchFamily="2" charset="-79"/>
              </a:rPr>
              <a:t>+				-</a:t>
            </a:r>
          </a:p>
          <a:p>
            <a:pPr eaLnBrk="1" hangingPunct="1"/>
            <a:r>
              <a:rPr lang="fi-FI" altLang="fi-FI" sz="2000" dirty="0">
                <a:latin typeface="Rubik" panose="02000604000000020004" pitchFamily="2" charset="-79"/>
                <a:cs typeface="Rubik" panose="02000604000000020004" pitchFamily="2" charset="-79"/>
              </a:rPr>
              <a:t>+				-</a:t>
            </a:r>
          </a:p>
          <a:p>
            <a:pPr eaLnBrk="1" hangingPunct="1"/>
            <a:r>
              <a:rPr lang="fi-FI" altLang="fi-FI" sz="2000" dirty="0">
                <a:latin typeface="Rubik" panose="02000604000000020004" pitchFamily="2" charset="-79"/>
                <a:cs typeface="Rubik" panose="02000604000000020004" pitchFamily="2" charset="-79"/>
              </a:rPr>
              <a:t>+				-</a:t>
            </a: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endParaRPr lang="fi-FI" altLang="fi-FI" dirty="0">
              <a:latin typeface="Calibri" panose="020F0502020204030204" pitchFamily="34" charset="0"/>
            </a:endParaRPr>
          </a:p>
          <a:p>
            <a:pPr eaLnBrk="1" hangingPunct="1"/>
            <a:endParaRPr lang="fi-FI" altLang="fi-FI" dirty="0"/>
          </a:p>
          <a:p>
            <a:pPr eaLnBrk="1" hangingPunct="1"/>
            <a:endParaRPr lang="fi-FI" altLang="fi-FI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50024"/>
            <a:ext cx="3419872" cy="221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83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kehys 1"/>
          <p:cNvSpPr txBox="1">
            <a:spLocks noChangeArrowheads="1"/>
          </p:cNvSpPr>
          <p:nvPr/>
        </p:nvSpPr>
        <p:spPr bwMode="auto">
          <a:xfrm>
            <a:off x="323726" y="1020792"/>
            <a:ext cx="86042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Kerro nyt, haluatko itse ehdokkaaksi.</a:t>
            </a: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KYLLÄ	/	EN TIEDÄ	/	EN TÄLLÄ KERTAA</a:t>
            </a: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Voitte miettiä, kuka meidän luokalta olisi hyvä edustaja – voitte myös käydä kertomassa sen hänelle. Kannustakaa hyvää ehdokasta mukaan!</a:t>
            </a:r>
          </a:p>
          <a:p>
            <a:pPr eaLnBrk="1" hangingPunct="1"/>
            <a:endParaRPr lang="fi-FI" altLang="fi-FI" sz="240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KOOTAAN TAULULLE EHDOKKAIDEN NIMET</a:t>
            </a: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Jos ehdokkaita on vain 1-2, ei äänestystä tarvita.</a:t>
            </a:r>
          </a:p>
          <a:p>
            <a:pPr eaLnBrk="1" hangingPunct="1"/>
            <a:r>
              <a:rPr lang="fi-FI" altLang="fi-FI" sz="2400" dirty="0">
                <a:latin typeface="Rubik" panose="02000604000000020004" pitchFamily="2" charset="-79"/>
                <a:cs typeface="Rubik" panose="02000604000000020004" pitchFamily="2" charset="-79"/>
              </a:rPr>
              <a:t>Jos ehdokkaita on useampi, mikä on toivottavaa, toteutetaan äänestys. </a:t>
            </a: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176994"/>
            <a:ext cx="2587708" cy="167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82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F7C12497C1D8B4DAEBFD144B0F268DB" ma:contentTypeVersion="9" ma:contentTypeDescription="Luo uusi asiakirja." ma:contentTypeScope="" ma:versionID="d96fc50841b893e9183e4156b89e8608">
  <xsd:schema xmlns:xsd="http://www.w3.org/2001/XMLSchema" xmlns:xs="http://www.w3.org/2001/XMLSchema" xmlns:p="http://schemas.microsoft.com/office/2006/metadata/properties" xmlns:ns1="http://schemas.microsoft.com/sharepoint/v3" xmlns:ns2="ec9aa90d-5526-408b-9d06-684cb4e876eb" xmlns:ns3="671f1f29-47de-45b1-b805-d9d46d17e216" targetNamespace="http://schemas.microsoft.com/office/2006/metadata/properties" ma:root="true" ma:fieldsID="73acbe893154bffaaf81409e4b4db14e" ns1:_="" ns2:_="" ns3:_="">
    <xsd:import namespace="http://schemas.microsoft.com/sharepoint/v3"/>
    <xsd:import namespace="ec9aa90d-5526-408b-9d06-684cb4e876eb"/>
    <xsd:import namespace="671f1f29-47de-45b1-b805-d9d46d17e2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1:PublishingStartDate" minOccurs="0"/>
                <xsd:element ref="ns1:PublishingExpirationDate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Ajoituksen alkamispäivämäärä" ma:description="Ajoituksen alkamispäivämäärä on julkaisuominaisuuden luoma sivustosarake. Sillä määritetään päivämäärä ja kellonaika, jolloin vierailijat näkevät sivuston ensimmäisen kerran." ma:internalName="PublishingStartDate">
      <xsd:simpleType>
        <xsd:restriction base="dms:Unknown"/>
      </xsd:simpleType>
    </xsd:element>
    <xsd:element name="PublishingExpirationDate" ma:index="12" nillable="true" ma:displayName="Ajoituksen päättymispäivämäärä" ma:description="Ajoituksen päättymispäivämäärä on julkaisuominaisuuden luoma sivustosarake. Sillä määritetään päivämäärä ja kellonaika, jolloin vierailijat eivät enää näe tätä sivustoa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aa90d-5526-408b-9d06-684cb4e876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f1f29-47de-45b1-b805-d9d46d17e21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5B2C21-EEF3-44AD-A89B-82203606E9D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44094D5E-B93D-4314-8AB6-FE4B2CAFA2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87380D-A0D1-4AF7-B102-6A85E4E4A0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c9aa90d-5526-408b-9d06-684cb4e876eb"/>
    <ds:schemaRef ds:uri="671f1f29-47de-45b1-b805-d9d46d17e2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431</Words>
  <Application>Microsoft Office PowerPoint</Application>
  <PresentationFormat>Näytössä katseltava diaesitys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Rubik</vt:lpstr>
      <vt:lpstr>Times New Roman</vt:lpstr>
      <vt:lpstr>Office-teema</vt:lpstr>
      <vt:lpstr>Ahlströmin alakoulu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KIRKKOKADUN KOULUN</dc:title>
  <dc:creator>Tunkkari Tiina</dc:creator>
  <cp:lastModifiedBy>Minna Seppala-Kortessalo</cp:lastModifiedBy>
  <cp:revision>36</cp:revision>
  <dcterms:created xsi:type="dcterms:W3CDTF">2013-10-06T11:02:22Z</dcterms:created>
  <dcterms:modified xsi:type="dcterms:W3CDTF">2020-10-04T13:36:12Z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0x010100EF7C12497C1D8B4DAEBFD144B0F268DB</vt:lpwstr>
  </property>
</Properties>
</file>