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7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teksti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3" name="Leipätekstin taso yksi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" name="Dian numero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 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96" name="”Kirjoita lainaus tähän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7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Kuva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Kuva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Otsikkoteksti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24" name="Leipätekstin taso yksi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" name="Dian numero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tsikkoteksti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Otsikkoteksti</a:t>
            </a:r>
          </a:p>
        </p:txBody>
      </p:sp>
      <p:sp>
        <p:nvSpPr>
          <p:cNvPr id="3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Kuva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Otsikkoteksti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42" name="Leipätekstin taso yksi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" name="Dian numero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9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Kuva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9" name="Leipätekstin taso yksi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eipätekstin taso yksi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Kuva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Kuva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Kuva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tsikkoteksti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4" name="Leipätekstin taso yksi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Uudistuva suomen suuriruhtinaskunt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Uudistuva suomen suuriruhtinaskunta</a:t>
            </a:r>
          </a:p>
        </p:txBody>
      </p:sp>
      <p:sp>
        <p:nvSpPr>
          <p:cNvPr id="122" name="Kim kyckli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Kim kyckling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uomen teollistuminen käynnistyy hitaa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Suomen teollistuminen käynnistyy hitaasti</a:t>
            </a:r>
          </a:p>
        </p:txBody>
      </p:sp>
      <p:sp>
        <p:nvSpPr>
          <p:cNvPr id="125" name="Pääom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Pääoma</a:t>
            </a:r>
          </a:p>
          <a:p>
            <a:pPr/>
            <a:r>
              <a:t>Erityisosaaminen</a:t>
            </a:r>
          </a:p>
          <a:p>
            <a:pPr/>
            <a:r>
              <a:t>Lainsäädäntö</a:t>
            </a:r>
          </a:p>
          <a:p>
            <a:pPr/>
            <a:r>
              <a:t>Kaupankäynti</a:t>
            </a:r>
          </a:p>
          <a:p>
            <a:pPr/>
            <a:r>
              <a:t>Kehittymätön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E82AAC0F-1C5F-46B4-9276-966352203A23-L0-001.jpeg" descr="E82AAC0F-1C5F-46B4-9276-966352203A23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699"/>
            <a:ext cx="5384801" cy="6070601"/>
          </a:xfrm>
          <a:prstGeom prst="rect">
            <a:avLst/>
          </a:prstGeom>
        </p:spPr>
      </p:pic>
      <p:sp>
        <p:nvSpPr>
          <p:cNvPr id="128" name="Ulkomaalaiset yrittäjät näyttävät esimerkkiä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Ulkomaalaiset yrittäjät näyttävät esimerkkiä</a:t>
            </a:r>
          </a:p>
        </p:txBody>
      </p:sp>
      <p:sp>
        <p:nvSpPr>
          <p:cNvPr id="129" name="Taloudellinen liberalism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Taloudellinen liberalismi</a:t>
            </a:r>
          </a:p>
          <a:p>
            <a:pPr/>
            <a:r>
              <a:t>Ulkomaalaiset yrittäjät</a:t>
            </a:r>
          </a:p>
          <a:p>
            <a:pPr/>
            <a:r>
              <a:t>Finlayson</a:t>
            </a:r>
          </a:p>
          <a:p>
            <a:pPr/>
            <a:r>
              <a:t>Tampere</a:t>
            </a:r>
          </a:p>
          <a:p>
            <a:pPr/>
            <a:r>
              <a:t>Muut ulkomaalaiset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80F5BB46-FB5A-4FB5-B635-261E36171B01-L0-001.jpeg" descr="80F5BB46-FB5A-4FB5-B635-261E36171B01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1708149"/>
            <a:ext cx="5384801" cy="6070601"/>
          </a:xfrm>
          <a:prstGeom prst="rect">
            <a:avLst/>
          </a:prstGeom>
        </p:spPr>
      </p:pic>
      <p:sp>
        <p:nvSpPr>
          <p:cNvPr id="132" name="Uudistuksia Aleksanteri II:n aika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Uudistuksia Aleksanteri II:n aikana</a:t>
            </a:r>
          </a:p>
        </p:txBody>
      </p:sp>
      <p:sp>
        <p:nvSpPr>
          <p:cNvPr id="133" name="1855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1855</a:t>
            </a:r>
          </a:p>
          <a:p>
            <a:pPr/>
            <a:r>
              <a:t>Halusi parantaa?</a:t>
            </a:r>
          </a:p>
          <a:p>
            <a:pPr/>
            <a:r>
              <a:t>Maaseudulle</a:t>
            </a:r>
          </a:p>
          <a:p>
            <a:pPr/>
            <a:r>
              <a:t>Raha</a:t>
            </a:r>
          </a:p>
          <a:p>
            <a:pPr/>
            <a:r>
              <a:t>Elinkeinovapaus</a:t>
            </a:r>
          </a:p>
          <a:p>
            <a:pPr/>
            <a:r>
              <a:t>1863</a:t>
            </a:r>
          </a:p>
        </p:txBody>
      </p:sp>
      <p:sp>
        <p:nvSpPr>
          <p:cNvPr id="134" name="Kuvaksi Aleksanteri II:n kuva"/>
          <p:cNvSpPr txBox="1"/>
          <p:nvPr/>
        </p:nvSpPr>
        <p:spPr>
          <a:xfrm>
            <a:off x="6783171" y="7921441"/>
            <a:ext cx="528045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Kuvaksi Aleksanteri II:n kuva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etsäteollisuudesta tulee tärkein teollisuudena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Metsäteollisuudesta tulee tärkein teollisuudenala</a:t>
            </a:r>
          </a:p>
        </p:txBody>
      </p:sp>
      <p:sp>
        <p:nvSpPr>
          <p:cNvPr id="137" name="Suomesta puuttu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Suomesta puuttui</a:t>
            </a:r>
          </a:p>
          <a:p>
            <a:pPr/>
            <a:r>
              <a:t>Mitä Länsi-Eurooppa tarvitsi?</a:t>
            </a:r>
          </a:p>
          <a:p>
            <a:pPr/>
            <a:r>
              <a:t>Höyrysahat</a:t>
            </a:r>
          </a:p>
          <a:p>
            <a:pPr/>
            <a:r>
              <a:t>Puuhioke</a:t>
            </a:r>
          </a:p>
          <a:p>
            <a:pPr/>
            <a:r>
              <a:t>Selluloosa</a:t>
            </a:r>
          </a:p>
          <a:p>
            <a:pPr/>
            <a:r>
              <a:t>Pietari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23F8FB0B-6B0B-4354-B42C-950605AA549A-L0-001.jpeg" descr="23F8FB0B-6B0B-4354-B42C-950605AA549A-L0-001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140" name="Vesireitin ja rautatiet parantavat liikenneyhteyksiä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pc="360" sz="4512">
                <a:effectLst>
                  <a:outerShdw sx="100000" sy="100000" kx="0" ky="0" algn="b" rotWithShape="0" blurRad="23876" dist="23876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Vesireitin ja rautatiet parantavat liikenneyhteyksiä</a:t>
            </a:r>
          </a:p>
        </p:txBody>
      </p:sp>
      <p:sp>
        <p:nvSpPr>
          <p:cNvPr id="141" name="Saimaan kanava 1856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Saimaan kanava 1856</a:t>
            </a:r>
          </a:p>
          <a:p>
            <a:pPr/>
            <a:r>
              <a:t>Rautatie 1862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