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Arimo Bold" panose="020B0604020202020204" charset="0"/>
      <p:regular r:id="rId19"/>
    </p:embeddedFont>
    <p:embeddedFont>
      <p:font typeface="Arimo Bold Italic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ela.fi/koulumatkatu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3766" y="4256596"/>
            <a:ext cx="15438834" cy="3125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54"/>
              </a:lnSpc>
            </a:pPr>
            <a:r>
              <a:rPr lang="en-US" sz="13447" dirty="0">
                <a:solidFill>
                  <a:srgbClr val="000000"/>
                </a:solidFill>
                <a:latin typeface="Arimo Bold Italics"/>
              </a:rPr>
              <a:t>YHTEISHAKUINFO</a:t>
            </a:r>
          </a:p>
          <a:p>
            <a:pPr algn="ctr">
              <a:lnSpc>
                <a:spcPts val="9803"/>
              </a:lnSpc>
            </a:pPr>
            <a:r>
              <a:rPr lang="en-US" sz="9248" dirty="0">
                <a:solidFill>
                  <a:srgbClr val="000000"/>
                </a:solidFill>
                <a:latin typeface="Arimo Bold Italics"/>
              </a:rPr>
              <a:t>30.11.2023</a:t>
            </a:r>
          </a:p>
        </p:txBody>
      </p:sp>
      <p:sp>
        <p:nvSpPr>
          <p:cNvPr id="3" name="Freeform 3"/>
          <p:cNvSpPr/>
          <p:nvPr/>
        </p:nvSpPr>
        <p:spPr>
          <a:xfrm>
            <a:off x="8114417" y="1861650"/>
            <a:ext cx="2059167" cy="2059167"/>
          </a:xfrm>
          <a:custGeom>
            <a:avLst/>
            <a:gdLst/>
            <a:ahLst/>
            <a:cxnLst/>
            <a:rect l="l" t="t" r="r" b="b"/>
            <a:pathLst>
              <a:path w="2059167" h="2059167">
                <a:moveTo>
                  <a:pt x="0" y="0"/>
                </a:moveTo>
                <a:lnTo>
                  <a:pt x="2059166" y="0"/>
                </a:lnTo>
                <a:lnTo>
                  <a:pt x="2059166" y="2059167"/>
                </a:lnTo>
                <a:lnTo>
                  <a:pt x="0" y="205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54315"/>
            <a:ext cx="15882775" cy="351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Jos opiskelija haluaa ammatillisen koulutuksen lisäksi suorittaa ylioppilas-tutkinnon, hänen on opiskeltava vähintään neljä lukion oppiainetta. 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Yhteishaussa haetaan ensisijaisesti ammatillista perustutkintoa suorittamaan, jonka jälkeen yhteydenotto ammatilliseen oppilaitokseen.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93247" y="1104900"/>
            <a:ext cx="10101506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KAKSOISTUTKINTO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74357" y="2404085"/>
            <a:ext cx="4054684" cy="1403999"/>
            <a:chOff x="0" y="0"/>
            <a:chExt cx="1027450" cy="3557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AMMATILLINEN KOULUTUS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Ammatillinen perustutkinto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58959" y="2404085"/>
            <a:ext cx="4054684" cy="1403999"/>
            <a:chOff x="0" y="0"/>
            <a:chExt cx="1027450" cy="3557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LUKIO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Yleissivistävä lukiokoulutus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37076" y="2556286"/>
            <a:ext cx="613848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9175" y="4776226"/>
            <a:ext cx="16036313" cy="499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Ylioppilastutkinnon lisäksi opiskelija voi suorittaa myös koko lukion oppimäärän. Ylioppilastutkintoon kuuluu </a:t>
            </a:r>
            <a:r>
              <a:rPr lang="en-US" sz="3729">
                <a:solidFill>
                  <a:srgbClr val="000000"/>
                </a:solidFill>
                <a:latin typeface="Arimo Bold"/>
              </a:rPr>
              <a:t>vähintään viisi koetta</a:t>
            </a:r>
            <a:r>
              <a:rPr lang="en-US" sz="3729">
                <a:solidFill>
                  <a:srgbClr val="000000"/>
                </a:solidFill>
                <a:latin typeface="Arimo"/>
              </a:rPr>
              <a:t>, joista suomenkielen ja kirjallisuuden koe on kaikille pakollinen. 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Opiskelija valitsee neljä muuta pakollista koetta:</a:t>
            </a:r>
          </a:p>
          <a:p>
            <a:pPr marL="1610364" lvl="2" indent="-536788">
              <a:lnSpc>
                <a:spcPts val="3953"/>
              </a:lnSpc>
              <a:buFont typeface="Arial"/>
              <a:buChar char="⚬"/>
            </a:pPr>
            <a:r>
              <a:rPr lang="en-US" sz="3729">
                <a:solidFill>
                  <a:srgbClr val="000000"/>
                </a:solidFill>
                <a:latin typeface="Arimo"/>
              </a:rPr>
              <a:t>toisen kotimaisen kielen koe</a:t>
            </a:r>
          </a:p>
          <a:p>
            <a:pPr marL="1610364" lvl="2" indent="-536788">
              <a:lnSpc>
                <a:spcPts val="3953"/>
              </a:lnSpc>
              <a:buFont typeface="Arial"/>
              <a:buChar char="⚬"/>
            </a:pPr>
            <a:r>
              <a:rPr lang="en-US" sz="3729">
                <a:solidFill>
                  <a:srgbClr val="000000"/>
                </a:solidFill>
                <a:latin typeface="Arimo"/>
              </a:rPr>
              <a:t>yksi vieraan kielen koe</a:t>
            </a:r>
          </a:p>
          <a:p>
            <a:pPr marL="1610364" lvl="2" indent="-536788">
              <a:lnSpc>
                <a:spcPts val="3953"/>
              </a:lnSpc>
              <a:buFont typeface="Arial"/>
              <a:buChar char="⚬"/>
            </a:pPr>
            <a:r>
              <a:rPr lang="en-US" sz="3729">
                <a:solidFill>
                  <a:srgbClr val="000000"/>
                </a:solidFill>
                <a:latin typeface="Arimo"/>
              </a:rPr>
              <a:t>matematiikan koe</a:t>
            </a:r>
          </a:p>
          <a:p>
            <a:pPr marL="1610364" lvl="2" indent="-536788">
              <a:lnSpc>
                <a:spcPts val="3953"/>
              </a:lnSpc>
              <a:buFont typeface="Arial"/>
              <a:buChar char="⚬"/>
            </a:pPr>
            <a:r>
              <a:rPr lang="en-US" sz="3729">
                <a:solidFill>
                  <a:srgbClr val="000000"/>
                </a:solidFill>
                <a:latin typeface="Arimo"/>
              </a:rPr>
              <a:t>reaaliaineessa järjestettävä koe.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93247" y="1104900"/>
            <a:ext cx="10101506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KAKSOISTUTKINTO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74357" y="2415042"/>
            <a:ext cx="4054684" cy="1403999"/>
            <a:chOff x="0" y="0"/>
            <a:chExt cx="1027450" cy="3557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AMMATILLINEN KOULUTUS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Ammatillinen perustutkinto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58959" y="2415042"/>
            <a:ext cx="4054684" cy="1403999"/>
            <a:chOff x="0" y="0"/>
            <a:chExt cx="1027450" cy="3557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LUKIO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Yleissivistävä lukiokoulutus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37076" y="2567243"/>
            <a:ext cx="613848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+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5760" y="4233936"/>
            <a:ext cx="13216480" cy="5715286"/>
          </a:xfrm>
          <a:custGeom>
            <a:avLst/>
            <a:gdLst/>
            <a:ahLst/>
            <a:cxnLst/>
            <a:rect l="l" t="t" r="r" b="b"/>
            <a:pathLst>
              <a:path w="13216480" h="5715286">
                <a:moveTo>
                  <a:pt x="0" y="0"/>
                </a:moveTo>
                <a:lnTo>
                  <a:pt x="13216480" y="0"/>
                </a:lnTo>
                <a:lnTo>
                  <a:pt x="13216480" y="5715286"/>
                </a:lnTo>
                <a:lnTo>
                  <a:pt x="0" y="5715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94" b="-167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93247" y="1104900"/>
            <a:ext cx="10101506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KAKSOISTUTKINTO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74357" y="2415042"/>
            <a:ext cx="4054684" cy="1403999"/>
            <a:chOff x="0" y="0"/>
            <a:chExt cx="1027450" cy="3557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AMMATILLINEN KOULUTUS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Ammatillinen perustutkinto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58959" y="2415042"/>
            <a:ext cx="4054684" cy="1403999"/>
            <a:chOff x="0" y="0"/>
            <a:chExt cx="1027450" cy="3557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7450" cy="355771"/>
            </a:xfrm>
            <a:custGeom>
              <a:avLst/>
              <a:gdLst/>
              <a:ahLst/>
              <a:cxnLst/>
              <a:rect l="l" t="t" r="r" b="b"/>
              <a:pathLst>
                <a:path w="1027450" h="35577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54574"/>
                  </a:lnTo>
                  <a:cubicBezTo>
                    <a:pt x="1027450" y="281413"/>
                    <a:pt x="1016788" y="307153"/>
                    <a:pt x="997810" y="326131"/>
                  </a:cubicBezTo>
                  <a:cubicBezTo>
                    <a:pt x="978832" y="345109"/>
                    <a:pt x="953092" y="355771"/>
                    <a:pt x="926253" y="355771"/>
                  </a:cubicBezTo>
                  <a:lnTo>
                    <a:pt x="101197" y="355771"/>
                  </a:lnTo>
                  <a:cubicBezTo>
                    <a:pt x="74358" y="355771"/>
                    <a:pt x="48618" y="345109"/>
                    <a:pt x="29640" y="326131"/>
                  </a:cubicBezTo>
                  <a:cubicBezTo>
                    <a:pt x="10662" y="307153"/>
                    <a:pt x="0" y="281413"/>
                    <a:pt x="0" y="25457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27450" cy="40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LUKIO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Yleissivistävä lukiokoulutus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37076" y="2567243"/>
            <a:ext cx="613848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+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4100" y="1724777"/>
            <a:ext cx="6272970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000000"/>
                </a:solidFill>
                <a:latin typeface="Arimo Bold Italics"/>
              </a:rPr>
              <a:t>JÄLKIOHJAUS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74100" y="2859714"/>
            <a:ext cx="11602302" cy="52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3601">
                <a:solidFill>
                  <a:srgbClr val="000000"/>
                </a:solidFill>
                <a:latin typeface="Arimo Bold Italics"/>
              </a:rPr>
              <a:t>= oppilaitoksesta toiseen siirtyvien oppilaiden ohjaus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24998"/>
            <a:ext cx="16307030" cy="549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Kesäkuussa jälkiohjauspäivä ja opot tavattavissa sopimuksen mukaan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Perusopetuksen ja nivelvaiheen koulutuksen järjestäjän </a:t>
            </a:r>
            <a:r>
              <a:rPr lang="en-US" sz="3730">
                <a:solidFill>
                  <a:srgbClr val="000000"/>
                </a:solidFill>
                <a:latin typeface="Arimo"/>
                <a:ea typeface="Arimo"/>
              </a:rPr>
              <a:t>hakeutumisvelvoitteen ohjaus- ja valvontavastuu päättyy (POL 11 §):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  <a:ea typeface="Arimo"/>
            </a:endParaRP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kun oppivelvollinen on aloittanut jatko-opinnoissa (pelkkä opiskelupaikan saaminen tai vastaanottaminen ei riitä)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elokuun loppupuolella vuosittain päätettävänä oppivelvollisuuden "tarkistuspäivänä”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05027" y="2707221"/>
            <a:ext cx="1921105" cy="1809681"/>
          </a:xfrm>
          <a:custGeom>
            <a:avLst/>
            <a:gdLst/>
            <a:ahLst/>
            <a:cxnLst/>
            <a:rect l="l" t="t" r="r" b="b"/>
            <a:pathLst>
              <a:path w="1921105" h="1809681">
                <a:moveTo>
                  <a:pt x="0" y="0"/>
                </a:moveTo>
                <a:lnTo>
                  <a:pt x="1921105" y="0"/>
                </a:lnTo>
                <a:lnTo>
                  <a:pt x="1921105" y="1809681"/>
                </a:lnTo>
                <a:lnTo>
                  <a:pt x="0" y="1809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162550"/>
            <a:ext cx="15882775" cy="301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Yhteishaun harjoitushaku on auki siihen asti, kunnes oikea haku alkaa.</a:t>
            </a: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Demohaun voi tehdä monta kertaa, mutta tiedot eivät tallennu minnekään. </a:t>
            </a: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Demohaussa kysytään samoja asioita kuin oikeassa yhteishaussa eli se on oiva tapa tarkistaa, mitä tietoja yhteishaussa tulee täyttää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49369" y="2783421"/>
            <a:ext cx="682843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72"/>
              </a:lnSpc>
            </a:pPr>
            <a:r>
              <a:rPr lang="en-US" sz="8276" dirty="0">
                <a:solidFill>
                  <a:srgbClr val="000000"/>
                </a:solidFill>
                <a:latin typeface="Arimo Bold Italics"/>
              </a:rPr>
              <a:t>DEMOHAKU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49369" y="3987235"/>
            <a:ext cx="5934370" cy="52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3601">
                <a:solidFill>
                  <a:srgbClr val="000000"/>
                </a:solidFill>
                <a:latin typeface="Arimo Bold Italics"/>
              </a:rPr>
              <a:t>= yhteishaun harjoitushaku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0821" y="2287623"/>
            <a:ext cx="10786357" cy="6702951"/>
          </a:xfrm>
          <a:custGeom>
            <a:avLst/>
            <a:gdLst/>
            <a:ahLst/>
            <a:cxnLst/>
            <a:rect l="l" t="t" r="r" b="b"/>
            <a:pathLst>
              <a:path w="10786357" h="6702951">
                <a:moveTo>
                  <a:pt x="0" y="0"/>
                </a:moveTo>
                <a:lnTo>
                  <a:pt x="10786358" y="0"/>
                </a:lnTo>
                <a:lnTo>
                  <a:pt x="10786358" y="6702951"/>
                </a:lnTo>
                <a:lnTo>
                  <a:pt x="0" y="670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19710" y="4952024"/>
            <a:ext cx="3898294" cy="1374149"/>
          </a:xfrm>
          <a:custGeom>
            <a:avLst/>
            <a:gdLst/>
            <a:ahLst/>
            <a:cxnLst/>
            <a:rect l="l" t="t" r="r" b="b"/>
            <a:pathLst>
              <a:path w="3898294" h="1374149">
                <a:moveTo>
                  <a:pt x="0" y="0"/>
                </a:moveTo>
                <a:lnTo>
                  <a:pt x="3898294" y="0"/>
                </a:lnTo>
                <a:lnTo>
                  <a:pt x="3898294" y="1374149"/>
                </a:lnTo>
                <a:lnTo>
                  <a:pt x="0" y="1374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84986" y="1214467"/>
            <a:ext cx="3918027" cy="67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7"/>
              </a:lnSpc>
            </a:pPr>
            <a:r>
              <a:rPr lang="en-US" sz="4667">
                <a:solidFill>
                  <a:srgbClr val="000000"/>
                </a:solidFill>
                <a:latin typeface="Arimo Bold Italics"/>
              </a:rPr>
              <a:t>opintopolku.fi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66312" y="5923494"/>
            <a:ext cx="5081408" cy="2832885"/>
          </a:xfrm>
          <a:custGeom>
            <a:avLst/>
            <a:gdLst/>
            <a:ahLst/>
            <a:cxnLst/>
            <a:rect l="l" t="t" r="r" b="b"/>
            <a:pathLst>
              <a:path w="5081408" h="2832885">
                <a:moveTo>
                  <a:pt x="0" y="0"/>
                </a:moveTo>
                <a:lnTo>
                  <a:pt x="5081407" y="0"/>
                </a:lnTo>
                <a:lnTo>
                  <a:pt x="5081407" y="2832884"/>
                </a:lnTo>
                <a:lnTo>
                  <a:pt x="0" y="2832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54908" y="2569237"/>
            <a:ext cx="6668041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000000"/>
                </a:solidFill>
                <a:latin typeface="Arimo Bold Italics"/>
              </a:rPr>
              <a:t>Koulumatkatuki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24998"/>
            <a:ext cx="16307030" cy="153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Toisen asteen koulutukseen on mahdollista saada Kelalta koulumatkatukea. Lisätietoja: </a:t>
            </a:r>
            <a:r>
              <a:rPr lang="en-US" sz="3730" u="sng">
                <a:solidFill>
                  <a:srgbClr val="000000"/>
                </a:solidFill>
                <a:latin typeface="Arimo"/>
                <a:hlinkClick r:id="rId4" tooltip="https://www.kela.fi/koulumatkatuki"/>
              </a:rPr>
              <a:t>https://www.kela.fi/koulumatkatuki</a:t>
            </a:r>
            <a:r>
              <a:rPr lang="en-US" sz="3730">
                <a:solidFill>
                  <a:srgbClr val="000000"/>
                </a:solidFill>
                <a:latin typeface="Arimo"/>
              </a:rPr>
              <a:t> 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2473" y="729716"/>
            <a:ext cx="2656827" cy="1990205"/>
          </a:xfrm>
          <a:custGeom>
            <a:avLst/>
            <a:gdLst/>
            <a:ahLst/>
            <a:cxnLst/>
            <a:rect l="l" t="t" r="r" b="b"/>
            <a:pathLst>
              <a:path w="2656827" h="1990205">
                <a:moveTo>
                  <a:pt x="0" y="0"/>
                </a:moveTo>
                <a:lnTo>
                  <a:pt x="2656827" y="0"/>
                </a:lnTo>
                <a:lnTo>
                  <a:pt x="2656827" y="1990205"/>
                </a:lnTo>
                <a:lnTo>
                  <a:pt x="0" y="1990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738971"/>
            <a:ext cx="14347393" cy="697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Uusi oppivelvollisuuslaki voimaan v. 2021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Velvoite hakeutua ja jatkaa toisen asteen koulutuksessa vaikutti ensimmäistä kertaa niihin nuoriin, jotka keväällä 2021 olivat perusopetuksen 9. luokalla.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Oppivelvollisuus päättyy, kun opiskelija täyttää 18 vuotta tai kun hän tätä ennen suorittaa toisen asteen tutkinnon tai vastaavan ulkomaisen koulutuksen.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Oppivelvollisilla on oikeus maksuttomiin oppimateriaaleihin sen vuoden loppuun, jolloin opiskelija täyttää 20 vuotta, ellei hän tätä ennen saa toisen asteen tutkintoa suoritettua.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9315" y="1278784"/>
            <a:ext cx="9864522" cy="95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6"/>
              </a:lnSpc>
            </a:pPr>
            <a:r>
              <a:rPr lang="en-US" sz="6779">
                <a:solidFill>
                  <a:srgbClr val="000000"/>
                </a:solidFill>
                <a:latin typeface="Arimo Bold Italics"/>
              </a:rPr>
              <a:t>OPPIVELVOLLISUUS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86192" y="2783005"/>
            <a:ext cx="4054684" cy="2306035"/>
            <a:chOff x="0" y="0"/>
            <a:chExt cx="1027450" cy="584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7450" cy="584345"/>
            </a:xfrm>
            <a:custGeom>
              <a:avLst/>
              <a:gdLst/>
              <a:ahLst/>
              <a:cxnLst/>
              <a:rect l="l" t="t" r="r" b="b"/>
              <a:pathLst>
                <a:path w="1027450" h="584345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483148"/>
                  </a:lnTo>
                  <a:cubicBezTo>
                    <a:pt x="1027450" y="509987"/>
                    <a:pt x="1016788" y="535727"/>
                    <a:pt x="997810" y="554705"/>
                  </a:cubicBezTo>
                  <a:cubicBezTo>
                    <a:pt x="978832" y="573683"/>
                    <a:pt x="953092" y="584345"/>
                    <a:pt x="926253" y="584345"/>
                  </a:cubicBezTo>
                  <a:lnTo>
                    <a:pt x="101197" y="584345"/>
                  </a:lnTo>
                  <a:cubicBezTo>
                    <a:pt x="74358" y="584345"/>
                    <a:pt x="48618" y="573683"/>
                    <a:pt x="29640" y="554705"/>
                  </a:cubicBezTo>
                  <a:cubicBezTo>
                    <a:pt x="10662" y="535727"/>
                    <a:pt x="0" y="509987"/>
                    <a:pt x="0" y="483148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27450" cy="63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AMMATILLINEN KOULUTUS</a:t>
              </a:r>
            </a:p>
            <a:p>
              <a:pPr marL="431801" lvl="1" indent="-215900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Ammatillinen perustutkinto</a:t>
              </a:r>
            </a:p>
            <a:p>
              <a:pPr marL="431801" lvl="1" indent="-215900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Vaativan erityisen tuen perusteella järjestettävä ammatillinen koulutus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51637" y="3357235"/>
            <a:ext cx="4054684" cy="1579810"/>
            <a:chOff x="0" y="0"/>
            <a:chExt cx="1027450" cy="4003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7450" cy="400321"/>
            </a:xfrm>
            <a:custGeom>
              <a:avLst/>
              <a:gdLst/>
              <a:ahLst/>
              <a:cxnLst/>
              <a:rect l="l" t="t" r="r" b="b"/>
              <a:pathLst>
                <a:path w="1027450" h="400321">
                  <a:moveTo>
                    <a:pt x="101197" y="0"/>
                  </a:moveTo>
                  <a:lnTo>
                    <a:pt x="926253" y="0"/>
                  </a:lnTo>
                  <a:cubicBezTo>
                    <a:pt x="982142" y="0"/>
                    <a:pt x="1027450" y="45307"/>
                    <a:pt x="1027450" y="101197"/>
                  </a:cubicBezTo>
                  <a:lnTo>
                    <a:pt x="1027450" y="299124"/>
                  </a:lnTo>
                  <a:cubicBezTo>
                    <a:pt x="1027450" y="325963"/>
                    <a:pt x="1016788" y="351703"/>
                    <a:pt x="997810" y="370681"/>
                  </a:cubicBezTo>
                  <a:cubicBezTo>
                    <a:pt x="978832" y="389659"/>
                    <a:pt x="953092" y="400321"/>
                    <a:pt x="926253" y="400321"/>
                  </a:cubicBezTo>
                  <a:lnTo>
                    <a:pt x="101197" y="400321"/>
                  </a:lnTo>
                  <a:cubicBezTo>
                    <a:pt x="74358" y="400321"/>
                    <a:pt x="48618" y="389659"/>
                    <a:pt x="29640" y="370681"/>
                  </a:cubicBezTo>
                  <a:cubicBezTo>
                    <a:pt x="10662" y="351703"/>
                    <a:pt x="0" y="325963"/>
                    <a:pt x="0" y="299124"/>
                  </a:cubicBezTo>
                  <a:lnTo>
                    <a:pt x="0" y="101197"/>
                  </a:lnTo>
                  <a:cubicBezTo>
                    <a:pt x="0" y="74358"/>
                    <a:pt x="10662" y="48618"/>
                    <a:pt x="29640" y="29640"/>
                  </a:cubicBezTo>
                  <a:cubicBezTo>
                    <a:pt x="48618" y="10662"/>
                    <a:pt x="74358" y="0"/>
                    <a:pt x="101197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27450" cy="44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LUKIO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Yleissivistävä lukiokoulutus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46606" y="3858169"/>
            <a:ext cx="2308416" cy="2157751"/>
            <a:chOff x="0" y="0"/>
            <a:chExt cx="584948" cy="54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4948" cy="546770"/>
            </a:xfrm>
            <a:custGeom>
              <a:avLst/>
              <a:gdLst/>
              <a:ahLst/>
              <a:cxnLst/>
              <a:rect l="l" t="t" r="r" b="b"/>
              <a:pathLst>
                <a:path w="584948" h="546770">
                  <a:moveTo>
                    <a:pt x="177750" y="0"/>
                  </a:moveTo>
                  <a:lnTo>
                    <a:pt x="407198" y="0"/>
                  </a:lnTo>
                  <a:cubicBezTo>
                    <a:pt x="454340" y="0"/>
                    <a:pt x="499552" y="18727"/>
                    <a:pt x="532886" y="52062"/>
                  </a:cubicBezTo>
                  <a:cubicBezTo>
                    <a:pt x="566221" y="85397"/>
                    <a:pt x="584948" y="130608"/>
                    <a:pt x="584948" y="177750"/>
                  </a:cubicBezTo>
                  <a:lnTo>
                    <a:pt x="584948" y="369020"/>
                  </a:lnTo>
                  <a:cubicBezTo>
                    <a:pt x="584948" y="416162"/>
                    <a:pt x="566221" y="461374"/>
                    <a:pt x="532886" y="494708"/>
                  </a:cubicBezTo>
                  <a:cubicBezTo>
                    <a:pt x="499552" y="528043"/>
                    <a:pt x="454340" y="546770"/>
                    <a:pt x="407198" y="546770"/>
                  </a:cubicBezTo>
                  <a:lnTo>
                    <a:pt x="177750" y="546770"/>
                  </a:lnTo>
                  <a:cubicBezTo>
                    <a:pt x="79582" y="546770"/>
                    <a:pt x="0" y="467188"/>
                    <a:pt x="0" y="369020"/>
                  </a:cubicBezTo>
                  <a:lnTo>
                    <a:pt x="0" y="177750"/>
                  </a:lnTo>
                  <a:cubicBezTo>
                    <a:pt x="0" y="130608"/>
                    <a:pt x="18727" y="85397"/>
                    <a:pt x="52062" y="52062"/>
                  </a:cubicBezTo>
                  <a:cubicBezTo>
                    <a:pt x="85397" y="18727"/>
                    <a:pt x="130608" y="0"/>
                    <a:pt x="177750" y="0"/>
                  </a:cubicBezTo>
                  <a:close/>
                </a:path>
              </a:pathLst>
            </a:custGeom>
            <a:solidFill>
              <a:srgbClr val="D8D7D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84948" cy="594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TUVA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Tutkintoon valmentava koulutus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2181719">
            <a:off x="10630184" y="5483851"/>
            <a:ext cx="1475019" cy="1156046"/>
          </a:xfrm>
          <a:custGeom>
            <a:avLst/>
            <a:gdLst/>
            <a:ahLst/>
            <a:cxnLst/>
            <a:rect l="l" t="t" r="r" b="b"/>
            <a:pathLst>
              <a:path w="1475019" h="1156046">
                <a:moveTo>
                  <a:pt x="0" y="0"/>
                </a:moveTo>
                <a:lnTo>
                  <a:pt x="1475020" y="0"/>
                </a:lnTo>
                <a:lnTo>
                  <a:pt x="1475020" y="1156046"/>
                </a:lnTo>
                <a:lnTo>
                  <a:pt x="0" y="1156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676848" flipH="1">
            <a:off x="6190601" y="5511277"/>
            <a:ext cx="1494611" cy="1171401"/>
          </a:xfrm>
          <a:custGeom>
            <a:avLst/>
            <a:gdLst/>
            <a:ahLst/>
            <a:cxnLst/>
            <a:rect l="l" t="t" r="r" b="b"/>
            <a:pathLst>
              <a:path w="1494611" h="1171401">
                <a:moveTo>
                  <a:pt x="1494611" y="0"/>
                </a:moveTo>
                <a:lnTo>
                  <a:pt x="0" y="0"/>
                </a:lnTo>
                <a:lnTo>
                  <a:pt x="0" y="1171402"/>
                </a:lnTo>
                <a:lnTo>
                  <a:pt x="1494611" y="1171402"/>
                </a:lnTo>
                <a:lnTo>
                  <a:pt x="14946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201567">
            <a:off x="7770170" y="4004103"/>
            <a:ext cx="752872" cy="590063"/>
          </a:xfrm>
          <a:custGeom>
            <a:avLst/>
            <a:gdLst/>
            <a:ahLst/>
            <a:cxnLst/>
            <a:rect l="l" t="t" r="r" b="b"/>
            <a:pathLst>
              <a:path w="752872" h="590063">
                <a:moveTo>
                  <a:pt x="0" y="0"/>
                </a:moveTo>
                <a:lnTo>
                  <a:pt x="752872" y="0"/>
                </a:lnTo>
                <a:lnTo>
                  <a:pt x="752872" y="590064"/>
                </a:lnTo>
                <a:lnTo>
                  <a:pt x="0" y="590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87887" flipV="1">
            <a:off x="10054650" y="3997643"/>
            <a:ext cx="752872" cy="590063"/>
          </a:xfrm>
          <a:custGeom>
            <a:avLst/>
            <a:gdLst/>
            <a:ahLst/>
            <a:cxnLst/>
            <a:rect l="l" t="t" r="r" b="b"/>
            <a:pathLst>
              <a:path w="752872" h="590063">
                <a:moveTo>
                  <a:pt x="0" y="590063"/>
                </a:moveTo>
                <a:lnTo>
                  <a:pt x="752872" y="590063"/>
                </a:lnTo>
                <a:lnTo>
                  <a:pt x="752872" y="0"/>
                </a:lnTo>
                <a:lnTo>
                  <a:pt x="0" y="0"/>
                </a:lnTo>
                <a:lnTo>
                  <a:pt x="0" y="5900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133691">
            <a:off x="8836202" y="5874378"/>
            <a:ext cx="929223" cy="896701"/>
          </a:xfrm>
          <a:custGeom>
            <a:avLst/>
            <a:gdLst/>
            <a:ahLst/>
            <a:cxnLst/>
            <a:rect l="l" t="t" r="r" b="b"/>
            <a:pathLst>
              <a:path w="929223" h="896701">
                <a:moveTo>
                  <a:pt x="0" y="0"/>
                </a:moveTo>
                <a:lnTo>
                  <a:pt x="929224" y="0"/>
                </a:lnTo>
                <a:lnTo>
                  <a:pt x="929224" y="896701"/>
                </a:lnTo>
                <a:lnTo>
                  <a:pt x="0" y="896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486192" y="7344105"/>
            <a:ext cx="2877678" cy="1914195"/>
            <a:chOff x="0" y="0"/>
            <a:chExt cx="729198" cy="4850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29198" cy="485054"/>
            </a:xfrm>
            <a:custGeom>
              <a:avLst/>
              <a:gdLst/>
              <a:ahLst/>
              <a:cxnLst/>
              <a:rect l="l" t="t" r="r" b="b"/>
              <a:pathLst>
                <a:path w="729198" h="485054">
                  <a:moveTo>
                    <a:pt x="142588" y="0"/>
                  </a:moveTo>
                  <a:lnTo>
                    <a:pt x="586610" y="0"/>
                  </a:lnTo>
                  <a:cubicBezTo>
                    <a:pt x="665360" y="0"/>
                    <a:pt x="729198" y="63839"/>
                    <a:pt x="729198" y="142588"/>
                  </a:cubicBezTo>
                  <a:lnTo>
                    <a:pt x="729198" y="342466"/>
                  </a:lnTo>
                  <a:cubicBezTo>
                    <a:pt x="729198" y="421215"/>
                    <a:pt x="665360" y="485054"/>
                    <a:pt x="586610" y="485054"/>
                  </a:cubicBezTo>
                  <a:lnTo>
                    <a:pt x="142588" y="485054"/>
                  </a:lnTo>
                  <a:cubicBezTo>
                    <a:pt x="63839" y="485054"/>
                    <a:pt x="0" y="421215"/>
                    <a:pt x="0" y="342466"/>
                  </a:cubicBezTo>
                  <a:lnTo>
                    <a:pt x="0" y="142588"/>
                  </a:lnTo>
                  <a:cubicBezTo>
                    <a:pt x="0" y="63839"/>
                    <a:pt x="63839" y="0"/>
                    <a:pt x="142588" y="0"/>
                  </a:cubicBezTo>
                  <a:close/>
                </a:path>
              </a:pathLst>
            </a:custGeom>
            <a:solidFill>
              <a:srgbClr val="D8D7D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729198" cy="532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TELMA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Työhön ja itsenäiseen elämään valmentava koulutus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7549990" y="6964607"/>
            <a:ext cx="3501647" cy="2419623"/>
          </a:xfrm>
          <a:custGeom>
            <a:avLst/>
            <a:gdLst/>
            <a:ahLst/>
            <a:cxnLst/>
            <a:rect l="l" t="t" r="r" b="b"/>
            <a:pathLst>
              <a:path w="3501647" h="2419623">
                <a:moveTo>
                  <a:pt x="0" y="0"/>
                </a:moveTo>
                <a:lnTo>
                  <a:pt x="3501647" y="0"/>
                </a:lnTo>
                <a:lnTo>
                  <a:pt x="3501647" y="2419622"/>
                </a:lnTo>
                <a:lnTo>
                  <a:pt x="0" y="2419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68" r="-5555" b="-3565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1959826" y="7344105"/>
            <a:ext cx="3000076" cy="1914195"/>
            <a:chOff x="0" y="0"/>
            <a:chExt cx="760214" cy="4850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0214" cy="485054"/>
            </a:xfrm>
            <a:custGeom>
              <a:avLst/>
              <a:gdLst/>
              <a:ahLst/>
              <a:cxnLst/>
              <a:rect l="l" t="t" r="r" b="b"/>
              <a:pathLst>
                <a:path w="760214" h="485054">
                  <a:moveTo>
                    <a:pt x="136770" y="0"/>
                  </a:moveTo>
                  <a:lnTo>
                    <a:pt x="623443" y="0"/>
                  </a:lnTo>
                  <a:cubicBezTo>
                    <a:pt x="698979" y="0"/>
                    <a:pt x="760214" y="61234"/>
                    <a:pt x="760214" y="136770"/>
                  </a:cubicBezTo>
                  <a:lnTo>
                    <a:pt x="760214" y="348283"/>
                  </a:lnTo>
                  <a:cubicBezTo>
                    <a:pt x="760214" y="423819"/>
                    <a:pt x="698979" y="485054"/>
                    <a:pt x="623443" y="485054"/>
                  </a:cubicBezTo>
                  <a:lnTo>
                    <a:pt x="136770" y="485054"/>
                  </a:lnTo>
                  <a:cubicBezTo>
                    <a:pt x="100497" y="485054"/>
                    <a:pt x="65709" y="470644"/>
                    <a:pt x="40059" y="444994"/>
                  </a:cubicBezTo>
                  <a:cubicBezTo>
                    <a:pt x="14410" y="419345"/>
                    <a:pt x="0" y="384557"/>
                    <a:pt x="0" y="348283"/>
                  </a:cubicBezTo>
                  <a:lnTo>
                    <a:pt x="0" y="136770"/>
                  </a:lnTo>
                  <a:cubicBezTo>
                    <a:pt x="0" y="100497"/>
                    <a:pt x="14410" y="65709"/>
                    <a:pt x="40059" y="40059"/>
                  </a:cubicBezTo>
                  <a:cubicBezTo>
                    <a:pt x="65709" y="14410"/>
                    <a:pt x="100497" y="0"/>
                    <a:pt x="136770" y="0"/>
                  </a:cubicBezTo>
                  <a:close/>
                </a:path>
              </a:pathLst>
            </a:custGeom>
            <a:solidFill>
              <a:srgbClr val="37B5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760214" cy="532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 Bold"/>
                </a:rPr>
                <a:t>OPISTOVUOSI OPPIVELVOLLISILLE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</a:rPr>
                <a:t>Vuoden opinnot kansanopistossa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77232" y="868367"/>
            <a:ext cx="1360576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2"/>
              </a:lnSpc>
            </a:pPr>
            <a:r>
              <a:rPr lang="en-US" sz="7002" dirty="0">
                <a:solidFill>
                  <a:srgbClr val="000000"/>
                </a:solidFill>
                <a:latin typeface="Arimo Bold Italics"/>
              </a:rPr>
              <a:t>Mihin </a:t>
            </a:r>
            <a:r>
              <a:rPr lang="en-US" sz="7002" dirty="0" err="1">
                <a:solidFill>
                  <a:srgbClr val="000000"/>
                </a:solidFill>
                <a:latin typeface="Arimo Bold Italics"/>
              </a:rPr>
              <a:t>yhteishaussa</a:t>
            </a:r>
            <a:r>
              <a:rPr lang="en-US" sz="7002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7002" dirty="0" err="1">
                <a:solidFill>
                  <a:srgbClr val="000000"/>
                </a:solidFill>
                <a:latin typeface="Arimo Bold Italics"/>
              </a:rPr>
              <a:t>voi</a:t>
            </a:r>
            <a:r>
              <a:rPr lang="en-US" sz="7002" dirty="0">
                <a:solidFill>
                  <a:srgbClr val="000000"/>
                </a:solidFill>
                <a:latin typeface="Arimo Bold Italics"/>
              </a:rPr>
              <a:t> hakea?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693115"/>
            <a:ext cx="616018" cy="549796"/>
          </a:xfrm>
          <a:custGeom>
            <a:avLst/>
            <a:gdLst/>
            <a:ahLst/>
            <a:cxnLst/>
            <a:rect l="l" t="t" r="r" b="b"/>
            <a:pathLst>
              <a:path w="616018" h="549796">
                <a:moveTo>
                  <a:pt x="0" y="0"/>
                </a:moveTo>
                <a:lnTo>
                  <a:pt x="616018" y="0"/>
                </a:lnTo>
                <a:lnTo>
                  <a:pt x="616018" y="549796"/>
                </a:lnTo>
                <a:lnTo>
                  <a:pt x="0" y="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07904" y="3712165"/>
            <a:ext cx="14347393" cy="450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3"/>
              </a:lnSpc>
            </a:pPr>
            <a:r>
              <a:rPr lang="en-US" sz="3729">
                <a:solidFill>
                  <a:srgbClr val="000000"/>
                </a:solidFill>
                <a:latin typeface="Arimo Bold"/>
              </a:rPr>
              <a:t>Yhteishaku 20.2. - 19.3.2024</a:t>
            </a: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Hakemus tulee tallentaa </a:t>
            </a:r>
            <a:r>
              <a:rPr lang="en-US" sz="3729">
                <a:solidFill>
                  <a:srgbClr val="000000"/>
                </a:solidFill>
                <a:latin typeface="Arimo Bold"/>
              </a:rPr>
              <a:t>viimeistään 19.3.2024 klo 15:00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3953"/>
              </a:lnSpc>
            </a:pPr>
            <a:r>
              <a:rPr lang="en-US" sz="3729">
                <a:solidFill>
                  <a:srgbClr val="000000"/>
                </a:solidFill>
                <a:latin typeface="Arimo Bold"/>
              </a:rPr>
              <a:t>Yhteishaun valintatulos aikaisintaan 13.6.2024</a:t>
            </a: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Kesän jatko-ohjaus tarvittaessa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953"/>
              </a:lnSpc>
            </a:pPr>
            <a:r>
              <a:rPr lang="en-US" sz="3729">
                <a:solidFill>
                  <a:srgbClr val="000000"/>
                </a:solidFill>
                <a:latin typeface="Arimo Bold"/>
              </a:rPr>
              <a:t>Opiskelupaikan vastaanottaminen viimeistään 27.6.2024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3953"/>
              </a:lnSpc>
            </a:pPr>
            <a:r>
              <a:rPr lang="en-US" sz="3729">
                <a:solidFill>
                  <a:srgbClr val="000000"/>
                </a:solidFill>
                <a:latin typeface="Arimo Bold"/>
              </a:rPr>
              <a:t>Varasijoilta hyväksyminen päättyy 16.8.2024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6646550"/>
            <a:ext cx="616018" cy="549796"/>
          </a:xfrm>
          <a:custGeom>
            <a:avLst/>
            <a:gdLst/>
            <a:ahLst/>
            <a:cxnLst/>
            <a:rect l="l" t="t" r="r" b="b"/>
            <a:pathLst>
              <a:path w="616018" h="549796">
                <a:moveTo>
                  <a:pt x="0" y="0"/>
                </a:moveTo>
                <a:lnTo>
                  <a:pt x="616018" y="0"/>
                </a:lnTo>
                <a:lnTo>
                  <a:pt x="616018" y="549796"/>
                </a:lnTo>
                <a:lnTo>
                  <a:pt x="0" y="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90978" y="853452"/>
            <a:ext cx="2790467" cy="2095387"/>
          </a:xfrm>
          <a:custGeom>
            <a:avLst/>
            <a:gdLst/>
            <a:ahLst/>
            <a:cxnLst/>
            <a:rect l="l" t="t" r="r" b="b"/>
            <a:pathLst>
              <a:path w="2790467" h="2095387">
                <a:moveTo>
                  <a:pt x="0" y="0"/>
                </a:moveTo>
                <a:lnTo>
                  <a:pt x="2790467" y="0"/>
                </a:lnTo>
                <a:lnTo>
                  <a:pt x="2790467" y="2095387"/>
                </a:lnTo>
                <a:lnTo>
                  <a:pt x="0" y="209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36709" y="1977345"/>
            <a:ext cx="6130223" cy="1184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AIKATAULU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8996" y="2102789"/>
            <a:ext cx="725400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72"/>
              </a:lnSpc>
            </a:pPr>
            <a:r>
              <a:rPr lang="en-US" sz="8276" dirty="0">
                <a:solidFill>
                  <a:srgbClr val="000000"/>
                </a:solidFill>
                <a:latin typeface="Arimo Bold Italics"/>
              </a:rPr>
              <a:t>HAKEMINEN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819091"/>
            <a:ext cx="15748429" cy="549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Hakemukselle voi laittaa enintään 7 hakukohdetta.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Vaihtoehtoja kannattaa olla useita, koska yhteishaun pisterajat vaihtelevat vuosittain ammatillisessa koulutuksessa ja samoin keskiarvorajat vaihtelevat lukiokoulutuksessa.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Nuoria ohjeistetaan yhteishausta koulussa ja huoltajia tiedotetaan siitä.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Hyvä tietolähde yhteishakuun on </a:t>
            </a:r>
            <a:r>
              <a:rPr lang="en-US" sz="3729" u="sng">
                <a:solidFill>
                  <a:srgbClr val="000000"/>
                </a:solidFill>
                <a:latin typeface="Arimo"/>
              </a:rPr>
              <a:t>opintopolku.fi</a:t>
            </a:r>
            <a:r>
              <a:rPr lang="en-US" sz="3729">
                <a:solidFill>
                  <a:srgbClr val="000000"/>
                </a:solidFill>
                <a:latin typeface="Arimo"/>
              </a:rPr>
              <a:t>, jossa oppilas tekee yhteishaun.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8740"/>
            <a:ext cx="15748429" cy="598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Pääsääntöisesti lukioihin haetaan lukuaineiden keskiarvolla ja ammatillisiin koulutuksiin kaikkien aineiden keskiarvosta muodostuvilla pisteillä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37B5C3"/>
                </a:solidFill>
                <a:latin typeface="Arimo Bold"/>
              </a:rPr>
              <a:t>Yhteishakulaskuri.fi</a:t>
            </a:r>
            <a:r>
              <a:rPr lang="en-US" sz="3729">
                <a:solidFill>
                  <a:srgbClr val="000000"/>
                </a:solidFill>
                <a:latin typeface="Arimo"/>
              </a:rPr>
              <a:t> on hyvä keino tarkistaa omat pisteet ammatilliseen koulutukseen haettaessa. 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Poikkeuksina ammatilliset koulutukset, joihin haetaan pelkän pääsykokeen perusteella.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  <a:p>
            <a:pPr marL="805182" lvl="1" indent="-402591">
              <a:lnSpc>
                <a:spcPts val="3953"/>
              </a:lnSpc>
              <a:buFont typeface="Arial"/>
              <a:buChar char="•"/>
            </a:pPr>
            <a:r>
              <a:rPr lang="en-US" sz="3729">
                <a:solidFill>
                  <a:srgbClr val="000000"/>
                </a:solidFill>
                <a:latin typeface="Arimo"/>
              </a:rPr>
              <a:t>Myös lukioiden erityislinjoilla voi olla poikkeuksia. </a:t>
            </a:r>
          </a:p>
          <a:p>
            <a:pPr>
              <a:lnSpc>
                <a:spcPts val="3953"/>
              </a:lnSpc>
            </a:pPr>
            <a:endParaRPr lang="en-US" sz="3729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401476" y="7305699"/>
            <a:ext cx="1925752" cy="1952601"/>
          </a:xfrm>
          <a:custGeom>
            <a:avLst/>
            <a:gdLst/>
            <a:ahLst/>
            <a:cxnLst/>
            <a:rect l="l" t="t" r="r" b="b"/>
            <a:pathLst>
              <a:path w="1925752" h="1952601">
                <a:moveTo>
                  <a:pt x="0" y="0"/>
                </a:moveTo>
                <a:lnTo>
                  <a:pt x="1925753" y="0"/>
                </a:lnTo>
                <a:lnTo>
                  <a:pt x="1925753" y="1952601"/>
                </a:lnTo>
                <a:lnTo>
                  <a:pt x="0" y="1952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661476"/>
            <a:ext cx="14372776" cy="11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2"/>
              </a:lnSpc>
            </a:pPr>
            <a:r>
              <a:rPr lang="en-US" sz="8276">
                <a:solidFill>
                  <a:srgbClr val="000000"/>
                </a:solidFill>
                <a:latin typeface="Arimo Bold Italics"/>
              </a:rPr>
              <a:t>VALINTAPERUSTEET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08653"/>
            <a:ext cx="16307030" cy="697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Yhteishaussa nuori hakee enintään seitsemään (7) vaihtoehtoon.</a:t>
            </a: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Nuoren on harkittava tarkkaan yhteishaun oppilaitosjärjestys. Järjestystä ei voi vaihtaa hakulomakkeen lähettämisen jälkeen.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Mitä nuori tarvitsee yhteishaun tekemiseen?</a:t>
            </a: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Huoltajien yhteystiedot ja sähköpostiosoitteet</a:t>
            </a: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Oma henkilöturvatunnus</a:t>
            </a: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Omat henkilökohtaiset yhteystiedot </a:t>
            </a:r>
          </a:p>
          <a:p>
            <a:pPr marL="2415924" lvl="3" indent="-603981">
              <a:lnSpc>
                <a:spcPts val="3953"/>
              </a:lnSpc>
              <a:buFont typeface="Arial"/>
              <a:buChar char="￭"/>
            </a:pPr>
            <a:r>
              <a:rPr lang="en-US" sz="3730">
                <a:solidFill>
                  <a:srgbClr val="000000"/>
                </a:solidFill>
                <a:latin typeface="Arimo"/>
              </a:rPr>
              <a:t>(Huom! Ei esim. koulun sähköpostiosoitetta)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Mahdolliset pääsykokeet ovat huhti-toukokuussa.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Kun yhteishaun tulokset valmistuvat, nuoren tehtävänä on kuitata opiskelupaikka vastaanotetuksi.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0565" y="1085850"/>
            <a:ext cx="14125547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37B5C3"/>
                </a:solidFill>
                <a:latin typeface="Arimo Bold Italics"/>
              </a:rPr>
              <a:t>NUOREN ROOLI</a:t>
            </a:r>
            <a:r>
              <a:rPr lang="en-US" sz="6999">
                <a:solidFill>
                  <a:srgbClr val="000000"/>
                </a:solidFill>
                <a:latin typeface="Arimo Bold Italics"/>
              </a:rPr>
              <a:t> YHTEISHAUSSA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01612"/>
            <a:ext cx="16307030" cy="400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Kun opiskelija ilmoittaa huoltajan sähköpostiosoitteen yhteishaun hakemuksella, huoltaja saa sähköpostiinsa tiedon hakijan hakemuksesta.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Tämä katsotaan myös huoltajan kuulemiseksi.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Peruskoulun opolla on mahdollisuus nähdä ja tarkistaa hakijan yhteishaun hakutoiveet opintopolusta. Tarvittaessa opo voi kertoa hakijan hakutoiveet huoltajille, jos he niitä tiedustelevat.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66527" y="2544463"/>
            <a:ext cx="15754945" cy="100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37B5C3"/>
                </a:solidFill>
                <a:latin typeface="Arimo Bold Italics"/>
              </a:rPr>
              <a:t>HUOLTAJAN ROOLI</a:t>
            </a:r>
            <a:r>
              <a:rPr lang="en-US" sz="6999">
                <a:solidFill>
                  <a:srgbClr val="000000"/>
                </a:solidFill>
                <a:latin typeface="Arimo Bold Italics"/>
              </a:rPr>
              <a:t> YHTEISHAUSSA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664339"/>
            <a:ext cx="16307030" cy="351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Yhteishaun tulokset tulevat kesäkuussa sähköisesti </a:t>
            </a:r>
          </a:p>
          <a:p>
            <a:pPr marL="1610616" lvl="2" indent="-536872">
              <a:lnSpc>
                <a:spcPts val="3953"/>
              </a:lnSpc>
              <a:buFont typeface="Arial"/>
              <a:buChar char="⚬"/>
            </a:pPr>
            <a:r>
              <a:rPr lang="en-US" sz="3730">
                <a:solidFill>
                  <a:srgbClr val="000000"/>
                </a:solidFill>
                <a:latin typeface="Arimo"/>
              </a:rPr>
              <a:t>myös varasijoille jääville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Opiskelupaikka on otettava vastaan!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  <a:p>
            <a:pPr marL="805308" lvl="1" indent="-402654">
              <a:lnSpc>
                <a:spcPts val="3953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Arimo"/>
              </a:rPr>
              <a:t>Ohje oppilaitokseen ilmoittautumisesta tulee kesällä.</a:t>
            </a:r>
          </a:p>
          <a:p>
            <a:pPr>
              <a:lnSpc>
                <a:spcPts val="3953"/>
              </a:lnSpc>
            </a:pPr>
            <a:endParaRPr lang="en-US" sz="373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0640" y="2166200"/>
            <a:ext cx="17021473" cy="1934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000000"/>
                </a:solidFill>
                <a:latin typeface="Arimo Bold Italics"/>
              </a:rPr>
              <a:t>OPISKELUPAIKAN VASTAANOTTAMINEN 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2311812"/>
            <a:ext cx="1776786" cy="1585782"/>
          </a:xfrm>
          <a:custGeom>
            <a:avLst/>
            <a:gdLst/>
            <a:ahLst/>
            <a:cxnLst/>
            <a:rect l="l" t="t" r="r" b="b"/>
            <a:pathLst>
              <a:path w="1776786" h="1585782">
                <a:moveTo>
                  <a:pt x="0" y="0"/>
                </a:moveTo>
                <a:lnTo>
                  <a:pt x="1776786" y="0"/>
                </a:lnTo>
                <a:lnTo>
                  <a:pt x="1776786" y="1585781"/>
                </a:lnTo>
                <a:lnTo>
                  <a:pt x="0" y="15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Mukautettu</PresentationFormat>
  <Paragraphs>119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Arimo Bold Italics</vt:lpstr>
      <vt:lpstr>Arimo</vt:lpstr>
      <vt:lpstr>Arimo Bold</vt:lpstr>
      <vt:lpstr>Calibri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YHTEISHAKUINFO 30.11.2023</dc:title>
  <cp:lastModifiedBy>Amanda Salminen</cp:lastModifiedBy>
  <cp:revision>2</cp:revision>
  <dcterms:created xsi:type="dcterms:W3CDTF">2006-08-16T00:00:00Z</dcterms:created>
  <dcterms:modified xsi:type="dcterms:W3CDTF">2023-12-01T09:46:18Z</dcterms:modified>
  <dc:identifier>DAFzYn-e7Mw</dc:identifier>
</cp:coreProperties>
</file>