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60" r:id="rId4"/>
    <p:sldId id="261" r:id="rId5"/>
    <p:sldId id="262" r:id="rId6"/>
    <p:sldId id="267" r:id="rId7"/>
    <p:sldId id="268" r:id="rId8"/>
    <p:sldId id="263" r:id="rId9"/>
    <p:sldId id="264" r:id="rId10"/>
    <p:sldId id="265" r:id="rId11"/>
    <p:sldId id="266" r:id="rId12"/>
    <p:sldId id="270" r:id="rId13"/>
    <p:sldId id="271" r:id="rId14"/>
    <p:sldId id="272" r:id="rId15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6424" autoAdjust="0"/>
  </p:normalViewPr>
  <p:slideViewPr>
    <p:cSldViewPr snapToGrid="0">
      <p:cViewPr varScale="1">
        <p:scale>
          <a:sx n="65" d="100"/>
          <a:sy n="65" d="100"/>
        </p:scale>
        <p:origin x="9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rtl="0"/>
          <a:r>
            <a:rPr lang="fi" dirty="0"/>
            <a:t>Soita</a:t>
          </a:r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</dgm:spPr>
      <dgm:t>
        <a:bodyPr rtlCol="0"/>
        <a:lstStyle/>
        <a:p>
          <a:pPr rtl="0"/>
          <a:r>
            <a:rPr lang="fi" dirty="0"/>
            <a:t>Voit kysyä myös tuttavien, sukulaisten, naapureiden työpaikoilta</a:t>
          </a: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/>
      <dgm:spPr/>
      <dgm:t>
        <a:bodyPr rtlCol="0"/>
        <a:lstStyle/>
        <a:p>
          <a:pPr rtl="0"/>
          <a:r>
            <a:rPr lang="fi" dirty="0"/>
            <a:t>Käy työpaikoilla kysymässä</a:t>
          </a:r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fi" dirty="0"/>
            <a:t>Jos tarvitset apua, opo auttaa TET-asioissa</a:t>
          </a:r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204779DA-9EFD-416C-AA17-3047285492E6}">
      <dgm:prSet phldrT="[Text]"/>
      <dgm:spPr>
        <a:solidFill>
          <a:schemeClr val="accent6">
            <a:lumMod val="50000"/>
          </a:schemeClr>
        </a:solidFill>
      </dgm:spPr>
      <dgm:t>
        <a:bodyPr rtlCol="0"/>
        <a:lstStyle/>
        <a:p>
          <a:pPr rtl="0"/>
          <a:r>
            <a:rPr lang="fi" dirty="0"/>
            <a:t>Tiedustele sähköpostitse TET-paikkaa</a:t>
          </a:r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FBE57202-63C6-4AC6-8A48-2F7EEDE18422}">
      <dgm:prSet phldrT="[Text]"/>
      <dgm:spPr>
        <a:solidFill>
          <a:schemeClr val="accent2">
            <a:lumMod val="50000"/>
          </a:schemeClr>
        </a:solidFill>
      </dgm:spPr>
      <dgm:t>
        <a:bodyPr rtlCol="0"/>
        <a:lstStyle/>
        <a:p>
          <a:pPr rtl="0"/>
          <a:r>
            <a:rPr lang="fi" dirty="0"/>
            <a:t>Kaikki järjestyy, älä huolehdi.</a:t>
          </a:r>
        </a:p>
      </dgm:t>
    </dgm:pt>
    <dgm:pt modelId="{22E9EA7B-06A1-4DB0-8C13-4FDDC38F5300}" type="par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29B1D402-63E0-4277-B9B1-DE1AE207061C}" type="sib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</dgm:pt>
    <dgm:pt modelId="{EAA4FAF7-2B1B-440D-AB04-52061A8327A8}" type="pres">
      <dgm:prSet presAssocID="{0EFAF7DB-220E-474B-A306-B18848A2E64E}" presName="node" presStyleLbl="node1" presStyleIdx="0" presStyleCnt="6">
        <dgm:presLayoutVars>
          <dgm:bulletEnabled val="1"/>
        </dgm:presLayoutVars>
      </dgm:prSet>
      <dgm:spPr/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>
        <dgm:presLayoutVars>
          <dgm:bulletEnabled val="1"/>
        </dgm:presLayoutVars>
      </dgm:prSet>
      <dgm:spPr/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>
        <dgm:presLayoutVars>
          <dgm:bulletEnabled val="1"/>
        </dgm:presLayoutVars>
      </dgm:prSet>
      <dgm:spPr/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 custLinFactNeighborX="1" custLinFactNeighborY="26">
        <dgm:presLayoutVars>
          <dgm:bulletEnabled val="1"/>
        </dgm:presLayoutVars>
      </dgm:prSet>
      <dgm:spPr/>
    </dgm:pt>
  </dgm:ptLst>
  <dgm:cxnLst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1A373FBE-0C0B-4365-8600-C5B96F883073}" type="presOf" srcId="{FBE57202-63C6-4AC6-8A48-2F7EEDE18422}" destId="{76049CD1-75A7-4C80-9C4F-81F0D3E4B5DC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  <dgm:cxn modelId="{6A894F3B-0B32-4910-89E9-FF9567B8B041}" type="presParOf" srcId="{068CCA7D-1404-4068-AB93-6968EFC37502}" destId="{08588CD8-2C19-489E-9D24-02924B217C45}" srcOrd="9" destOrd="0" presId="urn:microsoft.com/office/officeart/2005/8/layout/default"/>
    <dgm:cxn modelId="{A2512EF8-018A-47CE-AD9F-9EF6FA2C53E3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77308" y="199"/>
          <a:ext cx="2093712" cy="125622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300" kern="1200" dirty="0"/>
            <a:t>Soita</a:t>
          </a:r>
        </a:p>
      </dsp:txBody>
      <dsp:txXfrm>
        <a:off x="277308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300" kern="1200" dirty="0"/>
            <a:t>Voit kysyä myös tuttavien, sukulaisten, naapureiden työpaikoilta</a:t>
          </a:r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277308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300" kern="1200" dirty="0"/>
            <a:t>Käy työpaikoilla kysymässä</a:t>
          </a:r>
        </a:p>
      </dsp:txBody>
      <dsp:txXfrm>
        <a:off x="277308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580392" y="1465798"/>
          <a:ext cx="2093712" cy="125622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300" kern="1200" dirty="0"/>
            <a:t>Jos tarvitset apua, opo auttaa TET-asioissa</a:t>
          </a:r>
        </a:p>
      </dsp:txBody>
      <dsp:txXfrm>
        <a:off x="2580392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277308" y="2931397"/>
          <a:ext cx="2093712" cy="125622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300" kern="1200" dirty="0"/>
            <a:t>Tiedustele sähköpostitse TET-paikkaa</a:t>
          </a:r>
        </a:p>
      </dsp:txBody>
      <dsp:txXfrm>
        <a:off x="277308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580413" y="2931597"/>
          <a:ext cx="2093712" cy="125622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300" kern="1200" dirty="0"/>
            <a:t>Kaikki järjestyy, älä huolehdi.</a:t>
          </a:r>
        </a:p>
      </dsp:txBody>
      <dsp:txXfrm>
        <a:off x="2580413" y="2931597"/>
        <a:ext cx="2093712" cy="125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829784C-03AF-440F-838A-6EEA57C7C420}" type="datetime1">
              <a:rPr lang="fi-FI" smtClean="0"/>
              <a:t>3.9.2025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i-FI"/>
              <a:pPr algn="r"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97981F4-AE33-44A9-9288-00D7C2705E34}" type="datetime1">
              <a:rPr lang="fi-FI" noProof="0" smtClean="0"/>
              <a:pPr/>
              <a:t>3.9.2025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289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530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84" name="Ryhmä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97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98" name="Ryhmä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0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1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2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3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4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5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6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7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8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9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0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111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12" name="Ryhmä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125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6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D0444B-EB85-4FAD-8845-0CB4CC5F9BB5}" type="datetime1">
              <a:rPr lang="fi-FI" smtClean="0"/>
              <a:pPr/>
              <a:t>3.9.2025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33BD53A4-20B6-433D-8091-2C1A63B119C1}" type="datetime1">
              <a:rPr lang="fi-FI" smtClean="0"/>
              <a:pPr/>
              <a:t>3.9.2025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8" name="Ryhmä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uolivapaa piirt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" name="Puolivapaa piirt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grpSp>
          <p:nvGrpSpPr>
            <p:cNvPr id="11" name="Ryhmä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uolivapaa piirt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21" name="Puolivapaa piirt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</p:grpSp>
        <p:sp>
          <p:nvSpPr>
            <p:cNvPr id="12" name="Puolivapaa piirt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" name="Puolivapaa piirt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F8024B-1119-4419-A43B-FB2AD6DBC55F}" type="datetime1">
              <a:rPr lang="fi-FI" smtClean="0"/>
              <a:pPr/>
              <a:t>3.9.2025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DB9A712-496A-40F1-AF85-77889767A1D5}" type="datetime1">
              <a:rPr lang="fi-FI" smtClean="0"/>
              <a:pPr/>
              <a:t>3.9.2025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2638A8-FB37-43FB-AF87-3CDC66DFCA83}" type="datetime1">
              <a:rPr lang="fi-FI" smtClean="0"/>
              <a:pPr/>
              <a:t>3.9.2025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9A076F-0DC0-4B64-A4CC-2924A41E404B}" type="datetime1">
              <a:rPr lang="fi-FI" smtClean="0"/>
              <a:pPr/>
              <a:t>3.9.2025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5CC406-E951-42A6-9C15-4379C22099C3}" type="datetime1">
              <a:rPr lang="fi-FI" smtClean="0"/>
              <a:pPr/>
              <a:t>3.9.2025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C3691C-0F2C-4359-875F-1C25E5CDA16D}" type="datetime1">
              <a:rPr lang="fi-FI" smtClean="0"/>
              <a:pPr/>
              <a:t>3.9.2025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781D6B0-2246-4992-9EF4-8D97A7ED30DF}" type="datetime1">
              <a:rPr lang="fi-FI" smtClean="0"/>
              <a:pPr/>
              <a:t>3.9.2025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DD5F87-E2B0-4177-AF0C-ACAC545D920A}" type="datetime1">
              <a:rPr lang="fi-FI" smtClean="0"/>
              <a:pPr/>
              <a:t>3.9.2025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9" name="Ryhmä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6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9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22" name="Ryhmä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7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0" name="Tekstin paikkamerkki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DA35A8-9FDF-48B8-B0F1-5A8920332A1F}" type="datetime1">
              <a:rPr lang="fi-FI" smtClean="0"/>
              <a:pPr/>
              <a:t>3.9.2025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52" name="Ryhmä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79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1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84" name="Ryhmä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78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2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97" name="Ryhmä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9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0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1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2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3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4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5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6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7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8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9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80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3" name="Tekstin paikkamerkki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003B63-59BD-49AA-8D3C-29DCA973E2D9}" type="datetime1">
              <a:rPr lang="fi-FI" smtClean="0"/>
              <a:pPr/>
              <a:t>3.9.2025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BEED0ECB-2EBA-4F51-B1B0-657227FFF803}" type="datetime1">
              <a:rPr lang="fi-FI" smtClean="0"/>
              <a:pPr/>
              <a:t>3.9.2025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i" b="1" dirty="0"/>
              <a:t>8.-luokkalaisten työelämään tutustuminen (TET)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43124" y="3733800"/>
            <a:ext cx="6580488" cy="914400"/>
          </a:xfrm>
        </p:spPr>
        <p:txBody>
          <a:bodyPr rtlCol="0">
            <a:noAutofit/>
          </a:bodyPr>
          <a:lstStyle/>
          <a:p>
            <a:pPr rtl="0"/>
            <a:r>
              <a:rPr lang="fi" sz="2800" b="1" dirty="0"/>
              <a:t>Vk 10 ja vk 11</a:t>
            </a:r>
          </a:p>
          <a:p>
            <a:pPr rtl="0"/>
            <a:r>
              <a:rPr lang="fi" sz="2800" b="1" dirty="0"/>
              <a:t> </a:t>
            </a:r>
          </a:p>
          <a:p>
            <a:pPr rtl="0"/>
            <a:r>
              <a:rPr lang="fi-FI" sz="2800" b="1" dirty="0"/>
              <a:t>K</a:t>
            </a:r>
            <a:r>
              <a:rPr lang="fi" sz="2800" b="1" dirty="0"/>
              <a:t>evät 2026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439E3D6-17C7-50FE-ADDC-3ACC46E71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416" y="1214128"/>
            <a:ext cx="6935168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5D56BC8-334A-727B-6735-0AA16862D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153" y="1433234"/>
            <a:ext cx="6763694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B00E469-D886-6ABF-5BDB-9AD1E1351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890" y="1404655"/>
            <a:ext cx="6954220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FA63EDFB-A0E6-0351-2811-D1F94B8737B8}"/>
              </a:ext>
            </a:extLst>
          </p:cNvPr>
          <p:cNvSpPr/>
          <p:nvPr/>
        </p:nvSpPr>
        <p:spPr>
          <a:xfrm>
            <a:off x="2155371" y="1567543"/>
            <a:ext cx="8229600" cy="41054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2"/>
                </a:solidFill>
              </a:rPr>
              <a:t>Oppilas saa työnantajalta TET-todistuksen, jota hän voi kenties käyttää tulevissa työnhauissa.</a:t>
            </a:r>
          </a:p>
          <a:p>
            <a:pPr algn="ctr"/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dirty="0">
                <a:solidFill>
                  <a:schemeClr val="tx2"/>
                </a:solidFill>
              </a:rPr>
              <a:t>Oppilas on vakuutettu tapaturman varalta. Rikosoikeudellinen vastuu on 15 –vuotiaalla.</a:t>
            </a:r>
          </a:p>
        </p:txBody>
      </p:sp>
    </p:spTree>
    <p:extLst>
      <p:ext uri="{BB962C8B-B14F-4D97-AF65-F5344CB8AC3E}">
        <p14:creationId xmlns:p14="http://schemas.microsoft.com/office/powerpoint/2010/main" val="774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AB1439-13ED-9625-D6DD-4E979DAA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075" y="1054359"/>
            <a:ext cx="6332540" cy="802433"/>
          </a:xfrm>
        </p:spPr>
        <p:txBody>
          <a:bodyPr/>
          <a:lstStyle/>
          <a:p>
            <a:r>
              <a:rPr lang="fi-FI" dirty="0"/>
              <a:t>Onnistumisen iloa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DDC9BE7-0E7B-1D56-4FCE-9F256173C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2357437"/>
            <a:ext cx="4729163" cy="3976688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1407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Työelämään tutustuminen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i-FI" dirty="0"/>
              <a:t>TET-jakson infoa</a:t>
            </a:r>
          </a:p>
          <a:p>
            <a:pPr rtl="0"/>
            <a:r>
              <a:rPr lang="fi-FI" dirty="0"/>
              <a:t>Sopimusten jakaminen</a:t>
            </a:r>
          </a:p>
          <a:p>
            <a:pPr rtl="0"/>
            <a:r>
              <a:rPr lang="fi-FI" dirty="0"/>
              <a:t>Vinkit onnistuneeseen </a:t>
            </a:r>
            <a:r>
              <a:rPr lang="fi-FI" dirty="0" err="1"/>
              <a:t>TEt</a:t>
            </a:r>
            <a:r>
              <a:rPr lang="fi-FI" dirty="0"/>
              <a:t>-jaksoon</a:t>
            </a:r>
          </a:p>
          <a:p>
            <a:pPr rtl="0"/>
            <a:r>
              <a:rPr lang="fi-FI" dirty="0"/>
              <a:t>Mahdollinen vihkotehtävä tai muu tehtävä TET-jaksolle</a:t>
            </a:r>
          </a:p>
          <a:p>
            <a:pPr rtl="0"/>
            <a:r>
              <a:rPr lang="fi-FI" dirty="0"/>
              <a:t>Riihisläisten oppilaiden aiempia TET-paikkojen listaa</a:t>
            </a:r>
          </a:p>
          <a:p>
            <a:pPr rtl="0"/>
            <a:r>
              <a:rPr lang="fi-FI" dirty="0"/>
              <a:t>Muuta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 dirty="0"/>
              <a:t>Vierailu työpaikalla TET-paikan hakemisen tiimoilta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5011392" cy="418795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i" dirty="0"/>
              <a:t>Tervehdi kohteliaasti ja esittele itsesi</a:t>
            </a:r>
          </a:p>
          <a:p>
            <a:pPr rtl="0"/>
            <a:r>
              <a:rPr lang="fi" dirty="0"/>
              <a:t>Kysy, onko paikalla työnantaja/toimistusjohtaja, jolta voit kysyä paikkaa</a:t>
            </a:r>
          </a:p>
          <a:p>
            <a:pPr rtl="0"/>
            <a:r>
              <a:rPr lang="fi" dirty="0"/>
              <a:t>Kysy, voitko asioida ko. johtajan kanssa nyt vai myöhemmin</a:t>
            </a:r>
          </a:p>
          <a:p>
            <a:r>
              <a:rPr lang="fi" dirty="0"/>
              <a:t>Ole aktiivinen ja kerro halukkuudestasi suorittaa TET-jakso ko. yrityksessä</a:t>
            </a:r>
          </a:p>
          <a:p>
            <a:pPr rtl="0"/>
            <a:endParaRPr lang="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53337D1-7038-E622-5164-EB7C873E6D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Valmistaudu kysymykseen, miksi juuri Sinä haluat ko. yritykseen </a:t>
            </a:r>
            <a:r>
              <a:rPr lang="fi-FI" dirty="0" err="1"/>
              <a:t>TETtiin</a:t>
            </a:r>
            <a:r>
              <a:rPr lang="fi-FI" dirty="0"/>
              <a:t>.</a:t>
            </a:r>
          </a:p>
          <a:p>
            <a:r>
              <a:rPr lang="fi-FI" dirty="0"/>
              <a:t>Voit kertoa itsestäsi, TET-jakson ajankohdasta jne.</a:t>
            </a:r>
          </a:p>
          <a:p>
            <a:r>
              <a:rPr lang="fi-FI" dirty="0"/>
              <a:t>Kysy, onko sinun mahdollista tulla </a:t>
            </a:r>
            <a:r>
              <a:rPr lang="fi-FI" dirty="0" err="1"/>
              <a:t>TETtiin</a:t>
            </a:r>
            <a:r>
              <a:rPr lang="fi-FI" dirty="0"/>
              <a:t>. </a:t>
            </a:r>
          </a:p>
          <a:p>
            <a:r>
              <a:rPr lang="fi-FI" dirty="0"/>
              <a:t>Anna työnantajalle TET-lomakkeet täytettäväksi, mikäli sinut luvataan ottaa </a:t>
            </a:r>
            <a:r>
              <a:rPr lang="fi-FI" dirty="0" err="1"/>
              <a:t>TETtiin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 dirty="0"/>
              <a:t>Puhelu työpaikalla esim. näin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1065212" y="1524000"/>
            <a:ext cx="4954588" cy="4489577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fi" dirty="0"/>
              <a:t>Tervehdi kohteliaasti ja kysy onko Sinun mahdollista juuri nyt puhelimitse keskustella TET-asioista</a:t>
            </a:r>
          </a:p>
          <a:p>
            <a:pPr rtl="0"/>
            <a:r>
              <a:rPr lang="fi" dirty="0"/>
              <a:t>Jos et voi hoitaa puhelimitse nyt asiaa, kysy milloin voit soittaa uudelleen.</a:t>
            </a:r>
          </a:p>
          <a:p>
            <a:pPr rtl="0"/>
            <a:r>
              <a:rPr lang="fi" dirty="0"/>
              <a:t>Kerro TET-jakson ajankohta. Mikäli saat TET-paikan, selvitä milloin voit viedä TET-lomakkeet työntantajalle täytettäväksi.</a:t>
            </a:r>
          </a:p>
          <a:p>
            <a:pPr rtl="0"/>
            <a:r>
              <a:rPr lang="fi" dirty="0"/>
              <a:t>MUISTA KIITTÄÄ JOKA TAPAUKSESSA, SAIT PAIKAN TAI ET.</a:t>
            </a:r>
          </a:p>
          <a:p>
            <a:pPr rtl="0"/>
            <a:endParaRPr lang="fi" dirty="0"/>
          </a:p>
        </p:txBody>
      </p:sp>
      <p:graphicFrame>
        <p:nvGraphicFramePr>
          <p:cNvPr id="9" name="Sisällön paikkamerkki 8" descr="Peruslohkoluettelo, jossa on kuusi eriväristä laatikkoryhmää. Ne on järjestetty riveittäin vasemmalta oikealle ja ylhäältä alas siten, että kullakin rivillä on kaksi laatikkoa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0290379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92891" y="410545"/>
            <a:ext cx="3840480" cy="4795937"/>
          </a:xfrm>
        </p:spPr>
        <p:txBody>
          <a:bodyPr rtlCol="0">
            <a:normAutofit/>
          </a:bodyPr>
          <a:lstStyle/>
          <a:p>
            <a:pPr rtl="0"/>
            <a:r>
              <a:rPr lang="fi" sz="3200" dirty="0"/>
              <a:t>TET:</a:t>
            </a:r>
            <a:br>
              <a:rPr lang="fi" sz="3200" dirty="0"/>
            </a:br>
            <a:br>
              <a:rPr lang="fi" sz="3200" dirty="0"/>
            </a:br>
            <a:r>
              <a:rPr lang="fi" sz="1800" dirty="0">
                <a:sym typeface="Wingdings" panose="05000000000000000000" pitchFamily="2" charset="2"/>
              </a:rPr>
              <a:t> lähentää koulua ja työelämää</a:t>
            </a:r>
            <a:br>
              <a:rPr lang="fi" sz="1800" dirty="0">
                <a:sym typeface="Wingdings" panose="05000000000000000000" pitchFamily="2" charset="2"/>
              </a:rPr>
            </a:br>
            <a:r>
              <a:rPr lang="fi" sz="1800" dirty="0">
                <a:sym typeface="Wingdings" panose="05000000000000000000" pitchFamily="2" charset="2"/>
              </a:rPr>
              <a:t> mahdollistaa oppilaille kokemustietoa työelämästä</a:t>
            </a:r>
            <a:br>
              <a:rPr lang="fi" sz="1800" dirty="0">
                <a:sym typeface="Wingdings" panose="05000000000000000000" pitchFamily="2" charset="2"/>
              </a:rPr>
            </a:br>
            <a:r>
              <a:rPr lang="fi" sz="1800" dirty="0">
                <a:sym typeface="Wingdings" panose="05000000000000000000" pitchFamily="2" charset="2"/>
              </a:rPr>
              <a:t> antaa kokemuksia tulevaisuutta varten</a:t>
            </a:r>
            <a:br>
              <a:rPr lang="fi" sz="1800" dirty="0">
                <a:sym typeface="Wingdings" panose="05000000000000000000" pitchFamily="2" charset="2"/>
              </a:rPr>
            </a:br>
            <a:r>
              <a:rPr lang="fi" sz="1800" dirty="0">
                <a:sym typeface="Wingdings" panose="05000000000000000000" pitchFamily="2" charset="2"/>
              </a:rPr>
              <a:t> tarjoaa mahdollisuuden kokeilla erilaisia työtehtäviä</a:t>
            </a:r>
            <a:br>
              <a:rPr lang="fi" sz="1800" dirty="0">
                <a:sym typeface="Wingdings" panose="05000000000000000000" pitchFamily="2" charset="2"/>
              </a:rPr>
            </a:br>
            <a:r>
              <a:rPr lang="fi" sz="1800" dirty="0">
                <a:sym typeface="Wingdings" panose="05000000000000000000" pitchFamily="2" charset="2"/>
              </a:rPr>
              <a:t> aktivoi urasuuntautuneisuutta</a:t>
            </a:r>
            <a:br>
              <a:rPr lang="fi" sz="1800" dirty="0">
                <a:sym typeface="Wingdings" panose="05000000000000000000" pitchFamily="2" charset="2"/>
              </a:rPr>
            </a:br>
            <a:r>
              <a:rPr lang="fi" sz="1800" dirty="0">
                <a:sym typeface="Wingdings" panose="05000000000000000000" pitchFamily="2" charset="2"/>
              </a:rPr>
              <a:t>oivallinen tapa harjoitella vuorovaikutustaitoja</a:t>
            </a:r>
            <a:endParaRPr lang="fi" sz="1800" dirty="0"/>
          </a:p>
        </p:txBody>
      </p:sp>
      <p:pic>
        <p:nvPicPr>
          <p:cNvPr id="7" name="Kuvan paikkamerkki 6" descr="Värikäs muovi eläimet">
            <a:extLst>
              <a:ext uri="{FF2B5EF4-FFF2-40B4-BE49-F238E27FC236}">
                <a16:creationId xmlns:a16="http://schemas.microsoft.com/office/drawing/2014/main" id="{C46AC4F7-679E-90AF-D12B-43327016A9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6667"/>
          <a:stretch>
            <a:fillRect/>
          </a:stretch>
        </p:blipFill>
        <p:spPr/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5A2BB8E6-0A16-9054-BDDE-7E5C2339F15E}"/>
              </a:ext>
            </a:extLst>
          </p:cNvPr>
          <p:cNvSpPr/>
          <p:nvPr/>
        </p:nvSpPr>
        <p:spPr>
          <a:xfrm>
            <a:off x="1548882" y="539931"/>
            <a:ext cx="4665306" cy="2889069"/>
          </a:xfrm>
          <a:prstGeom prst="rect">
            <a:avLst/>
          </a:prstGeom>
          <a:effectLst>
            <a:softEdge rad="1143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Pukeudu asiallisesti ja työpaikan hengen mukaisesti</a:t>
            </a:r>
          </a:p>
          <a:p>
            <a:pPr algn="ctr"/>
            <a:r>
              <a:rPr lang="fi-FI" dirty="0"/>
              <a:t>Muista työjalkineet</a:t>
            </a:r>
          </a:p>
          <a:p>
            <a:pPr algn="ctr"/>
            <a:r>
              <a:rPr lang="fi-FI" dirty="0"/>
              <a:t>Kysy ja ole aktiivinen</a:t>
            </a:r>
          </a:p>
          <a:p>
            <a:pPr algn="ctr"/>
            <a:r>
              <a:rPr lang="fi-FI" dirty="0"/>
              <a:t>Ilmoita poissaoloista sekä työantajalle että opolle</a:t>
            </a:r>
          </a:p>
          <a:p>
            <a:pPr algn="ctr"/>
            <a:r>
              <a:rPr lang="fi-FI" dirty="0"/>
              <a:t>Muista, että työpaikan asioista et voi kertoa kenellekään (salassapitovelvollisuus)</a:t>
            </a:r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TET-sopimuksen täyttäminen</a:t>
            </a:r>
          </a:p>
        </p:txBody>
      </p:sp>
      <p:sp>
        <p:nvSpPr>
          <p:cNvPr id="8" name="Kuvan paikkamerkki 7" descr="Tyhjä paikkamerkki kuvan lisäämistä varten. Napsauta paikkamerkkiä ja valitse kuva, jonka haluat lisätä."/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r>
              <a:rPr lang="fi-FI" dirty="0"/>
              <a:t>Työnantajan kappale työnantajalle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half" idx="2"/>
          </p:nvPr>
        </p:nvSpPr>
        <p:spPr>
          <a:xfrm>
            <a:off x="1052423" y="4935989"/>
            <a:ext cx="4368980" cy="1782051"/>
          </a:xfrm>
        </p:spPr>
        <p:txBody>
          <a:bodyPr rtlCol="0">
            <a:normAutofit/>
          </a:bodyPr>
          <a:lstStyle/>
          <a:p>
            <a:pPr rtl="0"/>
            <a:r>
              <a:rPr lang="fi-FI" dirty="0"/>
              <a:t>Muistattehan allekirjoittaa: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i-FI" dirty="0"/>
              <a:t>Työnantaja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i-FI" dirty="0" err="1"/>
              <a:t>Tettiläinen</a:t>
            </a:r>
            <a:endParaRPr lang="fi-FI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i-FI" dirty="0"/>
              <a:t>Huoltaja</a:t>
            </a:r>
          </a:p>
        </p:txBody>
      </p:sp>
      <p:sp>
        <p:nvSpPr>
          <p:cNvPr id="9" name="Kuvan paikkamerkki 8" descr="Tyhjä paikkamerkki kuvan lisäämistä varten. Napsauta paikkamerkkiä ja valitse kuva, jonka haluat lisätä."/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r>
              <a:rPr lang="fi-FI" dirty="0" err="1"/>
              <a:t>Tettiläisen</a:t>
            </a:r>
            <a:r>
              <a:rPr lang="fi-FI" dirty="0"/>
              <a:t> (täytetty) sopimuslomake </a:t>
            </a:r>
            <a:r>
              <a:rPr lang="fi-FI" dirty="0" err="1"/>
              <a:t>tettiläiselle</a:t>
            </a:r>
            <a:r>
              <a:rPr lang="fi-FI" dirty="0">
                <a:sym typeface="Wingdings" panose="05000000000000000000" pitchFamily="2" charset="2"/>
              </a:rPr>
              <a:t> tuo sopimus opolle kopioitavaksi.</a:t>
            </a:r>
            <a:endParaRPr lang="fi-FI" dirty="0"/>
          </a:p>
        </p:txBody>
      </p:sp>
      <p:sp>
        <p:nvSpPr>
          <p:cNvPr id="2" name="Tekstin paikkamerkki 6">
            <a:extLst>
              <a:ext uri="{FF2B5EF4-FFF2-40B4-BE49-F238E27FC236}">
                <a16:creationId xmlns:a16="http://schemas.microsoft.com/office/drawing/2014/main" id="{D35C1B6F-6039-D436-0709-BDE7E48546F8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743700" y="4935538"/>
            <a:ext cx="4368800" cy="1782050"/>
          </a:xfrm>
        </p:spPr>
        <p:txBody>
          <a:bodyPr rtlCol="0">
            <a:normAutofit/>
          </a:bodyPr>
          <a:lstStyle/>
          <a:p>
            <a:pPr rtl="0"/>
            <a:r>
              <a:rPr lang="fi-FI" dirty="0"/>
              <a:t>Muistattehan allekirjoittaa: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i-FI" dirty="0"/>
              <a:t>Työnantaja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i-FI" dirty="0" err="1"/>
              <a:t>Tettiläinen</a:t>
            </a:r>
            <a:endParaRPr lang="fi-FI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i-FI" dirty="0"/>
              <a:t>Huoltaja</a:t>
            </a: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Vihkotehtävä</a:t>
            </a:r>
          </a:p>
        </p:txBody>
      </p:sp>
      <p:sp>
        <p:nvSpPr>
          <p:cNvPr id="11" name="Kuvan paikkamerkki 10" descr="Tyhjä paikkamerkki kuvan lisäämistä varten. Napsauta paikkamerkkiä ja valitse kuva, jonka haluat lisätä."/>
          <p:cNvSpPr>
            <a:spLocks noGrp="1"/>
          </p:cNvSpPr>
          <p:nvPr>
            <p:ph type="pic" sz="quarter" idx="19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fi-FI" dirty="0"/>
              <a:t>Kirjoita TET-paikan hakua varten valmiiksi:</a:t>
            </a:r>
          </a:p>
          <a:p>
            <a:pPr marL="342900" indent="-342900" algn="l">
              <a:buFontTx/>
              <a:buChar char="-"/>
            </a:pPr>
            <a:r>
              <a:rPr lang="fi-FI" dirty="0"/>
              <a:t>puhelinnumerosi</a:t>
            </a:r>
          </a:p>
          <a:p>
            <a:pPr marL="342900" indent="-342900" algn="l">
              <a:buFontTx/>
              <a:buChar char="-"/>
            </a:pPr>
            <a:r>
              <a:rPr lang="fi-FI" dirty="0"/>
              <a:t>Koulusi ja luokka-asteesi</a:t>
            </a:r>
          </a:p>
          <a:p>
            <a:pPr marL="342900" indent="-342900" algn="l">
              <a:buFontTx/>
              <a:buChar char="-"/>
            </a:pPr>
            <a:r>
              <a:rPr lang="fi-FI" dirty="0"/>
              <a:t>TET-jakson ajankohta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fi-FI" dirty="0"/>
              <a:t>Suunnittele, ideoi		</a:t>
            </a:r>
          </a:p>
        </p:txBody>
      </p:sp>
      <p:sp>
        <p:nvSpPr>
          <p:cNvPr id="10" name="Kuvan paikkamerkki 9" descr="Tyhjä paikkamerkki kuvan lisäämistä varten. Napsauta paikkamerkkiä ja valitse kuva, jonka haluat lisätä."/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r>
              <a:rPr lang="fi-FI" dirty="0"/>
              <a:t>Kirjoita ylös, mihin yrityksiin aiot ottaa yhteyttä/halu-</a:t>
            </a:r>
            <a:r>
              <a:rPr lang="fi-FI" dirty="0" err="1"/>
              <a:t>aisit</a:t>
            </a:r>
            <a:r>
              <a:rPr lang="fi-FI" dirty="0"/>
              <a:t> </a:t>
            </a:r>
            <a:r>
              <a:rPr lang="fi-FI" dirty="0" err="1"/>
              <a:t>TETtiin</a:t>
            </a:r>
            <a:endParaRPr lang="fi-FI" dirty="0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rtl="0"/>
            <a:r>
              <a:rPr lang="fi-FI" dirty="0"/>
              <a:t>Ryhdy toimeen, toteuta</a:t>
            </a:r>
          </a:p>
        </p:txBody>
      </p:sp>
      <p:sp>
        <p:nvSpPr>
          <p:cNvPr id="12" name="Kuvan paikkamerkki 11" descr="Tyhjä paikkamerkki kuvan lisäämistä varten. Napsauta paikkamerkkiä ja valitse kuva, jonka haluat lisätä."/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r>
              <a:rPr lang="fi-FI" dirty="0"/>
              <a:t>Kirjaa ylös perusteluja, miksi juuri tuohon yritykseen/työ-paikkaan haluat </a:t>
            </a:r>
            <a:r>
              <a:rPr lang="fi-FI" dirty="0" err="1"/>
              <a:t>TETtiin</a:t>
            </a:r>
            <a:endParaRPr lang="fi-FI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rtl="0"/>
            <a:r>
              <a:rPr lang="fi-FI" dirty="0"/>
              <a:t>Onnistumisen iloa, kokemuksia ja elämyksiä</a:t>
            </a:r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74">
            <a:extLst>
              <a:ext uri="{FF2B5EF4-FFF2-40B4-BE49-F238E27FC236}">
                <a16:creationId xmlns:a16="http://schemas.microsoft.com/office/drawing/2014/main" id="{58C8F43C-B033-B04C-328E-BFB983C567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07335" y="1263015"/>
            <a:ext cx="6577330" cy="43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69848" y="647701"/>
            <a:ext cx="9807702" cy="5334000"/>
          </a:xfrm>
        </p:spPr>
        <p:txBody>
          <a:bodyPr rtlCol="0"/>
          <a:lstStyle/>
          <a:p>
            <a:pPr rtl="0"/>
            <a:endParaRPr lang="fi-FI" dirty="0"/>
          </a:p>
        </p:txBody>
      </p:sp>
      <p:grpSp>
        <p:nvGrpSpPr>
          <p:cNvPr id="7" name="Group 7239">
            <a:extLst>
              <a:ext uri="{FF2B5EF4-FFF2-40B4-BE49-F238E27FC236}">
                <a16:creationId xmlns:a16="http://schemas.microsoft.com/office/drawing/2014/main" id="{95D916B9-82BA-DBD2-4362-D6C9863D6318}"/>
              </a:ext>
            </a:extLst>
          </p:cNvPr>
          <p:cNvGrpSpPr/>
          <p:nvPr/>
        </p:nvGrpSpPr>
        <p:grpSpPr>
          <a:xfrm>
            <a:off x="749935" y="419101"/>
            <a:ext cx="10837460" cy="6017259"/>
            <a:chOff x="0" y="-2539"/>
            <a:chExt cx="10837719" cy="6017767"/>
          </a:xfrm>
        </p:grpSpPr>
        <p:pic>
          <p:nvPicPr>
            <p:cNvPr id="8" name="Picture 1200">
              <a:extLst>
                <a:ext uri="{FF2B5EF4-FFF2-40B4-BE49-F238E27FC236}">
                  <a16:creationId xmlns:a16="http://schemas.microsoft.com/office/drawing/2014/main" id="{8EFAD9FE-5D8F-64E7-1EEB-78332FC3B2A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3008376"/>
              <a:ext cx="10692385" cy="3006852"/>
            </a:xfrm>
            <a:prstGeom prst="rect">
              <a:avLst/>
            </a:prstGeom>
          </p:spPr>
        </p:pic>
        <p:pic>
          <p:nvPicPr>
            <p:cNvPr id="9" name="Picture 1213">
              <a:extLst>
                <a:ext uri="{FF2B5EF4-FFF2-40B4-BE49-F238E27FC236}">
                  <a16:creationId xmlns:a16="http://schemas.microsoft.com/office/drawing/2014/main" id="{1C604C30-DD63-E504-4301-B9E5A7D0C1FB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692385" cy="3008376"/>
            </a:xfrm>
            <a:prstGeom prst="rect">
              <a:avLst/>
            </a:prstGeom>
          </p:spPr>
        </p:pic>
        <p:pic>
          <p:nvPicPr>
            <p:cNvPr id="10" name="Picture 1217">
              <a:extLst>
                <a:ext uri="{FF2B5EF4-FFF2-40B4-BE49-F238E27FC236}">
                  <a16:creationId xmlns:a16="http://schemas.microsoft.com/office/drawing/2014/main" id="{57F2D11E-3BDC-89C1-7A81-F3F4355468D0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0512552" cy="2916936"/>
            </a:xfrm>
            <a:prstGeom prst="rect">
              <a:avLst/>
            </a:prstGeom>
          </p:spPr>
        </p:pic>
        <p:pic>
          <p:nvPicPr>
            <p:cNvPr id="11" name="Picture 1219">
              <a:extLst>
                <a:ext uri="{FF2B5EF4-FFF2-40B4-BE49-F238E27FC236}">
                  <a16:creationId xmlns:a16="http://schemas.microsoft.com/office/drawing/2014/main" id="{E3EC8F5C-EBE0-4A99-A904-E88249ECA996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2916936"/>
              <a:ext cx="10512552" cy="2915412"/>
            </a:xfrm>
            <a:prstGeom prst="rect">
              <a:avLst/>
            </a:prstGeom>
          </p:spPr>
        </p:pic>
        <p:sp>
          <p:nvSpPr>
            <p:cNvPr id="12" name="Shape 1220">
              <a:extLst>
                <a:ext uri="{FF2B5EF4-FFF2-40B4-BE49-F238E27FC236}">
                  <a16:creationId xmlns:a16="http://schemas.microsoft.com/office/drawing/2014/main" id="{28C875EA-3634-F372-E3A6-15BC621B654B}"/>
                </a:ext>
              </a:extLst>
            </p:cNvPr>
            <p:cNvSpPr/>
            <p:nvPr/>
          </p:nvSpPr>
          <p:spPr>
            <a:xfrm>
              <a:off x="0" y="0"/>
              <a:ext cx="10303764" cy="5629656"/>
            </a:xfrm>
            <a:custGeom>
              <a:avLst/>
              <a:gdLst/>
              <a:ahLst/>
              <a:cxnLst/>
              <a:rect l="0" t="0" r="0" b="0"/>
              <a:pathLst>
                <a:path w="10303764" h="5629656">
                  <a:moveTo>
                    <a:pt x="10282428" y="0"/>
                  </a:moveTo>
                  <a:lnTo>
                    <a:pt x="10303764" y="5629656"/>
                  </a:lnTo>
                  <a:lnTo>
                    <a:pt x="0" y="5623573"/>
                  </a:lnTo>
                </a:path>
              </a:pathLst>
            </a:custGeom>
            <a:ln w="73152" cap="flat">
              <a:miter lim="101600"/>
            </a:ln>
          </p:spPr>
          <p:style>
            <a:lnRef idx="1">
              <a:srgbClr val="7F7F7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i-FI"/>
            </a:p>
          </p:txBody>
        </p:sp>
        <p:pic>
          <p:nvPicPr>
            <p:cNvPr id="13" name="Picture 7725">
              <a:extLst>
                <a:ext uri="{FF2B5EF4-FFF2-40B4-BE49-F238E27FC236}">
                  <a16:creationId xmlns:a16="http://schemas.microsoft.com/office/drawing/2014/main" id="{038E7446-1CA6-B436-1E87-FA6491BF781B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4909820"/>
              <a:ext cx="10265664" cy="685800"/>
            </a:xfrm>
            <a:prstGeom prst="rect">
              <a:avLst/>
            </a:prstGeom>
          </p:spPr>
        </p:pic>
        <p:pic>
          <p:nvPicPr>
            <p:cNvPr id="14" name="Picture 7726">
              <a:extLst>
                <a:ext uri="{FF2B5EF4-FFF2-40B4-BE49-F238E27FC236}">
                  <a16:creationId xmlns:a16="http://schemas.microsoft.com/office/drawing/2014/main" id="{CB2A322A-39D1-F637-59F3-10AB29780012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-2539"/>
              <a:ext cx="10664952" cy="1508760"/>
            </a:xfrm>
            <a:prstGeom prst="rect">
              <a:avLst/>
            </a:prstGeom>
          </p:spPr>
        </p:pic>
        <p:pic>
          <p:nvPicPr>
            <p:cNvPr id="15" name="Picture 7727">
              <a:extLst>
                <a:ext uri="{FF2B5EF4-FFF2-40B4-BE49-F238E27FC236}">
                  <a16:creationId xmlns:a16="http://schemas.microsoft.com/office/drawing/2014/main" id="{2F7670F6-392F-05B0-6BCB-99CA0482A896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0" y="1503172"/>
              <a:ext cx="10664952" cy="1508760"/>
            </a:xfrm>
            <a:prstGeom prst="rect">
              <a:avLst/>
            </a:prstGeom>
          </p:spPr>
        </p:pic>
        <p:pic>
          <p:nvPicPr>
            <p:cNvPr id="16" name="Picture 7728">
              <a:extLst>
                <a:ext uri="{FF2B5EF4-FFF2-40B4-BE49-F238E27FC236}">
                  <a16:creationId xmlns:a16="http://schemas.microsoft.com/office/drawing/2014/main" id="{A42B9662-8558-8E2A-5E3D-BFA89EFE1216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0" y="3007868"/>
              <a:ext cx="10664952" cy="1508760"/>
            </a:xfrm>
            <a:prstGeom prst="rect">
              <a:avLst/>
            </a:prstGeom>
          </p:spPr>
        </p:pic>
        <p:pic>
          <p:nvPicPr>
            <p:cNvPr id="17" name="Picture 7729">
              <a:extLst>
                <a:ext uri="{FF2B5EF4-FFF2-40B4-BE49-F238E27FC236}">
                  <a16:creationId xmlns:a16="http://schemas.microsoft.com/office/drawing/2014/main" id="{EC7299F0-8472-68A6-B986-621588508CD6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0" y="4512564"/>
              <a:ext cx="10664952" cy="1499616"/>
            </a:xfrm>
            <a:prstGeom prst="rect">
              <a:avLst/>
            </a:prstGeom>
          </p:spPr>
        </p:pic>
        <p:sp>
          <p:nvSpPr>
            <p:cNvPr id="18" name="Rectangle 1231">
              <a:extLst>
                <a:ext uri="{FF2B5EF4-FFF2-40B4-BE49-F238E27FC236}">
                  <a16:creationId xmlns:a16="http://schemas.microsoft.com/office/drawing/2014/main" id="{314B2529-90D2-4ACF-5812-B9C4A7BEDDD9}"/>
                </a:ext>
              </a:extLst>
            </p:cNvPr>
            <p:cNvSpPr/>
            <p:nvPr/>
          </p:nvSpPr>
          <p:spPr>
            <a:xfrm>
              <a:off x="1879114" y="422203"/>
              <a:ext cx="8669568" cy="6028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3500" kern="100">
                  <a:solidFill>
                    <a:srgbClr val="B80E0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TYÖELÄMÄÄN</a:t>
              </a:r>
              <a:r>
                <a:rPr lang="fi-FI" sz="3500" kern="100" spc="465">
                  <a:solidFill>
                    <a:srgbClr val="B80E0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3500" kern="100">
                  <a:solidFill>
                    <a:srgbClr val="B80E0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TUTUSTUMINEN</a:t>
              </a:r>
              <a:endParaRPr lang="fi-FI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9" name="Picture 1233">
              <a:extLst>
                <a:ext uri="{FF2B5EF4-FFF2-40B4-BE49-F238E27FC236}">
                  <a16:creationId xmlns:a16="http://schemas.microsoft.com/office/drawing/2014/main" id="{EAF40730-08D6-D0D7-FC86-C9D08EB8FEF4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856488" y="1229868"/>
              <a:ext cx="6813804" cy="4323588"/>
            </a:xfrm>
            <a:prstGeom prst="rect">
              <a:avLst/>
            </a:prstGeom>
          </p:spPr>
        </p:pic>
        <p:sp>
          <p:nvSpPr>
            <p:cNvPr id="20" name="Shape 1234">
              <a:extLst>
                <a:ext uri="{FF2B5EF4-FFF2-40B4-BE49-F238E27FC236}">
                  <a16:creationId xmlns:a16="http://schemas.microsoft.com/office/drawing/2014/main" id="{C16D1C25-57D9-1591-08E9-00E8B278DA74}"/>
                </a:ext>
              </a:extLst>
            </p:cNvPr>
            <p:cNvSpPr/>
            <p:nvPr/>
          </p:nvSpPr>
          <p:spPr>
            <a:xfrm>
              <a:off x="7353300" y="1402080"/>
              <a:ext cx="2866644" cy="2596896"/>
            </a:xfrm>
            <a:custGeom>
              <a:avLst/>
              <a:gdLst/>
              <a:ahLst/>
              <a:cxnLst/>
              <a:rect l="0" t="0" r="0" b="0"/>
              <a:pathLst>
                <a:path w="2866644" h="2596896">
                  <a:moveTo>
                    <a:pt x="202073" y="12978"/>
                  </a:moveTo>
                  <a:cubicBezTo>
                    <a:pt x="347663" y="8763"/>
                    <a:pt x="487680" y="47625"/>
                    <a:pt x="574548" y="35052"/>
                  </a:cubicBezTo>
                  <a:cubicBezTo>
                    <a:pt x="691896" y="16764"/>
                    <a:pt x="886968" y="57912"/>
                    <a:pt x="1066800" y="35052"/>
                  </a:cubicBezTo>
                  <a:cubicBezTo>
                    <a:pt x="1245109" y="10668"/>
                    <a:pt x="1374648" y="68580"/>
                    <a:pt x="1557528" y="35052"/>
                  </a:cubicBezTo>
                  <a:cubicBezTo>
                    <a:pt x="1740409" y="0"/>
                    <a:pt x="1892809" y="59436"/>
                    <a:pt x="2020824" y="35052"/>
                  </a:cubicBezTo>
                  <a:cubicBezTo>
                    <a:pt x="2148840" y="10668"/>
                    <a:pt x="2260092" y="51816"/>
                    <a:pt x="2427733" y="35052"/>
                  </a:cubicBezTo>
                  <a:cubicBezTo>
                    <a:pt x="2595372" y="16764"/>
                    <a:pt x="2648712" y="38100"/>
                    <a:pt x="2836164" y="35052"/>
                  </a:cubicBezTo>
                  <a:cubicBezTo>
                    <a:pt x="2848356" y="150876"/>
                    <a:pt x="2804161" y="455676"/>
                    <a:pt x="2836164" y="586740"/>
                  </a:cubicBezTo>
                  <a:cubicBezTo>
                    <a:pt x="2866644" y="717804"/>
                    <a:pt x="2820924" y="902208"/>
                    <a:pt x="2836164" y="1114044"/>
                  </a:cubicBezTo>
                  <a:cubicBezTo>
                    <a:pt x="2851404" y="1325880"/>
                    <a:pt x="2808733" y="1427988"/>
                    <a:pt x="2836164" y="1540764"/>
                  </a:cubicBezTo>
                  <a:cubicBezTo>
                    <a:pt x="2862072" y="1653540"/>
                    <a:pt x="2808733" y="1909572"/>
                    <a:pt x="2836164" y="2017776"/>
                  </a:cubicBezTo>
                  <a:cubicBezTo>
                    <a:pt x="2862072" y="2125980"/>
                    <a:pt x="2801112" y="2343912"/>
                    <a:pt x="2836164" y="2545080"/>
                  </a:cubicBezTo>
                  <a:cubicBezTo>
                    <a:pt x="2685288" y="2548128"/>
                    <a:pt x="2563368" y="2503932"/>
                    <a:pt x="2343912" y="2545080"/>
                  </a:cubicBezTo>
                  <a:cubicBezTo>
                    <a:pt x="2125980" y="2584704"/>
                    <a:pt x="2014728" y="2534412"/>
                    <a:pt x="1825752" y="2545080"/>
                  </a:cubicBezTo>
                  <a:cubicBezTo>
                    <a:pt x="1636776" y="2554224"/>
                    <a:pt x="1588009" y="2491740"/>
                    <a:pt x="1362456" y="2545080"/>
                  </a:cubicBezTo>
                  <a:cubicBezTo>
                    <a:pt x="1136904" y="2596896"/>
                    <a:pt x="1146048" y="2525268"/>
                    <a:pt x="982980" y="2545080"/>
                  </a:cubicBezTo>
                  <a:cubicBezTo>
                    <a:pt x="819912" y="2564892"/>
                    <a:pt x="708660" y="2517648"/>
                    <a:pt x="492252" y="2545080"/>
                  </a:cubicBezTo>
                  <a:cubicBezTo>
                    <a:pt x="274320" y="2570988"/>
                    <a:pt x="147828" y="2513076"/>
                    <a:pt x="56388" y="2545080"/>
                  </a:cubicBezTo>
                  <a:cubicBezTo>
                    <a:pt x="0" y="2426208"/>
                    <a:pt x="82296" y="2141220"/>
                    <a:pt x="56388" y="1991868"/>
                  </a:cubicBezTo>
                  <a:cubicBezTo>
                    <a:pt x="30480" y="1844040"/>
                    <a:pt x="103632" y="1679448"/>
                    <a:pt x="56388" y="1514856"/>
                  </a:cubicBezTo>
                  <a:cubicBezTo>
                    <a:pt x="9144" y="1351788"/>
                    <a:pt x="68580" y="1161288"/>
                    <a:pt x="56388" y="1063752"/>
                  </a:cubicBezTo>
                  <a:cubicBezTo>
                    <a:pt x="44196" y="966216"/>
                    <a:pt x="85344" y="781812"/>
                    <a:pt x="56388" y="637032"/>
                  </a:cubicBezTo>
                  <a:cubicBezTo>
                    <a:pt x="27432" y="492252"/>
                    <a:pt x="79248" y="158496"/>
                    <a:pt x="56388" y="35052"/>
                  </a:cubicBezTo>
                  <a:cubicBezTo>
                    <a:pt x="104394" y="20574"/>
                    <a:pt x="153543" y="14383"/>
                    <a:pt x="202073" y="12978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i-FI"/>
            </a:p>
          </p:txBody>
        </p:sp>
        <p:sp>
          <p:nvSpPr>
            <p:cNvPr id="21" name="Shape 1235">
              <a:extLst>
                <a:ext uri="{FF2B5EF4-FFF2-40B4-BE49-F238E27FC236}">
                  <a16:creationId xmlns:a16="http://schemas.microsoft.com/office/drawing/2014/main" id="{C2A26851-2F78-02A2-9AE0-7D7489A9B0E7}"/>
                </a:ext>
              </a:extLst>
            </p:cNvPr>
            <p:cNvSpPr/>
            <p:nvPr/>
          </p:nvSpPr>
          <p:spPr>
            <a:xfrm>
              <a:off x="7359396" y="1394460"/>
              <a:ext cx="2886456" cy="2595372"/>
            </a:xfrm>
            <a:custGeom>
              <a:avLst/>
              <a:gdLst/>
              <a:ahLst/>
              <a:cxnLst/>
              <a:rect l="0" t="0" r="0" b="0"/>
              <a:pathLst>
                <a:path w="2886456" h="2595372">
                  <a:moveTo>
                    <a:pt x="50292" y="42672"/>
                  </a:moveTo>
                  <a:cubicBezTo>
                    <a:pt x="176785" y="39624"/>
                    <a:pt x="313944" y="74676"/>
                    <a:pt x="457200" y="42672"/>
                  </a:cubicBezTo>
                  <a:cubicBezTo>
                    <a:pt x="601980" y="9144"/>
                    <a:pt x="740664" y="62484"/>
                    <a:pt x="893064" y="42672"/>
                  </a:cubicBezTo>
                  <a:cubicBezTo>
                    <a:pt x="1045464" y="21336"/>
                    <a:pt x="1156716" y="80772"/>
                    <a:pt x="1383792" y="42672"/>
                  </a:cubicBezTo>
                  <a:cubicBezTo>
                    <a:pt x="1612392" y="3048"/>
                    <a:pt x="1776985" y="83820"/>
                    <a:pt x="1903476" y="42672"/>
                  </a:cubicBezTo>
                  <a:cubicBezTo>
                    <a:pt x="2029968" y="0"/>
                    <a:pt x="2156461" y="76200"/>
                    <a:pt x="2282952" y="42672"/>
                  </a:cubicBezTo>
                  <a:cubicBezTo>
                    <a:pt x="2409445" y="7620"/>
                    <a:pt x="2586228" y="99060"/>
                    <a:pt x="2830068" y="42672"/>
                  </a:cubicBezTo>
                  <a:cubicBezTo>
                    <a:pt x="2833116" y="198120"/>
                    <a:pt x="2779776" y="358140"/>
                    <a:pt x="2830068" y="493776"/>
                  </a:cubicBezTo>
                  <a:cubicBezTo>
                    <a:pt x="2880361" y="629412"/>
                    <a:pt x="2772156" y="912876"/>
                    <a:pt x="2830068" y="1021080"/>
                  </a:cubicBezTo>
                  <a:cubicBezTo>
                    <a:pt x="2886456" y="1129284"/>
                    <a:pt x="2822448" y="1313688"/>
                    <a:pt x="2830068" y="1522476"/>
                  </a:cubicBezTo>
                  <a:cubicBezTo>
                    <a:pt x="2837689" y="1732788"/>
                    <a:pt x="2798065" y="1770888"/>
                    <a:pt x="2830068" y="1949196"/>
                  </a:cubicBezTo>
                  <a:cubicBezTo>
                    <a:pt x="2860548" y="2129028"/>
                    <a:pt x="2808733" y="2365248"/>
                    <a:pt x="2830068" y="2552700"/>
                  </a:cubicBezTo>
                  <a:cubicBezTo>
                    <a:pt x="2703576" y="2557272"/>
                    <a:pt x="2500885" y="2545080"/>
                    <a:pt x="2310385" y="2552700"/>
                  </a:cubicBezTo>
                  <a:cubicBezTo>
                    <a:pt x="2119885" y="2558796"/>
                    <a:pt x="2058924" y="2540508"/>
                    <a:pt x="1930909" y="2552700"/>
                  </a:cubicBezTo>
                  <a:cubicBezTo>
                    <a:pt x="1802892" y="2563368"/>
                    <a:pt x="1600200" y="2508504"/>
                    <a:pt x="1467613" y="2552700"/>
                  </a:cubicBezTo>
                  <a:cubicBezTo>
                    <a:pt x="1335024" y="2595372"/>
                    <a:pt x="1254252" y="2516124"/>
                    <a:pt x="1088137" y="2552700"/>
                  </a:cubicBezTo>
                  <a:cubicBezTo>
                    <a:pt x="922020" y="2589276"/>
                    <a:pt x="842773" y="2519172"/>
                    <a:pt x="679704" y="2552700"/>
                  </a:cubicBezTo>
                  <a:cubicBezTo>
                    <a:pt x="518161" y="2584704"/>
                    <a:pt x="237744" y="2517648"/>
                    <a:pt x="50292" y="2552700"/>
                  </a:cubicBezTo>
                  <a:cubicBezTo>
                    <a:pt x="21336" y="2395728"/>
                    <a:pt x="77724" y="2270760"/>
                    <a:pt x="50292" y="2100072"/>
                  </a:cubicBezTo>
                  <a:cubicBezTo>
                    <a:pt x="22861" y="1929384"/>
                    <a:pt x="97536" y="1731264"/>
                    <a:pt x="50292" y="1598676"/>
                  </a:cubicBezTo>
                  <a:cubicBezTo>
                    <a:pt x="3049" y="1464564"/>
                    <a:pt x="100585" y="1266444"/>
                    <a:pt x="50292" y="1045464"/>
                  </a:cubicBezTo>
                  <a:cubicBezTo>
                    <a:pt x="0" y="824484"/>
                    <a:pt x="82297" y="652272"/>
                    <a:pt x="50292" y="519684"/>
                  </a:cubicBezTo>
                  <a:cubicBezTo>
                    <a:pt x="18288" y="385572"/>
                    <a:pt x="83820" y="272796"/>
                    <a:pt x="50292" y="42672"/>
                  </a:cubicBezTo>
                </a:path>
              </a:pathLst>
            </a:custGeom>
            <a:ln w="50292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i-FI"/>
            </a:p>
          </p:txBody>
        </p:sp>
        <p:sp>
          <p:nvSpPr>
            <p:cNvPr id="22" name="Rectangle 1236">
              <a:extLst>
                <a:ext uri="{FF2B5EF4-FFF2-40B4-BE49-F238E27FC236}">
                  <a16:creationId xmlns:a16="http://schemas.microsoft.com/office/drawing/2014/main" id="{70E2C88D-F952-F311-8A62-ED77F62A9048}"/>
                </a:ext>
              </a:extLst>
            </p:cNvPr>
            <p:cNvSpPr/>
            <p:nvPr/>
          </p:nvSpPr>
          <p:spPr>
            <a:xfrm>
              <a:off x="7892796" y="1754106"/>
              <a:ext cx="2471119" cy="2725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Tässä</a:t>
              </a:r>
              <a:r>
                <a:rPr lang="fi-FI" sz="1600" kern="100" spc="-6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lisää</a:t>
              </a:r>
              <a:r>
                <a:rPr lang="fi-FI" sz="1600" kern="100" spc="-4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riihisläisten</a:t>
              </a:r>
              <a:r>
                <a:rPr lang="fi-FI" sz="1600" kern="100" spc="-3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fi-FI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1237">
              <a:extLst>
                <a:ext uri="{FF2B5EF4-FFF2-40B4-BE49-F238E27FC236}">
                  <a16:creationId xmlns:a16="http://schemas.microsoft.com/office/drawing/2014/main" id="{A4CDD32B-85F4-1F78-CF6D-4DCCE3ACDF09}"/>
                </a:ext>
              </a:extLst>
            </p:cNvPr>
            <p:cNvSpPr/>
            <p:nvPr/>
          </p:nvSpPr>
          <p:spPr>
            <a:xfrm>
              <a:off x="7624515" y="1994958"/>
              <a:ext cx="3182809" cy="27251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oppilaiden</a:t>
              </a:r>
              <a:r>
                <a:rPr lang="fi-FI" sz="1600" kern="100" spc="-2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aiempien</a:t>
              </a:r>
              <a:r>
                <a:rPr lang="fi-FI" sz="1600" kern="100" spc="-4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vuosien</a:t>
              </a:r>
              <a:r>
                <a:rPr lang="fi-FI" sz="1600" kern="100" spc="-4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fi-FI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1238">
              <a:extLst>
                <a:ext uri="{FF2B5EF4-FFF2-40B4-BE49-F238E27FC236}">
                  <a16:creationId xmlns:a16="http://schemas.microsoft.com/office/drawing/2014/main" id="{43315047-5B7C-CD0A-8638-862CB507AF8E}"/>
                </a:ext>
              </a:extLst>
            </p:cNvPr>
            <p:cNvSpPr/>
            <p:nvPr/>
          </p:nvSpPr>
          <p:spPr>
            <a:xfrm>
              <a:off x="7571165" y="2234139"/>
              <a:ext cx="3266554" cy="27251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TET-paikkoja.</a:t>
              </a:r>
              <a:r>
                <a:rPr lang="fi-FI" sz="1600" kern="100" spc="-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Ei</a:t>
              </a:r>
              <a:r>
                <a:rPr lang="fi-FI" sz="1600" kern="100" spc="-3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ole</a:t>
              </a:r>
              <a:r>
                <a:rPr lang="fi-FI" sz="1600" kern="100" spc="-4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varmuutta</a:t>
              </a:r>
              <a:endParaRPr lang="fi-FI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1239">
              <a:extLst>
                <a:ext uri="{FF2B5EF4-FFF2-40B4-BE49-F238E27FC236}">
                  <a16:creationId xmlns:a16="http://schemas.microsoft.com/office/drawing/2014/main" id="{B6D81AB2-D167-3FCA-AC67-E23438ADE17E}"/>
                </a:ext>
              </a:extLst>
            </p:cNvPr>
            <p:cNvSpPr/>
            <p:nvPr/>
          </p:nvSpPr>
          <p:spPr>
            <a:xfrm>
              <a:off x="7758717" y="2474990"/>
              <a:ext cx="2826964" cy="27251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ottavatko</a:t>
              </a:r>
              <a:r>
                <a:rPr lang="fi-FI" sz="1600" kern="100" spc="-7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he</a:t>
              </a:r>
              <a:r>
                <a:rPr lang="fi-FI" sz="1600" kern="100" spc="-2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tänä</a:t>
              </a:r>
              <a:r>
                <a:rPr lang="fi-FI" sz="1600" kern="100" spc="-3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vuonna</a:t>
              </a:r>
              <a:r>
                <a:rPr lang="fi-FI" sz="1600" kern="100" spc="-3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fi-FI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1240">
              <a:extLst>
                <a:ext uri="{FF2B5EF4-FFF2-40B4-BE49-F238E27FC236}">
                  <a16:creationId xmlns:a16="http://schemas.microsoft.com/office/drawing/2014/main" id="{B21B6CCF-ACE0-6A91-E78D-29C229C477C0}"/>
                </a:ext>
              </a:extLst>
            </p:cNvPr>
            <p:cNvSpPr/>
            <p:nvPr/>
          </p:nvSpPr>
          <p:spPr>
            <a:xfrm>
              <a:off x="7807400" y="2715743"/>
              <a:ext cx="2698539" cy="27251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tettiläisiä,</a:t>
              </a:r>
              <a:r>
                <a:rPr lang="fi-FI" sz="1600" kern="100" spc="-4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joten</a:t>
              </a:r>
              <a:r>
                <a:rPr lang="fi-FI" sz="1600" kern="100" spc="-7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älä</a:t>
              </a:r>
              <a:r>
                <a:rPr lang="fi-FI" sz="1600" kern="100" spc="-3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vaan</a:t>
              </a:r>
              <a:r>
                <a:rPr lang="fi-FI" sz="1600" kern="100" spc="-3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fi-FI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1241">
              <a:extLst>
                <a:ext uri="{FF2B5EF4-FFF2-40B4-BE49-F238E27FC236}">
                  <a16:creationId xmlns:a16="http://schemas.microsoft.com/office/drawing/2014/main" id="{D12F1EA2-1020-0A6E-0249-F6214D32A67E}"/>
                </a:ext>
              </a:extLst>
            </p:cNvPr>
            <p:cNvSpPr/>
            <p:nvPr/>
          </p:nvSpPr>
          <p:spPr>
            <a:xfrm>
              <a:off x="7616964" y="2956594"/>
              <a:ext cx="3204214" cy="27251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pahoita</a:t>
              </a:r>
              <a:r>
                <a:rPr lang="fi-FI" sz="1600" kern="100" spc="-3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mieltäsi,</a:t>
              </a:r>
              <a:r>
                <a:rPr lang="fi-FI" sz="1600" kern="100" spc="-4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jos</a:t>
              </a:r>
              <a:r>
                <a:rPr lang="fi-FI" sz="1600" kern="100" spc="-5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et</a:t>
              </a:r>
              <a:r>
                <a:rPr lang="fi-FI" sz="1600" kern="100" spc="-4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pääse</a:t>
              </a:r>
              <a:r>
                <a:rPr lang="fi-FI" sz="1600" kern="100" spc="-3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fi-FI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1242">
              <a:extLst>
                <a:ext uri="{FF2B5EF4-FFF2-40B4-BE49-F238E27FC236}">
                  <a16:creationId xmlns:a16="http://schemas.microsoft.com/office/drawing/2014/main" id="{57B3C206-8E7F-9808-F47A-1755622C3739}"/>
                </a:ext>
              </a:extLst>
            </p:cNvPr>
            <p:cNvSpPr/>
            <p:nvPr/>
          </p:nvSpPr>
          <p:spPr>
            <a:xfrm>
              <a:off x="7755647" y="3197347"/>
              <a:ext cx="2834990" cy="27251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ensimmäiseen</a:t>
              </a:r>
              <a:r>
                <a:rPr lang="fi-FI" sz="1600" kern="100" spc="-4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hakemaasi</a:t>
              </a:r>
              <a:r>
                <a:rPr lang="fi-FI" sz="1600" kern="100" spc="-3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fi-FI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1243">
              <a:extLst>
                <a:ext uri="{FF2B5EF4-FFF2-40B4-BE49-F238E27FC236}">
                  <a16:creationId xmlns:a16="http://schemas.microsoft.com/office/drawing/2014/main" id="{DC3A847A-5FD3-F54F-C0EB-2A5EBDBBE8EE}"/>
                </a:ext>
              </a:extLst>
            </p:cNvPr>
            <p:cNvSpPr/>
            <p:nvPr/>
          </p:nvSpPr>
          <p:spPr>
            <a:xfrm>
              <a:off x="8235667" y="3436626"/>
              <a:ext cx="1501507" cy="27251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16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TET-paikkaan.</a:t>
              </a:r>
              <a:endParaRPr lang="fi-FI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Luontoaiheinen piirros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4_TF03431377" id="{9A2B0FE7-A02A-4C63-861A-191406C1FEE6}" vid="{DF6041FB-8817-41F9-8BD7-7DC30C544BD4}"/>
    </a:ext>
  </a:extLst>
</a:theme>
</file>

<file path=ppt/theme/theme2.xml><?xml version="1.0" encoding="utf-8"?>
<a:theme xmlns:a="http://schemas.openxmlformats.org/drawingml/2006/main" name="Office-te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Sateenkaariesitys</Template>
  <TotalTime>85</TotalTime>
  <Words>416</Words>
  <Application>Microsoft Office PowerPoint</Application>
  <PresentationFormat>Laajakuva</PresentationFormat>
  <Paragraphs>73</Paragraphs>
  <Slides>14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Arial</vt:lpstr>
      <vt:lpstr>Calibri</vt:lpstr>
      <vt:lpstr>Segoe Print</vt:lpstr>
      <vt:lpstr>Times New Roman</vt:lpstr>
      <vt:lpstr>Wingdings</vt:lpstr>
      <vt:lpstr>Luontoaiheinen piirros 16x9</vt:lpstr>
      <vt:lpstr>8.-luokkalaisten työelämään tutustuminen (TET)</vt:lpstr>
      <vt:lpstr>Työelämään tutustuminen</vt:lpstr>
      <vt:lpstr>Vierailu työpaikalla TET-paikan hakemisen tiimoilta</vt:lpstr>
      <vt:lpstr>Puhelu työpaikalla esim. näin</vt:lpstr>
      <vt:lpstr>TET:   lähentää koulua ja työelämää  mahdollistaa oppilaille kokemustietoa työelämästä  antaa kokemuksia tulevaisuutta varten  tarjoaa mahdollisuuden kokeilla erilaisia työtehtäviä  aktivoi urasuuntautuneisuutta oivallinen tapa harjoitella vuorovaikutustaitoja</vt:lpstr>
      <vt:lpstr>TET-sopimuksen täyttäminen</vt:lpstr>
      <vt:lpstr>Vihkotehtävä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Onnistumisen iloa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Työelämään tutustuminen (TET)</dc:title>
  <dc:creator>Saikkonen Anja</dc:creator>
  <cp:lastModifiedBy>Amanda Salminen</cp:lastModifiedBy>
  <cp:revision>6</cp:revision>
  <dcterms:created xsi:type="dcterms:W3CDTF">2024-08-19T08:04:20Z</dcterms:created>
  <dcterms:modified xsi:type="dcterms:W3CDTF">2025-09-03T06:29:39Z</dcterms:modified>
</cp:coreProperties>
</file>