
<file path=[Content_Types].xml><?xml version="1.0" encoding="utf-8"?>
<Types xmlns="http://schemas.openxmlformats.org/package/2006/content-types">
  <Default Extension="xml" ContentType="application/xml"/>
  <Default Extension="emf" ContentType="image/x-emf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4" r:id="rId2"/>
  </p:sldMasterIdLst>
  <p:notesMasterIdLst>
    <p:notesMasterId r:id="rId31"/>
  </p:notesMasterIdLst>
  <p:handoutMasterIdLst>
    <p:handoutMasterId r:id="rId32"/>
  </p:handoutMasterIdLst>
  <p:sldIdLst>
    <p:sldId id="693" r:id="rId3"/>
    <p:sldId id="694" r:id="rId4"/>
    <p:sldId id="719" r:id="rId5"/>
    <p:sldId id="703" r:id="rId6"/>
    <p:sldId id="702" r:id="rId7"/>
    <p:sldId id="686" r:id="rId8"/>
    <p:sldId id="706" r:id="rId9"/>
    <p:sldId id="688" r:id="rId10"/>
    <p:sldId id="695" r:id="rId11"/>
    <p:sldId id="690" r:id="rId12"/>
    <p:sldId id="697" r:id="rId13"/>
    <p:sldId id="696" r:id="rId14"/>
    <p:sldId id="716" r:id="rId15"/>
    <p:sldId id="698" r:id="rId16"/>
    <p:sldId id="717" r:id="rId17"/>
    <p:sldId id="699" r:id="rId18"/>
    <p:sldId id="700" r:id="rId19"/>
    <p:sldId id="710" r:id="rId20"/>
    <p:sldId id="711" r:id="rId21"/>
    <p:sldId id="712" r:id="rId22"/>
    <p:sldId id="713" r:id="rId23"/>
    <p:sldId id="714" r:id="rId24"/>
    <p:sldId id="715" r:id="rId25"/>
    <p:sldId id="718" r:id="rId26"/>
    <p:sldId id="721" r:id="rId27"/>
    <p:sldId id="708" r:id="rId28"/>
    <p:sldId id="704" r:id="rId29"/>
    <p:sldId id="705" r:id="rId30"/>
  </p:sldIdLst>
  <p:sldSz cx="9144000" cy="6858000" type="screen4x3"/>
  <p:notesSz cx="6645275" cy="9777413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pitchFamily="34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Franklin Gothic Demi" pitchFamily="34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Franklin Gothic Demi" pitchFamily="34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Franklin Gothic Demi" pitchFamily="34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Franklin Gothic Demi" pitchFamily="34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52">
          <p15:clr>
            <a:srgbClr val="A4A3A4"/>
          </p15:clr>
        </p15:guide>
        <p15:guide id="2" pos="3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80">
          <p15:clr>
            <a:srgbClr val="A4A3A4"/>
          </p15:clr>
        </p15:guide>
        <p15:guide id="2" pos="209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EFC"/>
    <a:srgbClr val="FFCC66"/>
    <a:srgbClr val="000032"/>
    <a:srgbClr val="FF9900"/>
    <a:srgbClr val="00CCFF"/>
    <a:srgbClr val="79DCFF"/>
    <a:srgbClr val="25C6FF"/>
    <a:srgbClr val="607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02" autoAdjust="0"/>
  </p:normalViewPr>
  <p:slideViewPr>
    <p:cSldViewPr snapToGrid="0">
      <p:cViewPr varScale="1">
        <p:scale>
          <a:sx n="111" d="100"/>
          <a:sy n="111" d="100"/>
        </p:scale>
        <p:origin x="-1032" y="-104"/>
      </p:cViewPr>
      <p:guideLst>
        <p:guide orient="horz" pos="752"/>
        <p:guide pos="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14" y="-72"/>
      </p:cViewPr>
      <p:guideLst>
        <p:guide orient="horz" pos="3080"/>
        <p:guide pos="209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3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29" Type="http://schemas.openxmlformats.org/officeDocument/2006/relationships/slide" Target="slides/slide27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38" Type="http://schemas.openxmlformats.org/officeDocument/2006/relationships/tableStyles" Target="tableStyles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EBBEB-02CA-450A-ADF0-7E1C99D8D2D1}" type="doc">
      <dgm:prSet loTypeId="urn:microsoft.com/office/officeart/2005/8/layout/hProcess11" loCatId="process" qsTypeId="urn:microsoft.com/office/officeart/2005/8/quickstyle/simple4" qsCatId="simple" csTypeId="urn:microsoft.com/office/officeart/2005/8/colors/colorful1" csCatId="colorful" phldr="1"/>
      <dgm:spPr/>
    </dgm:pt>
    <dgm:pt modelId="{11AE9903-8A7D-40BB-AF2D-0827DA2C4880}">
      <dgm:prSet phldrT="[Teksti]" custT="1"/>
      <dgm:spPr/>
      <dgm:t>
        <a:bodyPr/>
        <a:lstStyle/>
        <a:p>
          <a:r>
            <a:rPr lang="fi-FI" sz="1400" dirty="0" smtClean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Tekstiä tähän</a:t>
          </a:r>
          <a:endParaRPr lang="fi-FI" sz="1400" dirty="0">
            <a:solidFill>
              <a:schemeClr val="bg1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2C6F6EE-E440-4C94-A517-2DE87BF86B82}" type="parTrans" cxnId="{040B7B91-68A6-40D3-BEEC-086C3609372F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99CA55-417C-43BC-A648-1F4C0D1A7548}" type="sibTrans" cxnId="{040B7B91-68A6-40D3-BEEC-086C3609372F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C0E0690-0D28-498A-9713-AAA00D9F988C}">
      <dgm:prSet phldrT="[Teksti]" custT="1"/>
      <dgm:spPr/>
      <dgm:t>
        <a:bodyPr/>
        <a:lstStyle/>
        <a:p>
          <a:r>
            <a:rPr lang="fi-FI" sz="1400" dirty="0" smtClean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Tekstiä tähän</a:t>
          </a:r>
          <a:endParaRPr lang="fi-FI" sz="1400" dirty="0">
            <a:solidFill>
              <a:schemeClr val="bg1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FDDFC3-5A94-4CF6-810E-1E90F9A3B358}" type="parTrans" cxnId="{EDB18B3F-E7D9-4B83-B7F5-951359A51026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990F3A-020E-4F6E-8FAA-5A892B027742}" type="sibTrans" cxnId="{EDB18B3F-E7D9-4B83-B7F5-951359A51026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E7E69C-CFDD-4141-8033-E02187194337}">
      <dgm:prSet phldrT="[Teksti]" custT="1"/>
      <dgm:spPr/>
      <dgm:t>
        <a:bodyPr/>
        <a:lstStyle/>
        <a:p>
          <a:r>
            <a:rPr lang="fi-FI" sz="1400" dirty="0" smtClean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Tekstiä tähän</a:t>
          </a:r>
          <a:endParaRPr lang="fi-FI" sz="14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97FA2C5-344C-4358-A83D-19A6BA41A8C9}" type="parTrans" cxnId="{4961989C-B8C3-45EF-93AF-E20A5C24D9C1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3221A2-15F9-4128-8E4D-76E36777D374}" type="sibTrans" cxnId="{4961989C-B8C3-45EF-93AF-E20A5C24D9C1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0FC1ADB-F403-4C8D-9765-CD47B92C50B7}">
      <dgm:prSet phldrT="[Teksti]" custT="1"/>
      <dgm:spPr/>
      <dgm:t>
        <a:bodyPr/>
        <a:lstStyle/>
        <a:p>
          <a:r>
            <a:rPr lang="fi-FI" sz="1400" dirty="0" smtClean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Tekstiä tähän</a:t>
          </a:r>
          <a:endParaRPr lang="fi-FI" sz="1400" dirty="0" smtClean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F5826A2-D9AF-42A1-B720-8C9AE2511BE7}" type="parTrans" cxnId="{65082B81-04CE-4B76-B6CB-24846B054540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5A4FDA-44F3-4D74-8C6E-10EFF615E7FD}" type="sibTrans" cxnId="{65082B81-04CE-4B76-B6CB-24846B054540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95A1454-1744-47A0-9EA0-ADD8F0B949A8}">
      <dgm:prSet phldrT="[Teksti]" custT="1"/>
      <dgm:spPr/>
      <dgm:t>
        <a:bodyPr/>
        <a:lstStyle/>
        <a:p>
          <a:r>
            <a:rPr lang="fi-FI" sz="1400" dirty="0" smtClean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Tekstiä tähän</a:t>
          </a:r>
          <a:endParaRPr lang="fi-FI" sz="14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E5A0CC-2942-4506-B841-382089CE30C4}" type="parTrans" cxnId="{ACBD6BCB-C5A9-43C2-976D-956B0E2958CF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45273A2-D1D0-4ADE-B97D-384AD2E19D22}" type="sibTrans" cxnId="{ACBD6BCB-C5A9-43C2-976D-956B0E2958CF}">
      <dgm:prSet/>
      <dgm:spPr/>
      <dgm:t>
        <a:bodyPr/>
        <a:lstStyle/>
        <a:p>
          <a:endParaRPr lang="fi-FI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47FBD5-A719-41B1-B14E-1999BDDE6C3C}" type="pres">
      <dgm:prSet presAssocID="{A82EBBEB-02CA-450A-ADF0-7E1C99D8D2D1}" presName="Name0" presStyleCnt="0">
        <dgm:presLayoutVars>
          <dgm:dir/>
          <dgm:resizeHandles val="exact"/>
        </dgm:presLayoutVars>
      </dgm:prSet>
      <dgm:spPr/>
    </dgm:pt>
    <dgm:pt modelId="{AC72F22C-099E-498D-8DC7-9B2A966FB234}" type="pres">
      <dgm:prSet presAssocID="{A82EBBEB-02CA-450A-ADF0-7E1C99D8D2D1}" presName="arrow" presStyleLbl="bgShp" presStyleIdx="0" presStyleCn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fi-FI"/>
        </a:p>
      </dgm:t>
    </dgm:pt>
    <dgm:pt modelId="{644FC417-65C4-4A14-9BD3-0B4FE4983038}" type="pres">
      <dgm:prSet presAssocID="{A82EBBEB-02CA-450A-ADF0-7E1C99D8D2D1}" presName="points" presStyleCnt="0"/>
      <dgm:spPr/>
    </dgm:pt>
    <dgm:pt modelId="{0BFD2B67-6EEF-4CED-9DD0-87FB3CA2D9F6}" type="pres">
      <dgm:prSet presAssocID="{11AE9903-8A7D-40BB-AF2D-0827DA2C4880}" presName="compositeA" presStyleCnt="0"/>
      <dgm:spPr/>
    </dgm:pt>
    <dgm:pt modelId="{74D5A485-77E1-4371-B1DA-5501D50167D9}" type="pres">
      <dgm:prSet presAssocID="{11AE9903-8A7D-40BB-AF2D-0827DA2C4880}" presName="textA" presStyleLbl="revTx" presStyleIdx="0" presStyleCnt="5" custScaleX="20426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1720A3A-5323-47FA-A501-DB9E770BAE3D}" type="pres">
      <dgm:prSet presAssocID="{11AE9903-8A7D-40BB-AF2D-0827DA2C4880}" presName="circleA" presStyleLbl="node1" presStyleIdx="0" presStyleCnt="5"/>
      <dgm:spPr/>
    </dgm:pt>
    <dgm:pt modelId="{75045AA1-C2A5-42F2-A01E-58F27156D578}" type="pres">
      <dgm:prSet presAssocID="{11AE9903-8A7D-40BB-AF2D-0827DA2C4880}" presName="spaceA" presStyleCnt="0"/>
      <dgm:spPr/>
    </dgm:pt>
    <dgm:pt modelId="{5D8A696D-F594-467F-A51E-2AFB38010A92}" type="pres">
      <dgm:prSet presAssocID="{D399CA55-417C-43BC-A648-1F4C0D1A7548}" presName="space" presStyleCnt="0"/>
      <dgm:spPr/>
    </dgm:pt>
    <dgm:pt modelId="{11DB416F-964F-4B71-91DA-1F7D6BC44488}" type="pres">
      <dgm:prSet presAssocID="{1C0E0690-0D28-498A-9713-AAA00D9F988C}" presName="compositeB" presStyleCnt="0"/>
      <dgm:spPr/>
    </dgm:pt>
    <dgm:pt modelId="{23DCC597-2234-4D4F-96BB-AAFC5589CBAE}" type="pres">
      <dgm:prSet presAssocID="{1C0E0690-0D28-498A-9713-AAA00D9F988C}" presName="textB" presStyleLbl="revTx" presStyleIdx="1" presStyleCnt="5" custScaleX="20892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AAE9942-3612-4795-A6AA-72B58A68559F}" type="pres">
      <dgm:prSet presAssocID="{1C0E0690-0D28-498A-9713-AAA00D9F988C}" presName="circleB" presStyleLbl="node1" presStyleIdx="1" presStyleCnt="5"/>
      <dgm:spPr/>
    </dgm:pt>
    <dgm:pt modelId="{0A6DE4B1-B5DC-4351-8D87-B3739B905B9B}" type="pres">
      <dgm:prSet presAssocID="{1C0E0690-0D28-498A-9713-AAA00D9F988C}" presName="spaceB" presStyleCnt="0"/>
      <dgm:spPr/>
    </dgm:pt>
    <dgm:pt modelId="{EB47B162-40A6-4D83-9CDA-D925DC1CB76C}" type="pres">
      <dgm:prSet presAssocID="{15990F3A-020E-4F6E-8FAA-5A892B027742}" presName="space" presStyleCnt="0"/>
      <dgm:spPr/>
    </dgm:pt>
    <dgm:pt modelId="{B05C7BC1-12DC-4B6D-AF8F-61290D245B99}" type="pres">
      <dgm:prSet presAssocID="{30E7E69C-CFDD-4141-8033-E02187194337}" presName="compositeA" presStyleCnt="0"/>
      <dgm:spPr/>
    </dgm:pt>
    <dgm:pt modelId="{7E066FCD-E543-4D62-B391-28AD7BF1F33D}" type="pres">
      <dgm:prSet presAssocID="{30E7E69C-CFDD-4141-8033-E02187194337}" presName="textA" presStyleLbl="revTx" presStyleIdx="2" presStyleCnt="5" custScaleX="24120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DB75857-E643-48BD-A6CE-76C56D189731}" type="pres">
      <dgm:prSet presAssocID="{30E7E69C-CFDD-4141-8033-E02187194337}" presName="circleA" presStyleLbl="node1" presStyleIdx="2" presStyleCnt="5"/>
      <dgm:spPr/>
    </dgm:pt>
    <dgm:pt modelId="{5E360312-BF1B-4776-8AFC-DA46428FFE53}" type="pres">
      <dgm:prSet presAssocID="{30E7E69C-CFDD-4141-8033-E02187194337}" presName="spaceA" presStyleCnt="0"/>
      <dgm:spPr/>
    </dgm:pt>
    <dgm:pt modelId="{B7F83558-B746-454C-9E4D-1C5B6461FF57}" type="pres">
      <dgm:prSet presAssocID="{0B3221A2-15F9-4128-8E4D-76E36777D374}" presName="space" presStyleCnt="0"/>
      <dgm:spPr/>
    </dgm:pt>
    <dgm:pt modelId="{2638DE43-B835-4692-8B6D-859AE60F2741}" type="pres">
      <dgm:prSet presAssocID="{70FC1ADB-F403-4C8D-9765-CD47B92C50B7}" presName="compositeB" presStyleCnt="0"/>
      <dgm:spPr/>
    </dgm:pt>
    <dgm:pt modelId="{5167A019-C963-46E0-913F-26C35A8A3A2A}" type="pres">
      <dgm:prSet presAssocID="{70FC1ADB-F403-4C8D-9765-CD47B92C50B7}" presName="textB" presStyleLbl="revTx" presStyleIdx="3" presStyleCnt="5" custScaleX="23355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C4DEAE2-5E91-451B-9FD4-F8E2742DA4C0}" type="pres">
      <dgm:prSet presAssocID="{70FC1ADB-F403-4C8D-9765-CD47B92C50B7}" presName="circleB" presStyleLbl="node1" presStyleIdx="3" presStyleCnt="5"/>
      <dgm:spPr/>
    </dgm:pt>
    <dgm:pt modelId="{77772CE8-533A-48C5-817A-DF5968D8922E}" type="pres">
      <dgm:prSet presAssocID="{70FC1ADB-F403-4C8D-9765-CD47B92C50B7}" presName="spaceB" presStyleCnt="0"/>
      <dgm:spPr/>
    </dgm:pt>
    <dgm:pt modelId="{36A01DBE-63E2-43ED-B7F8-E0A10E1CE1AA}" type="pres">
      <dgm:prSet presAssocID="{7E5A4FDA-44F3-4D74-8C6E-10EFF615E7FD}" presName="space" presStyleCnt="0"/>
      <dgm:spPr/>
    </dgm:pt>
    <dgm:pt modelId="{8B56C067-757B-4BDD-9090-681BB1F9C0D8}" type="pres">
      <dgm:prSet presAssocID="{995A1454-1744-47A0-9EA0-ADD8F0B949A8}" presName="compositeA" presStyleCnt="0"/>
      <dgm:spPr/>
    </dgm:pt>
    <dgm:pt modelId="{30B16C26-603B-4732-B0BF-C0E587E16919}" type="pres">
      <dgm:prSet presAssocID="{995A1454-1744-47A0-9EA0-ADD8F0B949A8}" presName="textA" presStyleLbl="revTx" presStyleIdx="4" presStyleCnt="5" custScaleX="19108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A02CA11-B5C5-45A6-B08F-3CD31F50CF35}" type="pres">
      <dgm:prSet presAssocID="{995A1454-1744-47A0-9EA0-ADD8F0B949A8}" presName="circleA" presStyleLbl="node1" presStyleIdx="4" presStyleCnt="5"/>
      <dgm:spPr/>
    </dgm:pt>
    <dgm:pt modelId="{F5E186BA-2F4F-4115-87C9-DF7877E6A9C6}" type="pres">
      <dgm:prSet presAssocID="{995A1454-1744-47A0-9EA0-ADD8F0B949A8}" presName="spaceA" presStyleCnt="0"/>
      <dgm:spPr/>
    </dgm:pt>
  </dgm:ptLst>
  <dgm:cxnLst>
    <dgm:cxn modelId="{4961989C-B8C3-45EF-93AF-E20A5C24D9C1}" srcId="{A82EBBEB-02CA-450A-ADF0-7E1C99D8D2D1}" destId="{30E7E69C-CFDD-4141-8033-E02187194337}" srcOrd="2" destOrd="0" parTransId="{497FA2C5-344C-4358-A83D-19A6BA41A8C9}" sibTransId="{0B3221A2-15F9-4128-8E4D-76E36777D374}"/>
    <dgm:cxn modelId="{B99696C0-96F2-4AF9-A4E9-3EB85C3C1B93}" type="presOf" srcId="{11AE9903-8A7D-40BB-AF2D-0827DA2C4880}" destId="{74D5A485-77E1-4371-B1DA-5501D50167D9}" srcOrd="0" destOrd="0" presId="urn:microsoft.com/office/officeart/2005/8/layout/hProcess11"/>
    <dgm:cxn modelId="{CFC2D977-2C39-42D6-A53E-9F217CF94399}" type="presOf" srcId="{70FC1ADB-F403-4C8D-9765-CD47B92C50B7}" destId="{5167A019-C963-46E0-913F-26C35A8A3A2A}" srcOrd="0" destOrd="0" presId="urn:microsoft.com/office/officeart/2005/8/layout/hProcess11"/>
    <dgm:cxn modelId="{ACBD6BCB-C5A9-43C2-976D-956B0E2958CF}" srcId="{A82EBBEB-02CA-450A-ADF0-7E1C99D8D2D1}" destId="{995A1454-1744-47A0-9EA0-ADD8F0B949A8}" srcOrd="4" destOrd="0" parTransId="{05E5A0CC-2942-4506-B841-382089CE30C4}" sibTransId="{545273A2-D1D0-4ADE-B97D-384AD2E19D22}"/>
    <dgm:cxn modelId="{EDB18B3F-E7D9-4B83-B7F5-951359A51026}" srcId="{A82EBBEB-02CA-450A-ADF0-7E1C99D8D2D1}" destId="{1C0E0690-0D28-498A-9713-AAA00D9F988C}" srcOrd="1" destOrd="0" parTransId="{20FDDFC3-5A94-4CF6-810E-1E90F9A3B358}" sibTransId="{15990F3A-020E-4F6E-8FAA-5A892B027742}"/>
    <dgm:cxn modelId="{1FD1FE99-CC51-4387-ACA9-30624A0B26FC}" type="presOf" srcId="{1C0E0690-0D28-498A-9713-AAA00D9F988C}" destId="{23DCC597-2234-4D4F-96BB-AAFC5589CBAE}" srcOrd="0" destOrd="0" presId="urn:microsoft.com/office/officeart/2005/8/layout/hProcess11"/>
    <dgm:cxn modelId="{DDE490DF-1A01-4A77-AAAD-D4692C63EE92}" type="presOf" srcId="{995A1454-1744-47A0-9EA0-ADD8F0B949A8}" destId="{30B16C26-603B-4732-B0BF-C0E587E16919}" srcOrd="0" destOrd="0" presId="urn:microsoft.com/office/officeart/2005/8/layout/hProcess11"/>
    <dgm:cxn modelId="{108E5FA4-EAA6-488D-830A-9F3D5603F2FD}" type="presOf" srcId="{A82EBBEB-02CA-450A-ADF0-7E1C99D8D2D1}" destId="{FE47FBD5-A719-41B1-B14E-1999BDDE6C3C}" srcOrd="0" destOrd="0" presId="urn:microsoft.com/office/officeart/2005/8/layout/hProcess11"/>
    <dgm:cxn modelId="{040B7B91-68A6-40D3-BEEC-086C3609372F}" srcId="{A82EBBEB-02CA-450A-ADF0-7E1C99D8D2D1}" destId="{11AE9903-8A7D-40BB-AF2D-0827DA2C4880}" srcOrd="0" destOrd="0" parTransId="{92C6F6EE-E440-4C94-A517-2DE87BF86B82}" sibTransId="{D399CA55-417C-43BC-A648-1F4C0D1A7548}"/>
    <dgm:cxn modelId="{65082B81-04CE-4B76-B6CB-24846B054540}" srcId="{A82EBBEB-02CA-450A-ADF0-7E1C99D8D2D1}" destId="{70FC1ADB-F403-4C8D-9765-CD47B92C50B7}" srcOrd="3" destOrd="0" parTransId="{AF5826A2-D9AF-42A1-B720-8C9AE2511BE7}" sibTransId="{7E5A4FDA-44F3-4D74-8C6E-10EFF615E7FD}"/>
    <dgm:cxn modelId="{3FC51005-0FC9-4560-8FAF-8ADE9FE92D56}" type="presOf" srcId="{30E7E69C-CFDD-4141-8033-E02187194337}" destId="{7E066FCD-E543-4D62-B391-28AD7BF1F33D}" srcOrd="0" destOrd="0" presId="urn:microsoft.com/office/officeart/2005/8/layout/hProcess11"/>
    <dgm:cxn modelId="{47084CEF-93C1-41AE-8AB1-1D9B3BB847E1}" type="presParOf" srcId="{FE47FBD5-A719-41B1-B14E-1999BDDE6C3C}" destId="{AC72F22C-099E-498D-8DC7-9B2A966FB234}" srcOrd="0" destOrd="0" presId="urn:microsoft.com/office/officeart/2005/8/layout/hProcess11"/>
    <dgm:cxn modelId="{574FF10F-A8A3-4A75-8A8C-58B37984D7A2}" type="presParOf" srcId="{FE47FBD5-A719-41B1-B14E-1999BDDE6C3C}" destId="{644FC417-65C4-4A14-9BD3-0B4FE4983038}" srcOrd="1" destOrd="0" presId="urn:microsoft.com/office/officeart/2005/8/layout/hProcess11"/>
    <dgm:cxn modelId="{872F79F7-9AC4-4550-A8C1-55C30FA51728}" type="presParOf" srcId="{644FC417-65C4-4A14-9BD3-0B4FE4983038}" destId="{0BFD2B67-6EEF-4CED-9DD0-87FB3CA2D9F6}" srcOrd="0" destOrd="0" presId="urn:microsoft.com/office/officeart/2005/8/layout/hProcess11"/>
    <dgm:cxn modelId="{0060DE10-2458-4CBB-B39A-0B0C6AE65951}" type="presParOf" srcId="{0BFD2B67-6EEF-4CED-9DD0-87FB3CA2D9F6}" destId="{74D5A485-77E1-4371-B1DA-5501D50167D9}" srcOrd="0" destOrd="0" presId="urn:microsoft.com/office/officeart/2005/8/layout/hProcess11"/>
    <dgm:cxn modelId="{ECCC82DE-28C0-457E-816A-1F1B58D4D0A5}" type="presParOf" srcId="{0BFD2B67-6EEF-4CED-9DD0-87FB3CA2D9F6}" destId="{D1720A3A-5323-47FA-A501-DB9E770BAE3D}" srcOrd="1" destOrd="0" presId="urn:microsoft.com/office/officeart/2005/8/layout/hProcess11"/>
    <dgm:cxn modelId="{CD9AED82-AFD1-4EF2-A651-9CF7FFDE27D2}" type="presParOf" srcId="{0BFD2B67-6EEF-4CED-9DD0-87FB3CA2D9F6}" destId="{75045AA1-C2A5-42F2-A01E-58F27156D578}" srcOrd="2" destOrd="0" presId="urn:microsoft.com/office/officeart/2005/8/layout/hProcess11"/>
    <dgm:cxn modelId="{264371C4-076B-4509-B9A4-334ECA3A4630}" type="presParOf" srcId="{644FC417-65C4-4A14-9BD3-0B4FE4983038}" destId="{5D8A696D-F594-467F-A51E-2AFB38010A92}" srcOrd="1" destOrd="0" presId="urn:microsoft.com/office/officeart/2005/8/layout/hProcess11"/>
    <dgm:cxn modelId="{F9CFC457-BA69-452D-8420-DB4F85083AF7}" type="presParOf" srcId="{644FC417-65C4-4A14-9BD3-0B4FE4983038}" destId="{11DB416F-964F-4B71-91DA-1F7D6BC44488}" srcOrd="2" destOrd="0" presId="urn:microsoft.com/office/officeart/2005/8/layout/hProcess11"/>
    <dgm:cxn modelId="{EBE96DB7-660B-45D3-BAA5-ADBE1FEFCB98}" type="presParOf" srcId="{11DB416F-964F-4B71-91DA-1F7D6BC44488}" destId="{23DCC597-2234-4D4F-96BB-AAFC5589CBAE}" srcOrd="0" destOrd="0" presId="urn:microsoft.com/office/officeart/2005/8/layout/hProcess11"/>
    <dgm:cxn modelId="{4DC03075-5214-4D11-8997-A9F74152F4BF}" type="presParOf" srcId="{11DB416F-964F-4B71-91DA-1F7D6BC44488}" destId="{DAAE9942-3612-4795-A6AA-72B58A68559F}" srcOrd="1" destOrd="0" presId="urn:microsoft.com/office/officeart/2005/8/layout/hProcess11"/>
    <dgm:cxn modelId="{5EEDFFD7-F066-4E22-A96C-CBF92AF9C573}" type="presParOf" srcId="{11DB416F-964F-4B71-91DA-1F7D6BC44488}" destId="{0A6DE4B1-B5DC-4351-8D87-B3739B905B9B}" srcOrd="2" destOrd="0" presId="urn:microsoft.com/office/officeart/2005/8/layout/hProcess11"/>
    <dgm:cxn modelId="{C7053FAD-6B9B-402F-893C-7986A1831C8A}" type="presParOf" srcId="{644FC417-65C4-4A14-9BD3-0B4FE4983038}" destId="{EB47B162-40A6-4D83-9CDA-D925DC1CB76C}" srcOrd="3" destOrd="0" presId="urn:microsoft.com/office/officeart/2005/8/layout/hProcess11"/>
    <dgm:cxn modelId="{926AA0D6-45A7-4FAA-81AE-C95AE65D238D}" type="presParOf" srcId="{644FC417-65C4-4A14-9BD3-0B4FE4983038}" destId="{B05C7BC1-12DC-4B6D-AF8F-61290D245B99}" srcOrd="4" destOrd="0" presId="urn:microsoft.com/office/officeart/2005/8/layout/hProcess11"/>
    <dgm:cxn modelId="{81D2B986-159D-4857-A9C3-0A7ADAEC9864}" type="presParOf" srcId="{B05C7BC1-12DC-4B6D-AF8F-61290D245B99}" destId="{7E066FCD-E543-4D62-B391-28AD7BF1F33D}" srcOrd="0" destOrd="0" presId="urn:microsoft.com/office/officeart/2005/8/layout/hProcess11"/>
    <dgm:cxn modelId="{F1E187FE-5A08-42F7-BD0A-A331337790B0}" type="presParOf" srcId="{B05C7BC1-12DC-4B6D-AF8F-61290D245B99}" destId="{DDB75857-E643-48BD-A6CE-76C56D189731}" srcOrd="1" destOrd="0" presId="urn:microsoft.com/office/officeart/2005/8/layout/hProcess11"/>
    <dgm:cxn modelId="{50CDD566-F800-4EDA-A835-5297B9CD7010}" type="presParOf" srcId="{B05C7BC1-12DC-4B6D-AF8F-61290D245B99}" destId="{5E360312-BF1B-4776-8AFC-DA46428FFE53}" srcOrd="2" destOrd="0" presId="urn:microsoft.com/office/officeart/2005/8/layout/hProcess11"/>
    <dgm:cxn modelId="{C70398BD-EBB6-4338-81A6-B5ABC7BB7B18}" type="presParOf" srcId="{644FC417-65C4-4A14-9BD3-0B4FE4983038}" destId="{B7F83558-B746-454C-9E4D-1C5B6461FF57}" srcOrd="5" destOrd="0" presId="urn:microsoft.com/office/officeart/2005/8/layout/hProcess11"/>
    <dgm:cxn modelId="{C9BBC46B-B15B-459E-9876-40D8EAB7B6E9}" type="presParOf" srcId="{644FC417-65C4-4A14-9BD3-0B4FE4983038}" destId="{2638DE43-B835-4692-8B6D-859AE60F2741}" srcOrd="6" destOrd="0" presId="urn:microsoft.com/office/officeart/2005/8/layout/hProcess11"/>
    <dgm:cxn modelId="{EE89261A-6AC0-4B53-8B8F-3A5A8B485070}" type="presParOf" srcId="{2638DE43-B835-4692-8B6D-859AE60F2741}" destId="{5167A019-C963-46E0-913F-26C35A8A3A2A}" srcOrd="0" destOrd="0" presId="urn:microsoft.com/office/officeart/2005/8/layout/hProcess11"/>
    <dgm:cxn modelId="{C8D23327-9643-4F8A-A2AD-66588A6EE167}" type="presParOf" srcId="{2638DE43-B835-4692-8B6D-859AE60F2741}" destId="{1C4DEAE2-5E91-451B-9FD4-F8E2742DA4C0}" srcOrd="1" destOrd="0" presId="urn:microsoft.com/office/officeart/2005/8/layout/hProcess11"/>
    <dgm:cxn modelId="{1CF8B93F-C187-4FF9-87DF-1507F9A5BBBD}" type="presParOf" srcId="{2638DE43-B835-4692-8B6D-859AE60F2741}" destId="{77772CE8-533A-48C5-817A-DF5968D8922E}" srcOrd="2" destOrd="0" presId="urn:microsoft.com/office/officeart/2005/8/layout/hProcess11"/>
    <dgm:cxn modelId="{46AA1B73-73FE-43E0-922B-8D4B3EA44B54}" type="presParOf" srcId="{644FC417-65C4-4A14-9BD3-0B4FE4983038}" destId="{36A01DBE-63E2-43ED-B7F8-E0A10E1CE1AA}" srcOrd="7" destOrd="0" presId="urn:microsoft.com/office/officeart/2005/8/layout/hProcess11"/>
    <dgm:cxn modelId="{829D126A-2145-458F-A7AD-F776514EB7D1}" type="presParOf" srcId="{644FC417-65C4-4A14-9BD3-0B4FE4983038}" destId="{8B56C067-757B-4BDD-9090-681BB1F9C0D8}" srcOrd="8" destOrd="0" presId="urn:microsoft.com/office/officeart/2005/8/layout/hProcess11"/>
    <dgm:cxn modelId="{92734D94-A7D5-4E15-90C0-9B90B31D16F2}" type="presParOf" srcId="{8B56C067-757B-4BDD-9090-681BB1F9C0D8}" destId="{30B16C26-603B-4732-B0BF-C0E587E16919}" srcOrd="0" destOrd="0" presId="urn:microsoft.com/office/officeart/2005/8/layout/hProcess11"/>
    <dgm:cxn modelId="{2533C923-F0C4-4A62-A73A-93CF3ECA6EA1}" type="presParOf" srcId="{8B56C067-757B-4BDD-9090-681BB1F9C0D8}" destId="{9A02CA11-B5C5-45A6-B08F-3CD31F50CF35}" srcOrd="1" destOrd="0" presId="urn:microsoft.com/office/officeart/2005/8/layout/hProcess11"/>
    <dgm:cxn modelId="{E4019608-7655-4D08-9964-BB0C4A95C76E}" type="presParOf" srcId="{8B56C067-757B-4BDD-9090-681BB1F9C0D8}" destId="{F5E186BA-2F4F-4115-87C9-DF7877E6A9C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2F22C-099E-498D-8DC7-9B2A966FB234}">
      <dsp:nvSpPr>
        <dsp:cNvPr id="0" name=""/>
        <dsp:cNvSpPr/>
      </dsp:nvSpPr>
      <dsp:spPr>
        <a:xfrm>
          <a:off x="0" y="1467504"/>
          <a:ext cx="9144000" cy="1956672"/>
        </a:xfrm>
        <a:prstGeom prst="notchedRightArrow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D5A485-77E1-4371-B1DA-5501D50167D9}">
      <dsp:nvSpPr>
        <dsp:cNvPr id="0" name=""/>
        <dsp:cNvSpPr/>
      </dsp:nvSpPr>
      <dsp:spPr>
        <a:xfrm>
          <a:off x="2130" y="0"/>
          <a:ext cx="1528736" cy="1956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Tekstiä tähän</a:t>
          </a:r>
          <a:endParaRPr lang="fi-FI" sz="1400" kern="1200" dirty="0">
            <a:solidFill>
              <a:schemeClr val="bg1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130" y="0"/>
        <a:ext cx="1528736" cy="1956672"/>
      </dsp:txXfrm>
    </dsp:sp>
    <dsp:sp modelId="{D1720A3A-5323-47FA-A501-DB9E770BAE3D}">
      <dsp:nvSpPr>
        <dsp:cNvPr id="0" name=""/>
        <dsp:cNvSpPr/>
      </dsp:nvSpPr>
      <dsp:spPr>
        <a:xfrm>
          <a:off x="521914" y="2201256"/>
          <a:ext cx="489168" cy="48916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DCC597-2234-4D4F-96BB-AAFC5589CBAE}">
      <dsp:nvSpPr>
        <dsp:cNvPr id="0" name=""/>
        <dsp:cNvSpPr/>
      </dsp:nvSpPr>
      <dsp:spPr>
        <a:xfrm>
          <a:off x="1568287" y="2935009"/>
          <a:ext cx="1563605" cy="1956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Tekstiä tähän</a:t>
          </a:r>
          <a:endParaRPr lang="fi-FI" sz="1400" kern="1200" dirty="0">
            <a:solidFill>
              <a:schemeClr val="bg1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568287" y="2935009"/>
        <a:ext cx="1563605" cy="1956672"/>
      </dsp:txXfrm>
    </dsp:sp>
    <dsp:sp modelId="{DAAE9942-3612-4795-A6AA-72B58A68559F}">
      <dsp:nvSpPr>
        <dsp:cNvPr id="0" name=""/>
        <dsp:cNvSpPr/>
      </dsp:nvSpPr>
      <dsp:spPr>
        <a:xfrm>
          <a:off x="2105506" y="2201256"/>
          <a:ext cx="489168" cy="4891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066FCD-E543-4D62-B391-28AD7BF1F33D}">
      <dsp:nvSpPr>
        <dsp:cNvPr id="0" name=""/>
        <dsp:cNvSpPr/>
      </dsp:nvSpPr>
      <dsp:spPr>
        <a:xfrm>
          <a:off x="3169314" y="0"/>
          <a:ext cx="1805225" cy="1956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Tekstiä tähän</a:t>
          </a:r>
          <a:endParaRPr lang="fi-FI" sz="14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69314" y="0"/>
        <a:ext cx="1805225" cy="1956672"/>
      </dsp:txXfrm>
    </dsp:sp>
    <dsp:sp modelId="{DDB75857-E643-48BD-A6CE-76C56D189731}">
      <dsp:nvSpPr>
        <dsp:cNvPr id="0" name=""/>
        <dsp:cNvSpPr/>
      </dsp:nvSpPr>
      <dsp:spPr>
        <a:xfrm>
          <a:off x="3827342" y="2201256"/>
          <a:ext cx="489168" cy="48916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67A019-C963-46E0-913F-26C35A8A3A2A}">
      <dsp:nvSpPr>
        <dsp:cNvPr id="0" name=""/>
        <dsp:cNvSpPr/>
      </dsp:nvSpPr>
      <dsp:spPr>
        <a:xfrm>
          <a:off x="5011960" y="2935009"/>
          <a:ext cx="1747971" cy="1956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Tekstiä tähän</a:t>
          </a:r>
          <a:endParaRPr lang="fi-FI" sz="1400" kern="1200" dirty="0" smtClean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011960" y="2935009"/>
        <a:ext cx="1747971" cy="1956672"/>
      </dsp:txXfrm>
    </dsp:sp>
    <dsp:sp modelId="{1C4DEAE2-5E91-451B-9FD4-F8E2742DA4C0}">
      <dsp:nvSpPr>
        <dsp:cNvPr id="0" name=""/>
        <dsp:cNvSpPr/>
      </dsp:nvSpPr>
      <dsp:spPr>
        <a:xfrm>
          <a:off x="5641361" y="2201256"/>
          <a:ext cx="489168" cy="4891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B16C26-603B-4732-B0BF-C0E587E16919}">
      <dsp:nvSpPr>
        <dsp:cNvPr id="0" name=""/>
        <dsp:cNvSpPr/>
      </dsp:nvSpPr>
      <dsp:spPr>
        <a:xfrm>
          <a:off x="6797352" y="0"/>
          <a:ext cx="1430117" cy="1956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Tekstiä tähän</a:t>
          </a:r>
          <a:endParaRPr lang="fi-FI" sz="14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797352" y="0"/>
        <a:ext cx="1430117" cy="1956672"/>
      </dsp:txXfrm>
    </dsp:sp>
    <dsp:sp modelId="{9A02CA11-B5C5-45A6-B08F-3CD31F50CF35}">
      <dsp:nvSpPr>
        <dsp:cNvPr id="0" name=""/>
        <dsp:cNvSpPr/>
      </dsp:nvSpPr>
      <dsp:spPr>
        <a:xfrm>
          <a:off x="7267826" y="2201256"/>
          <a:ext cx="489168" cy="48916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781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62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6875"/>
            <a:ext cx="28797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62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7138" y="9286875"/>
            <a:ext cx="28781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pPr>
              <a:defRPr/>
            </a:pPr>
            <a:fld id="{55F40812-2DCF-FD4B-87A7-0EFC26EFB6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57011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781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645025"/>
            <a:ext cx="5314950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797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285288"/>
            <a:ext cx="2878138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fld id="{412D9DC2-D796-0945-B9D2-C907406D2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37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B3C36-4155-491B-B36E-4BB62CF75673}" type="slidenum">
              <a:rPr lang="fi-FI" smtClean="0">
                <a:solidFill>
                  <a:prstClr val="black"/>
                </a:solidFill>
              </a:rPr>
              <a:pPr/>
              <a:t>13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6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_frontp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8" name="Subtitle 5"/>
          <p:cNvSpPr>
            <a:spLocks noGrp="1"/>
          </p:cNvSpPr>
          <p:nvPr>
            <p:ph type="subTitle" sz="quarter" idx="1"/>
          </p:nvPr>
        </p:nvSpPr>
        <p:spPr>
          <a:xfrm>
            <a:off x="2662767" y="3605840"/>
            <a:ext cx="5668433" cy="890954"/>
          </a:xfrm>
        </p:spPr>
        <p:txBody>
          <a:bodyPr/>
          <a:lstStyle>
            <a:lvl1pPr algn="l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i-FI" dirty="0" smtClean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667000" y="1464733"/>
            <a:ext cx="5655733" cy="2133627"/>
          </a:xfrm>
        </p:spPr>
        <p:txBody>
          <a:bodyPr anchor="b"/>
          <a:lstStyle>
            <a:lvl1pPr algn="l">
              <a:lnSpc>
                <a:spcPts val="4200"/>
              </a:lnSpc>
              <a:defRPr sz="4200">
                <a:solidFill>
                  <a:schemeClr val="bg2"/>
                </a:solidFill>
              </a:defRPr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0680-EEFD-4879-9DF9-249A2F97F28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9137-3534-441D-8518-EA999BF3749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0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0680-EEFD-4879-9DF9-249A2F97F28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9137-3534-441D-8518-EA999BF3749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72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0680-EEFD-4879-9DF9-249A2F97F28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9137-3534-441D-8518-EA999BF3749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66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0680-EEFD-4879-9DF9-249A2F97F28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9137-3534-441D-8518-EA999BF3749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21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0680-EEFD-4879-9DF9-249A2F97F28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9137-3534-441D-8518-EA999BF3749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13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0680-EEFD-4879-9DF9-249A2F97F28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9137-3534-441D-8518-EA999BF3749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23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0680-EEFD-4879-9DF9-249A2F97F28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9137-3534-441D-8518-EA999BF3749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3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2"/>
                </a:solidFill>
                <a:latin typeface="Ubuntu Titling Bold"/>
                <a:cs typeface="Ubuntu Titling Bold"/>
              </a:defRPr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2159000"/>
            <a:ext cx="7213600" cy="37465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styles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/>
          </a:p>
        </p:txBody>
      </p:sp>
    </p:spTree>
  </p:cSld>
  <p:clrMapOvr>
    <a:masterClrMapping/>
  </p:clrMapOvr>
  <p:transition xmlns:p14="http://schemas.microsoft.com/office/powerpoint/2010/main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_insid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94" y="245534"/>
            <a:ext cx="6604039" cy="1185333"/>
          </a:xfrm>
        </p:spPr>
        <p:txBody>
          <a:bodyPr anchor="b"/>
          <a:lstStyle>
            <a:lvl1pPr>
              <a:defRPr b="0" i="0">
                <a:solidFill>
                  <a:schemeClr val="bg2"/>
                </a:solidFill>
                <a:latin typeface="Ubuntu Titling Bold"/>
                <a:cs typeface="Ubuntu Titling Bold"/>
              </a:defRPr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490106"/>
            <a:ext cx="8297334" cy="4800627"/>
          </a:xfr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Open Sans"/>
                <a:cs typeface="Open Sans"/>
              </a:defRPr>
            </a:lvl1pPr>
            <a:lvl2pPr>
              <a:buClr>
                <a:schemeClr val="accent2"/>
              </a:buClr>
              <a:defRPr b="0" i="0">
                <a:solidFill>
                  <a:schemeClr val="bg1"/>
                </a:solidFill>
                <a:latin typeface="Open Sans"/>
                <a:cs typeface="Open Sans"/>
              </a:defRPr>
            </a:lvl2pPr>
            <a:lvl3pPr>
              <a:buClr>
                <a:schemeClr val="accent2"/>
              </a:buClr>
              <a:defRPr b="0" i="0">
                <a:solidFill>
                  <a:schemeClr val="bg1"/>
                </a:solidFill>
                <a:latin typeface="Open Sans"/>
                <a:cs typeface="Open Sans"/>
              </a:defRPr>
            </a:lvl3pPr>
            <a:lvl4pPr>
              <a:buClr>
                <a:schemeClr val="accent2"/>
              </a:buClr>
              <a:defRPr b="0" i="0">
                <a:solidFill>
                  <a:schemeClr val="bg1"/>
                </a:solidFill>
                <a:latin typeface="Open Sans"/>
                <a:cs typeface="Open Sans"/>
              </a:defRPr>
            </a:lvl4pPr>
            <a:lvl5pPr>
              <a:buClr>
                <a:schemeClr val="accent2"/>
              </a:buClr>
              <a:defRPr b="0" i="0">
                <a:solidFill>
                  <a:schemeClr val="bg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styles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564042" y="6523576"/>
            <a:ext cx="571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fld id="{F98DCC69-B3B0-5B42-B02A-E2BCD25B0C18}" type="slidenum">
              <a:rPr lang="en-US" sz="1400" b="0">
                <a:solidFill>
                  <a:schemeClr val="bg2"/>
                </a:solidFill>
                <a:latin typeface="Arial"/>
                <a:cs typeface="Arial"/>
              </a:rPr>
              <a:pPr algn="r">
                <a:defRPr/>
              </a:pPr>
              <a:t>‹#›</a:t>
            </a:fld>
            <a:endParaRPr lang="en-US" sz="1400" b="0" dirty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401" y="2142067"/>
            <a:ext cx="6341534" cy="1456241"/>
          </a:xfrm>
        </p:spPr>
        <p:txBody>
          <a:bodyPr anchor="b"/>
          <a:lstStyle>
            <a:lvl1pPr algn="l">
              <a:lnSpc>
                <a:spcPts val="3600"/>
              </a:lnSpc>
              <a:defRPr sz="3600" b="0" cap="none">
                <a:solidFill>
                  <a:schemeClr val="bg2"/>
                </a:solidFill>
              </a:defRPr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3400" y="3606795"/>
            <a:ext cx="6333068" cy="1828794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styles</a:t>
            </a:r>
            <a:endParaRPr lang="fi-FI" noProof="0" dirty="0" smtClean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564042" y="6523576"/>
            <a:ext cx="571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fld id="{F98DCC69-B3B0-5B42-B02A-E2BCD25B0C18}" type="slidenum">
              <a:rPr lang="en-US" sz="1400" b="0">
                <a:solidFill>
                  <a:schemeClr val="bg2"/>
                </a:solidFill>
                <a:latin typeface="Open Sans"/>
                <a:cs typeface="Open Sans"/>
              </a:rPr>
              <a:pPr algn="r">
                <a:defRPr/>
              </a:pPr>
              <a:t>‹#›</a:t>
            </a:fld>
            <a:endParaRPr lang="en-US" sz="1400" b="0" dirty="0">
              <a:solidFill>
                <a:schemeClr val="bg2"/>
              </a:solidFill>
              <a:latin typeface="Open Sans"/>
              <a:cs typeface="Open Sans"/>
            </a:endParaRPr>
          </a:p>
        </p:txBody>
      </p:sp>
    </p:spTree>
  </p:cSld>
  <p:clrMapOvr>
    <a:masterClrMapping/>
  </p:clrMapOvr>
  <p:transition xmlns:p14="http://schemas.microsoft.com/office/powerpoint/2010/main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3EA9FC9-B2BB-4BC6-BA71-0CEC1471E23B}" type="datetimeFigureOut">
              <a:rPr lang="fi-FI" smtClean="0"/>
              <a:t>3.11.2013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52DD5EF-A30D-4217-923C-628F6923AD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938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0680-EEFD-4879-9DF9-249A2F97F28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9137-3534-441D-8518-EA999BF3749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5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0680-EEFD-4879-9DF9-249A2F97F28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9137-3534-441D-8518-EA999BF3749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0680-EEFD-4879-9DF9-249A2F97F28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9137-3534-441D-8518-EA999BF3749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8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0680-EEFD-4879-9DF9-249A2F97F280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3.11.2013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9137-3534-441D-8518-EA999BF37491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8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4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9" Type="http://schemas.openxmlformats.org/officeDocument/2006/relationships/slideLayout" Target="../slideLayouts/slideLayout14.xml"/><Relationship Id="rId3" Type="http://schemas.openxmlformats.org/officeDocument/2006/relationships/slideLayout" Target="../slideLayouts/slideLayout8.xml"/><Relationship Id="rId6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_inside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3200" y="2159000"/>
            <a:ext cx="72136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text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styles</a:t>
            </a:r>
            <a:endParaRPr lang="fi-FI" noProof="0" dirty="0" smtClean="0"/>
          </a:p>
          <a:p>
            <a:pPr lvl="1"/>
            <a:r>
              <a:rPr lang="fi-FI" noProof="0" dirty="0" smtClean="0"/>
              <a:t>Second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2"/>
            <a:r>
              <a:rPr lang="fi-FI" noProof="0" dirty="0" smtClean="0"/>
              <a:t>Third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3"/>
            <a:r>
              <a:rPr lang="fi-FI" noProof="0" dirty="0" err="1" smtClean="0"/>
              <a:t>Fourth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 smtClean="0"/>
          </a:p>
          <a:p>
            <a:pPr lvl="4"/>
            <a:r>
              <a:rPr lang="fi-FI" noProof="0" dirty="0" err="1" smtClean="0"/>
              <a:t>Fifth</a:t>
            </a:r>
            <a:r>
              <a:rPr lang="fi-FI" noProof="0" dirty="0" smtClean="0"/>
              <a:t> </a:t>
            </a:r>
            <a:r>
              <a:rPr lang="fi-FI" noProof="0" dirty="0" err="1" smtClean="0"/>
              <a:t>level</a:t>
            </a:r>
            <a:endParaRPr lang="fi-FI" noProof="0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3200" y="1041400"/>
            <a:ext cx="7213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564042" y="6523576"/>
            <a:ext cx="571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fld id="{F98DCC69-B3B0-5B42-B02A-E2BCD25B0C18}" type="slidenum">
              <a:rPr lang="en-US" sz="1400" b="0">
                <a:solidFill>
                  <a:schemeClr val="bg2"/>
                </a:solidFill>
                <a:latin typeface="Open Sans"/>
                <a:cs typeface="Open Sans"/>
              </a:rPr>
              <a:pPr algn="r">
                <a:defRPr/>
              </a:pPr>
              <a:t>‹#›</a:t>
            </a:fld>
            <a:endParaRPr lang="en-US" sz="1400" b="0" dirty="0">
              <a:solidFill>
                <a:schemeClr val="bg2"/>
              </a:solidFill>
              <a:latin typeface="Open Sans"/>
              <a:cs typeface="Open San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 i="0">
          <a:solidFill>
            <a:schemeClr val="bg2"/>
          </a:solidFill>
          <a:latin typeface="Ubuntu Titling Bold"/>
          <a:ea typeface="Arial" charset="0"/>
          <a:cs typeface="Ubuntu Titling Bold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Franklin Gothic Dem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Franklin Gothic Dem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Franklin Gothic Dem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Franklin Gothic Demi" pitchFamily="34" charset="0"/>
        </a:defRPr>
      </a:lvl9pPr>
    </p:titleStyle>
    <p:bodyStyle>
      <a:lvl1pPr algn="l" rtl="0" eaLnBrk="0" fontAlgn="base" hangingPunct="0">
        <a:spcBef>
          <a:spcPts val="600"/>
        </a:spcBef>
        <a:spcAft>
          <a:spcPct val="0"/>
        </a:spcAft>
        <a:buClr>
          <a:schemeClr val="bg1"/>
        </a:buClr>
        <a:buSzPct val="120000"/>
        <a:defRPr sz="1800">
          <a:solidFill>
            <a:schemeClr val="bg1"/>
          </a:solidFill>
          <a:latin typeface="Open Sans"/>
          <a:ea typeface="Arial" charset="0"/>
          <a:cs typeface="Open Sans"/>
        </a:defRPr>
      </a:lvl1pPr>
      <a:lvl2pPr marL="174625" indent="-173038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Char char="•"/>
        <a:defRPr sz="1800">
          <a:solidFill>
            <a:schemeClr val="bg1"/>
          </a:solidFill>
          <a:latin typeface="Open Sans"/>
          <a:ea typeface="Arial" charset="0"/>
          <a:cs typeface="Open Sans"/>
        </a:defRPr>
      </a:lvl2pPr>
      <a:lvl3pPr marL="447675" indent="-93663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bg1"/>
          </a:solidFill>
          <a:latin typeface="Open Sans"/>
          <a:ea typeface="Arial" charset="0"/>
          <a:cs typeface="Open Sans"/>
        </a:defRPr>
      </a:lvl3pPr>
      <a:lvl4pPr marL="723900" indent="-1016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bg1"/>
          </a:solidFill>
          <a:latin typeface="Open Sans"/>
          <a:ea typeface="Arial" charset="0"/>
          <a:cs typeface="Open Sans"/>
        </a:defRPr>
      </a:lvl4pPr>
      <a:lvl5pPr marL="895350" indent="-87313" algn="l" defTabSz="990600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Char char="•"/>
        <a:defRPr sz="1200">
          <a:solidFill>
            <a:schemeClr val="bg1"/>
          </a:solidFill>
          <a:latin typeface="Open Sans"/>
          <a:ea typeface="Arial" charset="0"/>
          <a:cs typeface="Open San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Franklin Gothic Book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Franklin Gothic Book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Franklin Gothic Book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Franklin Gothic Book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BA0680-EEFD-4879-9DF9-249A2F97F280}" type="datetimeFigureOut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3.11.2013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9319137-3534-441D-8518-EA999BF37491}" type="slidenum">
              <a:rPr lang="fi-FI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712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e.fi/moodle/course/view.php?id=21&amp;section=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e.fi/moodle/course/view.php?id=21&amp;section=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ntsala.fi/asukkaille/koulutus-ja-opiskelu/opetussuunnitelma/27-palvelut/koulutus-ja-opiskelu/1799-ops-2016-o-u-m-k" TargetMode="External"/><Relationship Id="rId3" Type="http://schemas.openxmlformats.org/officeDocument/2006/relationships/hyperlink" Target="http://www.oph.fi/ops2016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e.fi/moodle/course/view.php?id=21&amp;section=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>
          <a:xfrm>
            <a:off x="2912933" y="4960187"/>
            <a:ext cx="5668433" cy="1561383"/>
          </a:xfrm>
        </p:spPr>
        <p:txBody>
          <a:bodyPr/>
          <a:lstStyle/>
          <a:p>
            <a:r>
              <a:rPr lang="en-US" dirty="0" err="1" smtClean="0"/>
              <a:t>Alueveso</a:t>
            </a:r>
            <a:r>
              <a:rPr lang="en-US" dirty="0" smtClean="0"/>
              <a:t> 22.10.2013</a:t>
            </a:r>
          </a:p>
          <a:p>
            <a:endParaRPr lang="en-US" dirty="0" smtClean="0"/>
          </a:p>
          <a:p>
            <a:r>
              <a:rPr lang="en-US" dirty="0" smtClean="0"/>
              <a:t>Janne Mäkinen</a:t>
            </a:r>
          </a:p>
          <a:p>
            <a:r>
              <a:rPr lang="en-US" dirty="0" err="1"/>
              <a:t>o</a:t>
            </a:r>
            <a:r>
              <a:rPr lang="en-US" dirty="0" err="1" smtClean="0"/>
              <a:t>petuspäällikkö</a:t>
            </a:r>
            <a:endParaRPr lang="en-US" dirty="0">
              <a:latin typeface="Open Sans"/>
              <a:cs typeface="Open San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22275" y="1889185"/>
            <a:ext cx="5924910" cy="2114618"/>
          </a:xfrm>
        </p:spPr>
        <p:txBody>
          <a:bodyPr/>
          <a:lstStyle/>
          <a:p>
            <a:r>
              <a:rPr lang="fi-FI" sz="2800" dirty="0"/>
              <a:t>Esiopetuksen, perusopetuksen ja lisäopetuksen opetussuunnitelman perusteiden ja paikallisten opetussuunnitelmien </a:t>
            </a:r>
            <a:r>
              <a:rPr lang="fi-FI" sz="2800" dirty="0" smtClean="0"/>
              <a:t>laatiminen</a:t>
            </a:r>
            <a:endParaRPr lang="fi-FI" sz="2800" i="0" dirty="0"/>
          </a:p>
        </p:txBody>
      </p:sp>
      <p:pic>
        <p:nvPicPr>
          <p:cNvPr id="1026" name="Picture 2" descr="http://www.oph.fi/download/2f8c9b4153321c7b216fb4f358fe4eacbfe8606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55" y="4131244"/>
            <a:ext cx="1905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886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69019" y="310550"/>
            <a:ext cx="7213600" cy="584919"/>
          </a:xfrm>
        </p:spPr>
        <p:txBody>
          <a:bodyPr/>
          <a:lstStyle/>
          <a:p>
            <a:r>
              <a:rPr lang="fi-FI" dirty="0" smtClean="0"/>
              <a:t>Paikallinen opetussuunnitelma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1661" y="1037565"/>
            <a:ext cx="7213600" cy="4095152"/>
          </a:xfrm>
        </p:spPr>
        <p:txBody>
          <a:bodyPr/>
          <a:lstStyle/>
          <a:p>
            <a:pPr lvl="1"/>
            <a:r>
              <a:rPr lang="fi-FI" sz="2000" dirty="0" smtClean="0"/>
              <a:t>Perusopetuksen ohjausjärjestelmän muodostavat perusopetuslaki ja -asetus, valtioneuvoston asetus, opetussuunnitelman perusteet sekä paikallinen opetussuunnitelma ja siihen perustuva lukuvuosisuunnitelma </a:t>
            </a:r>
          </a:p>
          <a:p>
            <a:pPr>
              <a:buNone/>
            </a:pPr>
            <a:endParaRPr lang="fi-FI" sz="2000" dirty="0" smtClean="0"/>
          </a:p>
          <a:p>
            <a:pPr lvl="1"/>
            <a:r>
              <a:rPr lang="fi-FI" sz="2000" dirty="0" smtClean="0"/>
              <a:t>Ohjausjärjestelmän tarkoituksena on luoda hyvät edellytykset oppilaiden kasvulle, kehitykselle ja oppimiselle. Järjestelmä perustuu jatkuvaan keskinäiseen vuorovaikutukseen ja yhteistyöhön.</a:t>
            </a:r>
          </a:p>
          <a:p>
            <a:pPr lvl="1"/>
            <a:endParaRPr lang="fi-FI" sz="2000" dirty="0" smtClean="0"/>
          </a:p>
          <a:p>
            <a:pPr lvl="1"/>
            <a:r>
              <a:rPr lang="fi-FI" sz="2000" dirty="0"/>
              <a:t>Paikallisessa opetussuunnitelmassa opetuksen järjestäjä ilmaisee tahtotilansa tarkentaen ja paikallistaen valtakunnallista opetussuunnitelmaa. </a:t>
            </a:r>
            <a:r>
              <a:rPr lang="fi-FI" sz="2000" dirty="0" smtClean="0"/>
              <a:t>Paikallisella </a:t>
            </a:r>
            <a:r>
              <a:rPr lang="fi-FI" sz="2000" dirty="0" err="1" smtClean="0"/>
              <a:t>opsilla</a:t>
            </a:r>
            <a:r>
              <a:rPr lang="fi-FI" sz="2000" dirty="0" smtClean="0"/>
              <a:t> </a:t>
            </a:r>
            <a:r>
              <a:rPr lang="fi-FI" sz="2000" dirty="0"/>
              <a:t>ja </a:t>
            </a:r>
            <a:r>
              <a:rPr lang="fi-FI" sz="2000" dirty="0" err="1"/>
              <a:t>KuntaKesulla</a:t>
            </a:r>
            <a:r>
              <a:rPr lang="fi-FI" sz="2000" dirty="0"/>
              <a:t> tulisi olla yhteys.</a:t>
            </a:r>
          </a:p>
          <a:p>
            <a:endParaRPr lang="fi-FI" sz="2000" dirty="0" smtClean="0"/>
          </a:p>
          <a:p>
            <a:pPr>
              <a:buNone/>
            </a:pPr>
            <a:r>
              <a:rPr lang="fi-FI" sz="2000" dirty="0" smtClean="0">
                <a:hlinkClick r:id="rId2"/>
              </a:rPr>
              <a:t>Opetusneuvos </a:t>
            </a:r>
            <a:r>
              <a:rPr lang="fi-FI" sz="2000" dirty="0" err="1" smtClean="0">
                <a:hlinkClick r:id="rId2"/>
              </a:rPr>
              <a:t>Arja-Sisko</a:t>
            </a:r>
            <a:r>
              <a:rPr lang="fi-FI" sz="2000" dirty="0" smtClean="0">
                <a:hlinkClick r:id="rId2"/>
              </a:rPr>
              <a:t> Holappa ”</a:t>
            </a:r>
            <a:r>
              <a:rPr lang="fi-FI" sz="2000" dirty="0" err="1" smtClean="0">
                <a:hlinkClick r:id="rId2"/>
              </a:rPr>
              <a:t>Ops</a:t>
            </a:r>
            <a:r>
              <a:rPr lang="fi-FI" sz="2000" dirty="0" smtClean="0">
                <a:hlinkClick r:id="rId2"/>
              </a:rPr>
              <a:t> on yhteinen prosessi</a:t>
            </a:r>
            <a:r>
              <a:rPr lang="fi-FI" sz="2000" dirty="0" smtClean="0"/>
              <a:t>”</a:t>
            </a:r>
          </a:p>
          <a:p>
            <a:pPr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222469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89" y="465827"/>
            <a:ext cx="7213600" cy="731568"/>
          </a:xfrm>
        </p:spPr>
        <p:txBody>
          <a:bodyPr/>
          <a:lstStyle/>
          <a:p>
            <a:r>
              <a:rPr lang="en-US" dirty="0" err="1" smtClean="0"/>
              <a:t>Paikallinen</a:t>
            </a:r>
            <a:r>
              <a:rPr lang="en-US" dirty="0" smtClean="0"/>
              <a:t> </a:t>
            </a:r>
            <a:r>
              <a:rPr lang="en-US" dirty="0" err="1" smtClean="0"/>
              <a:t>opetussuunnitelma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099" y="1417127"/>
            <a:ext cx="7688052" cy="429356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fi-FI" sz="2000" dirty="0"/>
              <a:t>Suunniteltaessa ja toteutettaessa Mäntsälän kunnassa opetussuunnitelmien uudistamistyötä, tulee huomioida Opetushallituksen ohjaus siihen, että </a:t>
            </a:r>
            <a:r>
              <a:rPr lang="fi-FI" sz="2000" b="1" dirty="0"/>
              <a:t>paikallisen opetussuunnitelmatyön laadinta tapahtuu </a:t>
            </a:r>
            <a:r>
              <a:rPr lang="fi-FI" sz="2000" b="1" dirty="0" smtClean="0"/>
              <a:t>yhteistyössä</a:t>
            </a:r>
            <a:r>
              <a:rPr lang="fi-FI" sz="2000" dirty="0"/>
              <a:t> </a:t>
            </a:r>
            <a:endParaRPr lang="fi-FI" sz="2000" dirty="0" smtClean="0"/>
          </a:p>
          <a:p>
            <a:pPr lvl="2">
              <a:lnSpc>
                <a:spcPct val="150000"/>
              </a:lnSpc>
            </a:pPr>
            <a:r>
              <a:rPr lang="fi-FI" sz="2000" dirty="0" smtClean="0"/>
              <a:t> koko </a:t>
            </a:r>
            <a:r>
              <a:rPr lang="fi-FI" sz="2000" dirty="0"/>
              <a:t>opetusalan </a:t>
            </a:r>
            <a:r>
              <a:rPr lang="fi-FI" sz="2000" dirty="0" smtClean="0"/>
              <a:t>henkilöstön,</a:t>
            </a:r>
          </a:p>
          <a:p>
            <a:pPr lvl="2">
              <a:lnSpc>
                <a:spcPct val="150000"/>
              </a:lnSpc>
            </a:pPr>
            <a:r>
              <a:rPr lang="fi-FI" sz="2000" dirty="0" smtClean="0"/>
              <a:t> huoltajien,</a:t>
            </a:r>
          </a:p>
          <a:p>
            <a:pPr lvl="2">
              <a:lnSpc>
                <a:spcPct val="150000"/>
              </a:lnSpc>
            </a:pPr>
            <a:r>
              <a:rPr lang="fi-FI" sz="2000" dirty="0" smtClean="0"/>
              <a:t> paikallisten </a:t>
            </a:r>
            <a:r>
              <a:rPr lang="fi-FI" sz="2000" dirty="0"/>
              <a:t>yhteistyökumppaneiden (mm. toinen </a:t>
            </a:r>
            <a:r>
              <a:rPr lang="fi-FI" sz="2000" dirty="0" smtClean="0"/>
              <a:t>aste)</a:t>
            </a:r>
          </a:p>
          <a:p>
            <a:pPr lvl="2">
              <a:lnSpc>
                <a:spcPct val="150000"/>
              </a:lnSpc>
            </a:pPr>
            <a:r>
              <a:rPr lang="fi-FI" sz="2000" dirty="0" smtClean="0"/>
              <a:t> ja </a:t>
            </a:r>
            <a:r>
              <a:rPr lang="fi-FI" sz="2000" dirty="0"/>
              <a:t>oppilaiden kanssa.</a:t>
            </a:r>
          </a:p>
          <a:p>
            <a:pPr lvl="1">
              <a:lnSpc>
                <a:spcPct val="150000"/>
              </a:lnSpc>
            </a:pPr>
            <a:endParaRPr lang="fi-FI" sz="2400" dirty="0" smtClean="0">
              <a:latin typeface="Arial" charset="0"/>
              <a:cs typeface="Arial" charset="0"/>
            </a:endParaRPr>
          </a:p>
          <a:p>
            <a:pPr lvl="2"/>
            <a:endParaRPr lang="en-US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327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3086" y="526211"/>
            <a:ext cx="7412008" cy="1378549"/>
          </a:xfrm>
        </p:spPr>
        <p:txBody>
          <a:bodyPr/>
          <a:lstStyle/>
          <a:p>
            <a:r>
              <a:rPr lang="fi-FI" sz="2800" dirty="0"/>
              <a:t>Meidän tehtävämme on paikallisen opetussuunnitelmaprosessin aikana määritellä mm. se,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62982" y="2210759"/>
            <a:ext cx="7213600" cy="374650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fi-FI" b="1" dirty="0" smtClean="0"/>
              <a:t>MITEN</a:t>
            </a:r>
            <a:r>
              <a:rPr lang="fi-FI" dirty="0" smtClean="0"/>
              <a:t> </a:t>
            </a:r>
            <a:r>
              <a:rPr lang="fi-FI" dirty="0"/>
              <a:t>toteuttaa hyvän opetuksen tavoite, </a:t>
            </a:r>
          </a:p>
          <a:p>
            <a:pPr lvl="1">
              <a:lnSpc>
                <a:spcPct val="150000"/>
              </a:lnSpc>
            </a:pPr>
            <a:r>
              <a:rPr lang="fi-FI" b="1" dirty="0" smtClean="0"/>
              <a:t>MITEN</a:t>
            </a:r>
            <a:r>
              <a:rPr lang="fi-FI" dirty="0" smtClean="0"/>
              <a:t> </a:t>
            </a:r>
            <a:r>
              <a:rPr lang="fi-FI" dirty="0"/>
              <a:t>turvata lapsen kasvu täyteen mittaansa ihmisenä ja yhteiskunnan jäsenenä ja </a:t>
            </a:r>
          </a:p>
          <a:p>
            <a:pPr lvl="1">
              <a:lnSpc>
                <a:spcPct val="150000"/>
              </a:lnSpc>
            </a:pPr>
            <a:r>
              <a:rPr lang="fi-FI" b="1" dirty="0" smtClean="0"/>
              <a:t>MITEN</a:t>
            </a:r>
            <a:r>
              <a:rPr lang="fi-FI" dirty="0" smtClean="0"/>
              <a:t> </a:t>
            </a:r>
            <a:r>
              <a:rPr lang="fi-FI" dirty="0"/>
              <a:t>turvata lapsen tunne hänen ainutlaatuisuudestaan.</a:t>
            </a:r>
          </a:p>
          <a:p>
            <a:pPr>
              <a:lnSpc>
                <a:spcPct val="150000"/>
              </a:lnSpc>
            </a:pPr>
            <a:endParaRPr lang="fi-FI" dirty="0" smtClean="0"/>
          </a:p>
          <a:p>
            <a:pPr>
              <a:lnSpc>
                <a:spcPct val="150000"/>
              </a:lnSpc>
            </a:pPr>
            <a:r>
              <a:rPr lang="fi-FI" dirty="0" smtClean="0"/>
              <a:t>Tuon </a:t>
            </a:r>
            <a:r>
              <a:rPr lang="fi-FI" dirty="0"/>
              <a:t>tehtävän tulee pohjautua perusopetuksen mukaisen ohjausjärjestelmän sisältöihin</a:t>
            </a:r>
            <a:r>
              <a:rPr lang="fi-FI" dirty="0" smtClean="0"/>
              <a:t>.</a:t>
            </a:r>
          </a:p>
          <a:p>
            <a:pPr lvl="0">
              <a:buNone/>
            </a:pPr>
            <a:endParaRPr lang="fi-FI" dirty="0"/>
          </a:p>
          <a:p>
            <a:pPr lvl="0">
              <a:buNone/>
            </a:pPr>
            <a:r>
              <a:rPr lang="fi-FI" dirty="0">
                <a:hlinkClick r:id="rId2"/>
              </a:rPr>
              <a:t>Martti Hellström ”Opetussuunnitelma koulussa”</a:t>
            </a:r>
            <a:endParaRPr lang="fi-FI" dirty="0"/>
          </a:p>
          <a:p>
            <a:pPr>
              <a:buNone/>
            </a:pPr>
            <a:endParaRPr lang="fi-FI" dirty="0"/>
          </a:p>
          <a:p>
            <a:pPr>
              <a:lnSpc>
                <a:spcPct val="150000"/>
              </a:lnSpc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424733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16162" y="135576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fi-FI" sz="3600" dirty="0" smtClean="0">
                <a:solidFill>
                  <a:srgbClr val="0070C0"/>
                </a:solidFill>
              </a:rPr>
              <a:t>OPS</a:t>
            </a:r>
            <a:r>
              <a:rPr lang="fi-FI" sz="3600" dirty="0" smtClean="0"/>
              <a:t>2016 TYÖRYHMÄT</a:t>
            </a:r>
            <a:endParaRPr lang="fi-FI" sz="3600" dirty="0"/>
          </a:p>
        </p:txBody>
      </p:sp>
      <p:grpSp>
        <p:nvGrpSpPr>
          <p:cNvPr id="38" name="Ryhmä 37"/>
          <p:cNvGrpSpPr/>
          <p:nvPr/>
        </p:nvGrpSpPr>
        <p:grpSpPr>
          <a:xfrm>
            <a:off x="1558187" y="774012"/>
            <a:ext cx="6733349" cy="4811876"/>
            <a:chOff x="1923282" y="1007911"/>
            <a:chExt cx="6733349" cy="4811876"/>
          </a:xfrm>
        </p:grpSpPr>
        <p:sp>
          <p:nvSpPr>
            <p:cNvPr id="17" name="Suorakulmio 16"/>
            <p:cNvSpPr/>
            <p:nvPr/>
          </p:nvSpPr>
          <p:spPr>
            <a:xfrm>
              <a:off x="2143108" y="3088476"/>
              <a:ext cx="5715040" cy="19288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fi-FI" dirty="0">
                <a:solidFill>
                  <a:prstClr val="white"/>
                </a:solidFill>
              </a:endParaRPr>
            </a:p>
          </p:txBody>
        </p:sp>
        <p:grpSp>
          <p:nvGrpSpPr>
            <p:cNvPr id="36" name="Ryhmä 35"/>
            <p:cNvGrpSpPr/>
            <p:nvPr/>
          </p:nvGrpSpPr>
          <p:grpSpPr>
            <a:xfrm>
              <a:off x="1923282" y="1014976"/>
              <a:ext cx="5599772" cy="1947291"/>
              <a:chOff x="1960715" y="872100"/>
              <a:chExt cx="5599772" cy="1947291"/>
            </a:xfrm>
          </p:grpSpPr>
          <p:sp>
            <p:nvSpPr>
              <p:cNvPr id="1026" name="chair3"/>
              <p:cNvSpPr>
                <a:spLocks noEditPoints="1" noChangeArrowheads="1"/>
              </p:cNvSpPr>
              <p:nvPr/>
            </p:nvSpPr>
            <p:spPr bwMode="auto">
              <a:xfrm>
                <a:off x="2369332" y="2143116"/>
                <a:ext cx="904875" cy="676275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4B2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fi-FI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chair3"/>
              <p:cNvSpPr>
                <a:spLocks noEditPoints="1" noChangeArrowheads="1"/>
              </p:cNvSpPr>
              <p:nvPr/>
            </p:nvSpPr>
            <p:spPr bwMode="auto">
              <a:xfrm>
                <a:off x="5633397" y="2143116"/>
                <a:ext cx="904875" cy="676275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fi-FI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chair3"/>
              <p:cNvSpPr>
                <a:spLocks noEditPoints="1" noChangeArrowheads="1"/>
              </p:cNvSpPr>
              <p:nvPr/>
            </p:nvSpPr>
            <p:spPr bwMode="auto">
              <a:xfrm>
                <a:off x="6655612" y="2143116"/>
                <a:ext cx="904875" cy="676275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4B2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fi-FI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32" name="Ryhmä 31"/>
              <p:cNvGrpSpPr/>
              <p:nvPr/>
            </p:nvGrpSpPr>
            <p:grpSpPr>
              <a:xfrm>
                <a:off x="3150727" y="872100"/>
                <a:ext cx="1489575" cy="1947291"/>
                <a:chOff x="3086013" y="872100"/>
                <a:chExt cx="1489575" cy="1947291"/>
              </a:xfrm>
            </p:grpSpPr>
            <p:sp>
              <p:nvSpPr>
                <p:cNvPr id="6" name="chair3"/>
                <p:cNvSpPr>
                  <a:spLocks noEditPoints="1" noChangeArrowheads="1"/>
                </p:cNvSpPr>
                <p:nvPr/>
              </p:nvSpPr>
              <p:spPr bwMode="auto">
                <a:xfrm>
                  <a:off x="3425542" y="2143116"/>
                  <a:ext cx="904875" cy="676275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0275 w 21600"/>
                    <a:gd name="T3" fmla="*/ 10800 h 21600"/>
                    <a:gd name="T4" fmla="*/ 10800 w 21600"/>
                    <a:gd name="T5" fmla="*/ 21600 h 21600"/>
                    <a:gd name="T6" fmla="*/ 1303 w 21600"/>
                    <a:gd name="T7" fmla="*/ 10800 h 21600"/>
                    <a:gd name="T8" fmla="*/ 4828 w 21600"/>
                    <a:gd name="T9" fmla="*/ 6639 h 21600"/>
                    <a:gd name="T10" fmla="*/ 16846 w 21600"/>
                    <a:gd name="T11" fmla="*/ 196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0661" y="21600"/>
                      </a:moveTo>
                      <a:lnTo>
                        <a:pt x="11964" y="21600"/>
                      </a:lnTo>
                      <a:lnTo>
                        <a:pt x="12969" y="21477"/>
                      </a:lnTo>
                      <a:lnTo>
                        <a:pt x="13951" y="21379"/>
                      </a:lnTo>
                      <a:lnTo>
                        <a:pt x="14742" y="21134"/>
                      </a:lnTo>
                      <a:lnTo>
                        <a:pt x="15575" y="20765"/>
                      </a:lnTo>
                      <a:lnTo>
                        <a:pt x="16152" y="20520"/>
                      </a:lnTo>
                      <a:lnTo>
                        <a:pt x="16579" y="20225"/>
                      </a:lnTo>
                      <a:lnTo>
                        <a:pt x="16942" y="19857"/>
                      </a:lnTo>
                      <a:lnTo>
                        <a:pt x="17455" y="20520"/>
                      </a:lnTo>
                      <a:lnTo>
                        <a:pt x="17989" y="21011"/>
                      </a:lnTo>
                      <a:lnTo>
                        <a:pt x="18459" y="21379"/>
                      </a:lnTo>
                      <a:lnTo>
                        <a:pt x="19079" y="21477"/>
                      </a:lnTo>
                      <a:lnTo>
                        <a:pt x="19656" y="21477"/>
                      </a:lnTo>
                      <a:lnTo>
                        <a:pt x="20275" y="21379"/>
                      </a:lnTo>
                      <a:lnTo>
                        <a:pt x="20660" y="21011"/>
                      </a:lnTo>
                      <a:lnTo>
                        <a:pt x="21173" y="20643"/>
                      </a:lnTo>
                      <a:lnTo>
                        <a:pt x="21386" y="20225"/>
                      </a:lnTo>
                      <a:lnTo>
                        <a:pt x="21600" y="19636"/>
                      </a:lnTo>
                      <a:lnTo>
                        <a:pt x="21600" y="19145"/>
                      </a:lnTo>
                      <a:lnTo>
                        <a:pt x="21600" y="18605"/>
                      </a:lnTo>
                      <a:lnTo>
                        <a:pt x="21386" y="18115"/>
                      </a:lnTo>
                      <a:lnTo>
                        <a:pt x="21066" y="17525"/>
                      </a:lnTo>
                      <a:lnTo>
                        <a:pt x="20660" y="17108"/>
                      </a:lnTo>
                      <a:lnTo>
                        <a:pt x="20275" y="16740"/>
                      </a:lnTo>
                      <a:lnTo>
                        <a:pt x="20275" y="10628"/>
                      </a:lnTo>
                      <a:lnTo>
                        <a:pt x="20275" y="5695"/>
                      </a:lnTo>
                      <a:lnTo>
                        <a:pt x="20275" y="5105"/>
                      </a:lnTo>
                      <a:lnTo>
                        <a:pt x="20190" y="4492"/>
                      </a:lnTo>
                      <a:lnTo>
                        <a:pt x="19976" y="4075"/>
                      </a:lnTo>
                      <a:lnTo>
                        <a:pt x="19763" y="3485"/>
                      </a:lnTo>
                      <a:lnTo>
                        <a:pt x="19442" y="2995"/>
                      </a:lnTo>
                      <a:lnTo>
                        <a:pt x="19079" y="2455"/>
                      </a:lnTo>
                      <a:lnTo>
                        <a:pt x="18673" y="2086"/>
                      </a:lnTo>
                      <a:lnTo>
                        <a:pt x="18139" y="1620"/>
                      </a:lnTo>
                      <a:lnTo>
                        <a:pt x="17562" y="1325"/>
                      </a:lnTo>
                      <a:lnTo>
                        <a:pt x="16836" y="957"/>
                      </a:lnTo>
                      <a:lnTo>
                        <a:pt x="16045" y="589"/>
                      </a:lnTo>
                      <a:lnTo>
                        <a:pt x="15169" y="344"/>
                      </a:lnTo>
                      <a:lnTo>
                        <a:pt x="14272" y="245"/>
                      </a:lnTo>
                      <a:lnTo>
                        <a:pt x="13182" y="123"/>
                      </a:lnTo>
                      <a:lnTo>
                        <a:pt x="12028" y="0"/>
                      </a:lnTo>
                      <a:lnTo>
                        <a:pt x="10832" y="0"/>
                      </a:lnTo>
                      <a:lnTo>
                        <a:pt x="9572" y="0"/>
                      </a:lnTo>
                      <a:lnTo>
                        <a:pt x="8418" y="123"/>
                      </a:lnTo>
                      <a:lnTo>
                        <a:pt x="7328" y="245"/>
                      </a:lnTo>
                      <a:lnTo>
                        <a:pt x="6431" y="344"/>
                      </a:lnTo>
                      <a:lnTo>
                        <a:pt x="5555" y="589"/>
                      </a:lnTo>
                      <a:lnTo>
                        <a:pt x="4764" y="957"/>
                      </a:lnTo>
                      <a:lnTo>
                        <a:pt x="4038" y="1325"/>
                      </a:lnTo>
                      <a:lnTo>
                        <a:pt x="3461" y="1620"/>
                      </a:lnTo>
                      <a:lnTo>
                        <a:pt x="2927" y="2086"/>
                      </a:lnTo>
                      <a:lnTo>
                        <a:pt x="2521" y="2455"/>
                      </a:lnTo>
                      <a:lnTo>
                        <a:pt x="2158" y="2995"/>
                      </a:lnTo>
                      <a:lnTo>
                        <a:pt x="1837" y="3485"/>
                      </a:lnTo>
                      <a:lnTo>
                        <a:pt x="1624" y="4075"/>
                      </a:lnTo>
                      <a:lnTo>
                        <a:pt x="1410" y="4492"/>
                      </a:lnTo>
                      <a:lnTo>
                        <a:pt x="1303" y="5105"/>
                      </a:lnTo>
                      <a:lnTo>
                        <a:pt x="1303" y="5695"/>
                      </a:lnTo>
                      <a:lnTo>
                        <a:pt x="1303" y="10874"/>
                      </a:lnTo>
                      <a:lnTo>
                        <a:pt x="1303" y="16740"/>
                      </a:lnTo>
                      <a:lnTo>
                        <a:pt x="940" y="17108"/>
                      </a:lnTo>
                      <a:lnTo>
                        <a:pt x="534" y="17525"/>
                      </a:lnTo>
                      <a:lnTo>
                        <a:pt x="214" y="18115"/>
                      </a:lnTo>
                      <a:lnTo>
                        <a:pt x="0" y="18605"/>
                      </a:lnTo>
                      <a:lnTo>
                        <a:pt x="0" y="19145"/>
                      </a:lnTo>
                      <a:lnTo>
                        <a:pt x="0" y="19636"/>
                      </a:lnTo>
                      <a:lnTo>
                        <a:pt x="214" y="20225"/>
                      </a:lnTo>
                      <a:lnTo>
                        <a:pt x="427" y="20643"/>
                      </a:lnTo>
                      <a:lnTo>
                        <a:pt x="833" y="21011"/>
                      </a:lnTo>
                      <a:lnTo>
                        <a:pt x="1303" y="21379"/>
                      </a:lnTo>
                      <a:lnTo>
                        <a:pt x="1944" y="21477"/>
                      </a:lnTo>
                      <a:lnTo>
                        <a:pt x="2521" y="21477"/>
                      </a:lnTo>
                      <a:lnTo>
                        <a:pt x="3141" y="21379"/>
                      </a:lnTo>
                      <a:lnTo>
                        <a:pt x="3611" y="21011"/>
                      </a:lnTo>
                      <a:lnTo>
                        <a:pt x="4145" y="20520"/>
                      </a:lnTo>
                      <a:lnTo>
                        <a:pt x="4658" y="19857"/>
                      </a:lnTo>
                      <a:lnTo>
                        <a:pt x="4914" y="20225"/>
                      </a:lnTo>
                      <a:lnTo>
                        <a:pt x="5448" y="20520"/>
                      </a:lnTo>
                      <a:lnTo>
                        <a:pt x="6025" y="20765"/>
                      </a:lnTo>
                      <a:lnTo>
                        <a:pt x="6751" y="21134"/>
                      </a:lnTo>
                      <a:lnTo>
                        <a:pt x="7542" y="21379"/>
                      </a:lnTo>
                      <a:lnTo>
                        <a:pt x="8418" y="21477"/>
                      </a:lnTo>
                      <a:lnTo>
                        <a:pt x="9465" y="21600"/>
                      </a:lnTo>
                      <a:lnTo>
                        <a:pt x="10661" y="21600"/>
                      </a:lnTo>
                      <a:close/>
                    </a:path>
                    <a:path w="21600" h="21600" extrusionOk="0">
                      <a:moveTo>
                        <a:pt x="17049" y="19857"/>
                      </a:moveTo>
                      <a:lnTo>
                        <a:pt x="17049" y="19268"/>
                      </a:lnTo>
                      <a:lnTo>
                        <a:pt x="17049" y="18016"/>
                      </a:lnTo>
                      <a:lnTo>
                        <a:pt x="17049" y="16274"/>
                      </a:lnTo>
                      <a:lnTo>
                        <a:pt x="17049" y="14114"/>
                      </a:lnTo>
                      <a:lnTo>
                        <a:pt x="17049" y="11880"/>
                      </a:lnTo>
                      <a:lnTo>
                        <a:pt x="17049" y="9843"/>
                      </a:lnTo>
                      <a:lnTo>
                        <a:pt x="17049" y="8100"/>
                      </a:lnTo>
                      <a:lnTo>
                        <a:pt x="17049" y="7069"/>
                      </a:lnTo>
                      <a:lnTo>
                        <a:pt x="16942" y="6725"/>
                      </a:lnTo>
                      <a:lnTo>
                        <a:pt x="16836" y="6357"/>
                      </a:lnTo>
                      <a:lnTo>
                        <a:pt x="16686" y="6112"/>
                      </a:lnTo>
                      <a:lnTo>
                        <a:pt x="16472" y="5768"/>
                      </a:lnTo>
                      <a:lnTo>
                        <a:pt x="15746" y="5351"/>
                      </a:lnTo>
                      <a:lnTo>
                        <a:pt x="14849" y="4983"/>
                      </a:lnTo>
                      <a:lnTo>
                        <a:pt x="13951" y="4615"/>
                      </a:lnTo>
                      <a:lnTo>
                        <a:pt x="12862" y="4369"/>
                      </a:lnTo>
                      <a:lnTo>
                        <a:pt x="11879" y="4271"/>
                      </a:lnTo>
                      <a:lnTo>
                        <a:pt x="10832" y="4197"/>
                      </a:lnTo>
                      <a:lnTo>
                        <a:pt x="9828" y="4271"/>
                      </a:lnTo>
                      <a:lnTo>
                        <a:pt x="8845" y="4369"/>
                      </a:lnTo>
                      <a:lnTo>
                        <a:pt x="7734" y="4615"/>
                      </a:lnTo>
                      <a:lnTo>
                        <a:pt x="6751" y="4983"/>
                      </a:lnTo>
                      <a:lnTo>
                        <a:pt x="5961" y="5351"/>
                      </a:lnTo>
                      <a:lnTo>
                        <a:pt x="5234" y="5768"/>
                      </a:lnTo>
                      <a:lnTo>
                        <a:pt x="4914" y="6112"/>
                      </a:lnTo>
                      <a:lnTo>
                        <a:pt x="4764" y="6357"/>
                      </a:lnTo>
                      <a:lnTo>
                        <a:pt x="4658" y="6725"/>
                      </a:lnTo>
                      <a:lnTo>
                        <a:pt x="4658" y="7069"/>
                      </a:lnTo>
                      <a:lnTo>
                        <a:pt x="4658" y="8100"/>
                      </a:lnTo>
                      <a:lnTo>
                        <a:pt x="4658" y="9843"/>
                      </a:lnTo>
                      <a:lnTo>
                        <a:pt x="4658" y="11880"/>
                      </a:lnTo>
                      <a:lnTo>
                        <a:pt x="4658" y="14114"/>
                      </a:lnTo>
                      <a:lnTo>
                        <a:pt x="4658" y="16274"/>
                      </a:lnTo>
                      <a:lnTo>
                        <a:pt x="4658" y="18016"/>
                      </a:lnTo>
                      <a:lnTo>
                        <a:pt x="4658" y="19268"/>
                      </a:lnTo>
                      <a:lnTo>
                        <a:pt x="4658" y="19857"/>
                      </a:lnTo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i-FI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" name="Tekstikehys 17"/>
                <p:cNvSpPr txBox="1"/>
                <p:nvPr/>
              </p:nvSpPr>
              <p:spPr>
                <a:xfrm>
                  <a:off x="3086013" y="872100"/>
                  <a:ext cx="1489575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i-FI" sz="1400" b="1" dirty="0">
                      <a:solidFill>
                        <a:prstClr val="black"/>
                      </a:solidFill>
                      <a:latin typeface="Calibri"/>
                    </a:rPr>
                    <a:t>Rakenne- ja </a:t>
                  </a:r>
                  <a:endParaRPr lang="fi-FI" sz="1400" b="1" dirty="0" smtClean="0">
                    <a:solidFill>
                      <a:prstClr val="black"/>
                    </a:solidFill>
                    <a:latin typeface="Calibri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i-FI" sz="1400" b="1" dirty="0" smtClean="0">
                      <a:solidFill>
                        <a:prstClr val="black"/>
                      </a:solidFill>
                      <a:latin typeface="Calibri"/>
                    </a:rPr>
                    <a:t>Tavoitetyöryhmä: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i-FI" sz="1400" dirty="0" err="1" smtClean="0">
                      <a:solidFill>
                        <a:prstClr val="black"/>
                      </a:solidFill>
                      <a:latin typeface="Calibri"/>
                    </a:rPr>
                    <a:t>Oresmaa</a:t>
                  </a:r>
                  <a:r>
                    <a:rPr lang="fi-FI" sz="1400" dirty="0" smtClean="0">
                      <a:solidFill>
                        <a:prstClr val="black"/>
                      </a:solidFill>
                      <a:latin typeface="Calibri"/>
                    </a:rPr>
                    <a:t> (pj.)</a:t>
                  </a:r>
                  <a:endParaRPr lang="fi-FI" sz="14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3" name="Ryhmä 32"/>
              <p:cNvGrpSpPr/>
              <p:nvPr/>
            </p:nvGrpSpPr>
            <p:grpSpPr>
              <a:xfrm>
                <a:off x="1960715" y="1417038"/>
                <a:ext cx="3555340" cy="1402353"/>
                <a:chOff x="1862007" y="1417038"/>
                <a:chExt cx="3555340" cy="1402353"/>
              </a:xfrm>
            </p:grpSpPr>
            <p:sp>
              <p:nvSpPr>
                <p:cNvPr id="7" name="chair3"/>
                <p:cNvSpPr>
                  <a:spLocks noEditPoints="1" noChangeArrowheads="1"/>
                </p:cNvSpPr>
                <p:nvPr/>
              </p:nvSpPr>
              <p:spPr bwMode="auto">
                <a:xfrm>
                  <a:off x="4512472" y="2143116"/>
                  <a:ext cx="904875" cy="676275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0275 w 21600"/>
                    <a:gd name="T3" fmla="*/ 10800 h 21600"/>
                    <a:gd name="T4" fmla="*/ 10800 w 21600"/>
                    <a:gd name="T5" fmla="*/ 21600 h 21600"/>
                    <a:gd name="T6" fmla="*/ 1303 w 21600"/>
                    <a:gd name="T7" fmla="*/ 10800 h 21600"/>
                    <a:gd name="T8" fmla="*/ 4828 w 21600"/>
                    <a:gd name="T9" fmla="*/ 6639 h 21600"/>
                    <a:gd name="T10" fmla="*/ 16846 w 21600"/>
                    <a:gd name="T11" fmla="*/ 196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0661" y="21600"/>
                      </a:moveTo>
                      <a:lnTo>
                        <a:pt x="11964" y="21600"/>
                      </a:lnTo>
                      <a:lnTo>
                        <a:pt x="12969" y="21477"/>
                      </a:lnTo>
                      <a:lnTo>
                        <a:pt x="13951" y="21379"/>
                      </a:lnTo>
                      <a:lnTo>
                        <a:pt x="14742" y="21134"/>
                      </a:lnTo>
                      <a:lnTo>
                        <a:pt x="15575" y="20765"/>
                      </a:lnTo>
                      <a:lnTo>
                        <a:pt x="16152" y="20520"/>
                      </a:lnTo>
                      <a:lnTo>
                        <a:pt x="16579" y="20225"/>
                      </a:lnTo>
                      <a:lnTo>
                        <a:pt x="16942" y="19857"/>
                      </a:lnTo>
                      <a:lnTo>
                        <a:pt x="17455" y="20520"/>
                      </a:lnTo>
                      <a:lnTo>
                        <a:pt x="17989" y="21011"/>
                      </a:lnTo>
                      <a:lnTo>
                        <a:pt x="18459" y="21379"/>
                      </a:lnTo>
                      <a:lnTo>
                        <a:pt x="19079" y="21477"/>
                      </a:lnTo>
                      <a:lnTo>
                        <a:pt x="19656" y="21477"/>
                      </a:lnTo>
                      <a:lnTo>
                        <a:pt x="20275" y="21379"/>
                      </a:lnTo>
                      <a:lnTo>
                        <a:pt x="20660" y="21011"/>
                      </a:lnTo>
                      <a:lnTo>
                        <a:pt x="21173" y="20643"/>
                      </a:lnTo>
                      <a:lnTo>
                        <a:pt x="21386" y="20225"/>
                      </a:lnTo>
                      <a:lnTo>
                        <a:pt x="21600" y="19636"/>
                      </a:lnTo>
                      <a:lnTo>
                        <a:pt x="21600" y="19145"/>
                      </a:lnTo>
                      <a:lnTo>
                        <a:pt x="21600" y="18605"/>
                      </a:lnTo>
                      <a:lnTo>
                        <a:pt x="21386" y="18115"/>
                      </a:lnTo>
                      <a:lnTo>
                        <a:pt x="21066" y="17525"/>
                      </a:lnTo>
                      <a:lnTo>
                        <a:pt x="20660" y="17108"/>
                      </a:lnTo>
                      <a:lnTo>
                        <a:pt x="20275" y="16740"/>
                      </a:lnTo>
                      <a:lnTo>
                        <a:pt x="20275" y="10628"/>
                      </a:lnTo>
                      <a:lnTo>
                        <a:pt x="20275" y="5695"/>
                      </a:lnTo>
                      <a:lnTo>
                        <a:pt x="20275" y="5105"/>
                      </a:lnTo>
                      <a:lnTo>
                        <a:pt x="20190" y="4492"/>
                      </a:lnTo>
                      <a:lnTo>
                        <a:pt x="19976" y="4075"/>
                      </a:lnTo>
                      <a:lnTo>
                        <a:pt x="19763" y="3485"/>
                      </a:lnTo>
                      <a:lnTo>
                        <a:pt x="19442" y="2995"/>
                      </a:lnTo>
                      <a:lnTo>
                        <a:pt x="19079" y="2455"/>
                      </a:lnTo>
                      <a:lnTo>
                        <a:pt x="18673" y="2086"/>
                      </a:lnTo>
                      <a:lnTo>
                        <a:pt x="18139" y="1620"/>
                      </a:lnTo>
                      <a:lnTo>
                        <a:pt x="17562" y="1325"/>
                      </a:lnTo>
                      <a:lnTo>
                        <a:pt x="16836" y="957"/>
                      </a:lnTo>
                      <a:lnTo>
                        <a:pt x="16045" y="589"/>
                      </a:lnTo>
                      <a:lnTo>
                        <a:pt x="15169" y="344"/>
                      </a:lnTo>
                      <a:lnTo>
                        <a:pt x="14272" y="245"/>
                      </a:lnTo>
                      <a:lnTo>
                        <a:pt x="13182" y="123"/>
                      </a:lnTo>
                      <a:lnTo>
                        <a:pt x="12028" y="0"/>
                      </a:lnTo>
                      <a:lnTo>
                        <a:pt x="10832" y="0"/>
                      </a:lnTo>
                      <a:lnTo>
                        <a:pt x="9572" y="0"/>
                      </a:lnTo>
                      <a:lnTo>
                        <a:pt x="8418" y="123"/>
                      </a:lnTo>
                      <a:lnTo>
                        <a:pt x="7328" y="245"/>
                      </a:lnTo>
                      <a:lnTo>
                        <a:pt x="6431" y="344"/>
                      </a:lnTo>
                      <a:lnTo>
                        <a:pt x="5555" y="589"/>
                      </a:lnTo>
                      <a:lnTo>
                        <a:pt x="4764" y="957"/>
                      </a:lnTo>
                      <a:lnTo>
                        <a:pt x="4038" y="1325"/>
                      </a:lnTo>
                      <a:lnTo>
                        <a:pt x="3461" y="1620"/>
                      </a:lnTo>
                      <a:lnTo>
                        <a:pt x="2927" y="2086"/>
                      </a:lnTo>
                      <a:lnTo>
                        <a:pt x="2521" y="2455"/>
                      </a:lnTo>
                      <a:lnTo>
                        <a:pt x="2158" y="2995"/>
                      </a:lnTo>
                      <a:lnTo>
                        <a:pt x="1837" y="3485"/>
                      </a:lnTo>
                      <a:lnTo>
                        <a:pt x="1624" y="4075"/>
                      </a:lnTo>
                      <a:lnTo>
                        <a:pt x="1410" y="4492"/>
                      </a:lnTo>
                      <a:lnTo>
                        <a:pt x="1303" y="5105"/>
                      </a:lnTo>
                      <a:lnTo>
                        <a:pt x="1303" y="5695"/>
                      </a:lnTo>
                      <a:lnTo>
                        <a:pt x="1303" y="10874"/>
                      </a:lnTo>
                      <a:lnTo>
                        <a:pt x="1303" y="16740"/>
                      </a:lnTo>
                      <a:lnTo>
                        <a:pt x="940" y="17108"/>
                      </a:lnTo>
                      <a:lnTo>
                        <a:pt x="534" y="17525"/>
                      </a:lnTo>
                      <a:lnTo>
                        <a:pt x="214" y="18115"/>
                      </a:lnTo>
                      <a:lnTo>
                        <a:pt x="0" y="18605"/>
                      </a:lnTo>
                      <a:lnTo>
                        <a:pt x="0" y="19145"/>
                      </a:lnTo>
                      <a:lnTo>
                        <a:pt x="0" y="19636"/>
                      </a:lnTo>
                      <a:lnTo>
                        <a:pt x="214" y="20225"/>
                      </a:lnTo>
                      <a:lnTo>
                        <a:pt x="427" y="20643"/>
                      </a:lnTo>
                      <a:lnTo>
                        <a:pt x="833" y="21011"/>
                      </a:lnTo>
                      <a:lnTo>
                        <a:pt x="1303" y="21379"/>
                      </a:lnTo>
                      <a:lnTo>
                        <a:pt x="1944" y="21477"/>
                      </a:lnTo>
                      <a:lnTo>
                        <a:pt x="2521" y="21477"/>
                      </a:lnTo>
                      <a:lnTo>
                        <a:pt x="3141" y="21379"/>
                      </a:lnTo>
                      <a:lnTo>
                        <a:pt x="3611" y="21011"/>
                      </a:lnTo>
                      <a:lnTo>
                        <a:pt x="4145" y="20520"/>
                      </a:lnTo>
                      <a:lnTo>
                        <a:pt x="4658" y="19857"/>
                      </a:lnTo>
                      <a:lnTo>
                        <a:pt x="4914" y="20225"/>
                      </a:lnTo>
                      <a:lnTo>
                        <a:pt x="5448" y="20520"/>
                      </a:lnTo>
                      <a:lnTo>
                        <a:pt x="6025" y="20765"/>
                      </a:lnTo>
                      <a:lnTo>
                        <a:pt x="6751" y="21134"/>
                      </a:lnTo>
                      <a:lnTo>
                        <a:pt x="7542" y="21379"/>
                      </a:lnTo>
                      <a:lnTo>
                        <a:pt x="8418" y="21477"/>
                      </a:lnTo>
                      <a:lnTo>
                        <a:pt x="9465" y="21600"/>
                      </a:lnTo>
                      <a:lnTo>
                        <a:pt x="10661" y="21600"/>
                      </a:lnTo>
                      <a:close/>
                    </a:path>
                    <a:path w="21600" h="21600" extrusionOk="0">
                      <a:moveTo>
                        <a:pt x="17049" y="19857"/>
                      </a:moveTo>
                      <a:lnTo>
                        <a:pt x="17049" y="19268"/>
                      </a:lnTo>
                      <a:lnTo>
                        <a:pt x="17049" y="18016"/>
                      </a:lnTo>
                      <a:lnTo>
                        <a:pt x="17049" y="16274"/>
                      </a:lnTo>
                      <a:lnTo>
                        <a:pt x="17049" y="14114"/>
                      </a:lnTo>
                      <a:lnTo>
                        <a:pt x="17049" y="11880"/>
                      </a:lnTo>
                      <a:lnTo>
                        <a:pt x="17049" y="9843"/>
                      </a:lnTo>
                      <a:lnTo>
                        <a:pt x="17049" y="8100"/>
                      </a:lnTo>
                      <a:lnTo>
                        <a:pt x="17049" y="7069"/>
                      </a:lnTo>
                      <a:lnTo>
                        <a:pt x="16942" y="6725"/>
                      </a:lnTo>
                      <a:lnTo>
                        <a:pt x="16836" y="6357"/>
                      </a:lnTo>
                      <a:lnTo>
                        <a:pt x="16686" y="6112"/>
                      </a:lnTo>
                      <a:lnTo>
                        <a:pt x="16472" y="5768"/>
                      </a:lnTo>
                      <a:lnTo>
                        <a:pt x="15746" y="5351"/>
                      </a:lnTo>
                      <a:lnTo>
                        <a:pt x="14849" y="4983"/>
                      </a:lnTo>
                      <a:lnTo>
                        <a:pt x="13951" y="4615"/>
                      </a:lnTo>
                      <a:lnTo>
                        <a:pt x="12862" y="4369"/>
                      </a:lnTo>
                      <a:lnTo>
                        <a:pt x="11879" y="4271"/>
                      </a:lnTo>
                      <a:lnTo>
                        <a:pt x="10832" y="4197"/>
                      </a:lnTo>
                      <a:lnTo>
                        <a:pt x="9828" y="4271"/>
                      </a:lnTo>
                      <a:lnTo>
                        <a:pt x="8845" y="4369"/>
                      </a:lnTo>
                      <a:lnTo>
                        <a:pt x="7734" y="4615"/>
                      </a:lnTo>
                      <a:lnTo>
                        <a:pt x="6751" y="4983"/>
                      </a:lnTo>
                      <a:lnTo>
                        <a:pt x="5961" y="5351"/>
                      </a:lnTo>
                      <a:lnTo>
                        <a:pt x="5234" y="5768"/>
                      </a:lnTo>
                      <a:lnTo>
                        <a:pt x="4914" y="6112"/>
                      </a:lnTo>
                      <a:lnTo>
                        <a:pt x="4764" y="6357"/>
                      </a:lnTo>
                      <a:lnTo>
                        <a:pt x="4658" y="6725"/>
                      </a:lnTo>
                      <a:lnTo>
                        <a:pt x="4658" y="7069"/>
                      </a:lnTo>
                      <a:lnTo>
                        <a:pt x="4658" y="8100"/>
                      </a:lnTo>
                      <a:lnTo>
                        <a:pt x="4658" y="9843"/>
                      </a:lnTo>
                      <a:lnTo>
                        <a:pt x="4658" y="11880"/>
                      </a:lnTo>
                      <a:lnTo>
                        <a:pt x="4658" y="14114"/>
                      </a:lnTo>
                      <a:lnTo>
                        <a:pt x="4658" y="16274"/>
                      </a:lnTo>
                      <a:lnTo>
                        <a:pt x="4658" y="18016"/>
                      </a:lnTo>
                      <a:lnTo>
                        <a:pt x="4658" y="19268"/>
                      </a:lnTo>
                      <a:lnTo>
                        <a:pt x="4658" y="19857"/>
                      </a:lnTo>
                    </a:path>
                  </a:pathLst>
                </a:custGeom>
                <a:solidFill>
                  <a:srgbClr val="FF4B2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i-FI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" name="Tekstikehys 18"/>
                <p:cNvSpPr txBox="1"/>
                <p:nvPr/>
              </p:nvSpPr>
              <p:spPr>
                <a:xfrm>
                  <a:off x="1862007" y="1417038"/>
                  <a:ext cx="1369157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i-FI" sz="1400" b="1" dirty="0" smtClean="0">
                      <a:solidFill>
                        <a:prstClr val="black"/>
                      </a:solidFill>
                      <a:latin typeface="Calibri"/>
                    </a:rPr>
                    <a:t>Oppimiskäsitys-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i-FI" sz="1400" b="1" dirty="0" smtClean="0">
                      <a:solidFill>
                        <a:prstClr val="black"/>
                      </a:solidFill>
                      <a:latin typeface="Calibri"/>
                    </a:rPr>
                    <a:t>Työryhmä: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i-FI" sz="1400" dirty="0" smtClean="0">
                      <a:solidFill>
                        <a:prstClr val="black"/>
                      </a:solidFill>
                      <a:latin typeface="Calibri"/>
                    </a:rPr>
                    <a:t>Lipponen (pj.)</a:t>
                  </a:r>
                  <a:endParaRPr lang="fi-FI" sz="14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37" name="Ryhmä 36"/>
            <p:cNvGrpSpPr/>
            <p:nvPr/>
          </p:nvGrpSpPr>
          <p:grpSpPr>
            <a:xfrm>
              <a:off x="2432483" y="1007911"/>
              <a:ext cx="6224148" cy="4811876"/>
              <a:chOff x="2369332" y="865035"/>
              <a:chExt cx="6224148" cy="4811876"/>
            </a:xfrm>
          </p:grpSpPr>
          <p:sp>
            <p:nvSpPr>
              <p:cNvPr id="10" name="chair3"/>
              <p:cNvSpPr>
                <a:spLocks noEditPoints="1" noChangeArrowheads="1"/>
              </p:cNvSpPr>
              <p:nvPr/>
            </p:nvSpPr>
            <p:spPr bwMode="auto">
              <a:xfrm flipV="1">
                <a:off x="2369332" y="5000636"/>
                <a:ext cx="904875" cy="676275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fi-FI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chair3"/>
              <p:cNvSpPr>
                <a:spLocks noEditPoints="1" noChangeArrowheads="1"/>
              </p:cNvSpPr>
              <p:nvPr/>
            </p:nvSpPr>
            <p:spPr bwMode="auto">
              <a:xfrm flipV="1">
                <a:off x="3391548" y="5000636"/>
                <a:ext cx="904875" cy="676275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fi-FI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chair3"/>
              <p:cNvSpPr>
                <a:spLocks noEditPoints="1" noChangeArrowheads="1"/>
              </p:cNvSpPr>
              <p:nvPr/>
            </p:nvSpPr>
            <p:spPr bwMode="auto">
              <a:xfrm flipV="1">
                <a:off x="6655612" y="5000636"/>
                <a:ext cx="904875" cy="676275"/>
              </a:xfrm>
              <a:custGeom>
                <a:avLst/>
                <a:gdLst>
                  <a:gd name="T0" fmla="*/ 10800 w 21600"/>
                  <a:gd name="T1" fmla="*/ 0 h 21600"/>
                  <a:gd name="T2" fmla="*/ 20275 w 21600"/>
                  <a:gd name="T3" fmla="*/ 10800 h 21600"/>
                  <a:gd name="T4" fmla="*/ 10800 w 21600"/>
                  <a:gd name="T5" fmla="*/ 21600 h 21600"/>
                  <a:gd name="T6" fmla="*/ 1303 w 21600"/>
                  <a:gd name="T7" fmla="*/ 10800 h 21600"/>
                  <a:gd name="T8" fmla="*/ 4828 w 21600"/>
                  <a:gd name="T9" fmla="*/ 6639 h 21600"/>
                  <a:gd name="T10" fmla="*/ 16846 w 21600"/>
                  <a:gd name="T11" fmla="*/ 1964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661" y="21600"/>
                    </a:moveTo>
                    <a:lnTo>
                      <a:pt x="11964" y="21600"/>
                    </a:lnTo>
                    <a:lnTo>
                      <a:pt x="12969" y="21477"/>
                    </a:lnTo>
                    <a:lnTo>
                      <a:pt x="13951" y="21379"/>
                    </a:lnTo>
                    <a:lnTo>
                      <a:pt x="14742" y="21134"/>
                    </a:lnTo>
                    <a:lnTo>
                      <a:pt x="15575" y="20765"/>
                    </a:lnTo>
                    <a:lnTo>
                      <a:pt x="16152" y="20520"/>
                    </a:lnTo>
                    <a:lnTo>
                      <a:pt x="16579" y="20225"/>
                    </a:lnTo>
                    <a:lnTo>
                      <a:pt x="16942" y="19857"/>
                    </a:lnTo>
                    <a:lnTo>
                      <a:pt x="17455" y="20520"/>
                    </a:lnTo>
                    <a:lnTo>
                      <a:pt x="17989" y="21011"/>
                    </a:lnTo>
                    <a:lnTo>
                      <a:pt x="18459" y="21379"/>
                    </a:lnTo>
                    <a:lnTo>
                      <a:pt x="19079" y="21477"/>
                    </a:lnTo>
                    <a:lnTo>
                      <a:pt x="19656" y="21477"/>
                    </a:lnTo>
                    <a:lnTo>
                      <a:pt x="20275" y="21379"/>
                    </a:lnTo>
                    <a:lnTo>
                      <a:pt x="20660" y="21011"/>
                    </a:lnTo>
                    <a:lnTo>
                      <a:pt x="21173" y="20643"/>
                    </a:lnTo>
                    <a:lnTo>
                      <a:pt x="21386" y="20225"/>
                    </a:lnTo>
                    <a:lnTo>
                      <a:pt x="21600" y="19636"/>
                    </a:lnTo>
                    <a:lnTo>
                      <a:pt x="21600" y="19145"/>
                    </a:lnTo>
                    <a:lnTo>
                      <a:pt x="21600" y="18605"/>
                    </a:lnTo>
                    <a:lnTo>
                      <a:pt x="21386" y="18115"/>
                    </a:lnTo>
                    <a:lnTo>
                      <a:pt x="21066" y="17525"/>
                    </a:lnTo>
                    <a:lnTo>
                      <a:pt x="20660" y="17108"/>
                    </a:lnTo>
                    <a:lnTo>
                      <a:pt x="20275" y="16740"/>
                    </a:lnTo>
                    <a:lnTo>
                      <a:pt x="20275" y="10628"/>
                    </a:lnTo>
                    <a:lnTo>
                      <a:pt x="20275" y="5695"/>
                    </a:lnTo>
                    <a:lnTo>
                      <a:pt x="20275" y="5105"/>
                    </a:lnTo>
                    <a:lnTo>
                      <a:pt x="20190" y="4492"/>
                    </a:lnTo>
                    <a:lnTo>
                      <a:pt x="19976" y="4075"/>
                    </a:lnTo>
                    <a:lnTo>
                      <a:pt x="19763" y="3485"/>
                    </a:lnTo>
                    <a:lnTo>
                      <a:pt x="19442" y="2995"/>
                    </a:lnTo>
                    <a:lnTo>
                      <a:pt x="19079" y="2455"/>
                    </a:lnTo>
                    <a:lnTo>
                      <a:pt x="18673" y="2086"/>
                    </a:lnTo>
                    <a:lnTo>
                      <a:pt x="18139" y="1620"/>
                    </a:lnTo>
                    <a:lnTo>
                      <a:pt x="17562" y="1325"/>
                    </a:lnTo>
                    <a:lnTo>
                      <a:pt x="16836" y="957"/>
                    </a:lnTo>
                    <a:lnTo>
                      <a:pt x="16045" y="589"/>
                    </a:lnTo>
                    <a:lnTo>
                      <a:pt x="15169" y="344"/>
                    </a:lnTo>
                    <a:lnTo>
                      <a:pt x="14272" y="245"/>
                    </a:lnTo>
                    <a:lnTo>
                      <a:pt x="13182" y="123"/>
                    </a:lnTo>
                    <a:lnTo>
                      <a:pt x="12028" y="0"/>
                    </a:lnTo>
                    <a:lnTo>
                      <a:pt x="10832" y="0"/>
                    </a:lnTo>
                    <a:lnTo>
                      <a:pt x="9572" y="0"/>
                    </a:lnTo>
                    <a:lnTo>
                      <a:pt x="8418" y="123"/>
                    </a:lnTo>
                    <a:lnTo>
                      <a:pt x="7328" y="245"/>
                    </a:lnTo>
                    <a:lnTo>
                      <a:pt x="6431" y="344"/>
                    </a:lnTo>
                    <a:lnTo>
                      <a:pt x="5555" y="589"/>
                    </a:lnTo>
                    <a:lnTo>
                      <a:pt x="4764" y="957"/>
                    </a:lnTo>
                    <a:lnTo>
                      <a:pt x="4038" y="1325"/>
                    </a:lnTo>
                    <a:lnTo>
                      <a:pt x="3461" y="1620"/>
                    </a:lnTo>
                    <a:lnTo>
                      <a:pt x="2927" y="2086"/>
                    </a:lnTo>
                    <a:lnTo>
                      <a:pt x="2521" y="2455"/>
                    </a:lnTo>
                    <a:lnTo>
                      <a:pt x="2158" y="2995"/>
                    </a:lnTo>
                    <a:lnTo>
                      <a:pt x="1837" y="3485"/>
                    </a:lnTo>
                    <a:lnTo>
                      <a:pt x="1624" y="4075"/>
                    </a:lnTo>
                    <a:lnTo>
                      <a:pt x="1410" y="4492"/>
                    </a:lnTo>
                    <a:lnTo>
                      <a:pt x="1303" y="5105"/>
                    </a:lnTo>
                    <a:lnTo>
                      <a:pt x="1303" y="5695"/>
                    </a:lnTo>
                    <a:lnTo>
                      <a:pt x="1303" y="10874"/>
                    </a:lnTo>
                    <a:lnTo>
                      <a:pt x="1303" y="16740"/>
                    </a:lnTo>
                    <a:lnTo>
                      <a:pt x="940" y="17108"/>
                    </a:lnTo>
                    <a:lnTo>
                      <a:pt x="534" y="17525"/>
                    </a:lnTo>
                    <a:lnTo>
                      <a:pt x="214" y="18115"/>
                    </a:lnTo>
                    <a:lnTo>
                      <a:pt x="0" y="18605"/>
                    </a:lnTo>
                    <a:lnTo>
                      <a:pt x="0" y="19145"/>
                    </a:lnTo>
                    <a:lnTo>
                      <a:pt x="0" y="19636"/>
                    </a:lnTo>
                    <a:lnTo>
                      <a:pt x="214" y="20225"/>
                    </a:lnTo>
                    <a:lnTo>
                      <a:pt x="427" y="20643"/>
                    </a:lnTo>
                    <a:lnTo>
                      <a:pt x="833" y="21011"/>
                    </a:lnTo>
                    <a:lnTo>
                      <a:pt x="1303" y="21379"/>
                    </a:lnTo>
                    <a:lnTo>
                      <a:pt x="1944" y="21477"/>
                    </a:lnTo>
                    <a:lnTo>
                      <a:pt x="2521" y="21477"/>
                    </a:lnTo>
                    <a:lnTo>
                      <a:pt x="3141" y="21379"/>
                    </a:lnTo>
                    <a:lnTo>
                      <a:pt x="3611" y="21011"/>
                    </a:lnTo>
                    <a:lnTo>
                      <a:pt x="4145" y="20520"/>
                    </a:lnTo>
                    <a:lnTo>
                      <a:pt x="4658" y="19857"/>
                    </a:lnTo>
                    <a:lnTo>
                      <a:pt x="4914" y="20225"/>
                    </a:lnTo>
                    <a:lnTo>
                      <a:pt x="5448" y="20520"/>
                    </a:lnTo>
                    <a:lnTo>
                      <a:pt x="6025" y="20765"/>
                    </a:lnTo>
                    <a:lnTo>
                      <a:pt x="6751" y="21134"/>
                    </a:lnTo>
                    <a:lnTo>
                      <a:pt x="7542" y="21379"/>
                    </a:lnTo>
                    <a:lnTo>
                      <a:pt x="8418" y="21477"/>
                    </a:lnTo>
                    <a:lnTo>
                      <a:pt x="9465" y="21600"/>
                    </a:lnTo>
                    <a:lnTo>
                      <a:pt x="10661" y="21600"/>
                    </a:lnTo>
                    <a:close/>
                  </a:path>
                  <a:path w="21600" h="21600" extrusionOk="0">
                    <a:moveTo>
                      <a:pt x="17049" y="19857"/>
                    </a:moveTo>
                    <a:lnTo>
                      <a:pt x="17049" y="19268"/>
                    </a:lnTo>
                    <a:lnTo>
                      <a:pt x="17049" y="18016"/>
                    </a:lnTo>
                    <a:lnTo>
                      <a:pt x="17049" y="16274"/>
                    </a:lnTo>
                    <a:lnTo>
                      <a:pt x="17049" y="14114"/>
                    </a:lnTo>
                    <a:lnTo>
                      <a:pt x="17049" y="11880"/>
                    </a:lnTo>
                    <a:lnTo>
                      <a:pt x="17049" y="9843"/>
                    </a:lnTo>
                    <a:lnTo>
                      <a:pt x="17049" y="8100"/>
                    </a:lnTo>
                    <a:lnTo>
                      <a:pt x="17049" y="7069"/>
                    </a:lnTo>
                    <a:lnTo>
                      <a:pt x="16942" y="6725"/>
                    </a:lnTo>
                    <a:lnTo>
                      <a:pt x="16836" y="6357"/>
                    </a:lnTo>
                    <a:lnTo>
                      <a:pt x="16686" y="6112"/>
                    </a:lnTo>
                    <a:lnTo>
                      <a:pt x="16472" y="5768"/>
                    </a:lnTo>
                    <a:lnTo>
                      <a:pt x="15746" y="5351"/>
                    </a:lnTo>
                    <a:lnTo>
                      <a:pt x="14849" y="4983"/>
                    </a:lnTo>
                    <a:lnTo>
                      <a:pt x="13951" y="4615"/>
                    </a:lnTo>
                    <a:lnTo>
                      <a:pt x="12862" y="4369"/>
                    </a:lnTo>
                    <a:lnTo>
                      <a:pt x="11879" y="4271"/>
                    </a:lnTo>
                    <a:lnTo>
                      <a:pt x="10832" y="4197"/>
                    </a:lnTo>
                    <a:lnTo>
                      <a:pt x="9828" y="4271"/>
                    </a:lnTo>
                    <a:lnTo>
                      <a:pt x="8845" y="4369"/>
                    </a:lnTo>
                    <a:lnTo>
                      <a:pt x="7734" y="4615"/>
                    </a:lnTo>
                    <a:lnTo>
                      <a:pt x="6751" y="4983"/>
                    </a:lnTo>
                    <a:lnTo>
                      <a:pt x="5961" y="5351"/>
                    </a:lnTo>
                    <a:lnTo>
                      <a:pt x="5234" y="5768"/>
                    </a:lnTo>
                    <a:lnTo>
                      <a:pt x="4914" y="6112"/>
                    </a:lnTo>
                    <a:lnTo>
                      <a:pt x="4764" y="6357"/>
                    </a:lnTo>
                    <a:lnTo>
                      <a:pt x="4658" y="6725"/>
                    </a:lnTo>
                    <a:lnTo>
                      <a:pt x="4658" y="7069"/>
                    </a:lnTo>
                    <a:lnTo>
                      <a:pt x="4658" y="8100"/>
                    </a:lnTo>
                    <a:lnTo>
                      <a:pt x="4658" y="9843"/>
                    </a:lnTo>
                    <a:lnTo>
                      <a:pt x="4658" y="11880"/>
                    </a:lnTo>
                    <a:lnTo>
                      <a:pt x="4658" y="14114"/>
                    </a:lnTo>
                    <a:lnTo>
                      <a:pt x="4658" y="16274"/>
                    </a:lnTo>
                    <a:lnTo>
                      <a:pt x="4658" y="18016"/>
                    </a:lnTo>
                    <a:lnTo>
                      <a:pt x="4658" y="19268"/>
                    </a:lnTo>
                    <a:lnTo>
                      <a:pt x="4658" y="19857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fi-FI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35" name="Ryhmä 34"/>
              <p:cNvGrpSpPr/>
              <p:nvPr/>
            </p:nvGrpSpPr>
            <p:grpSpPr>
              <a:xfrm>
                <a:off x="5162491" y="865035"/>
                <a:ext cx="1645515" cy="4811876"/>
                <a:chOff x="5227205" y="865035"/>
                <a:chExt cx="1645515" cy="4811876"/>
              </a:xfrm>
            </p:grpSpPr>
            <p:sp>
              <p:nvSpPr>
                <p:cNvPr id="13" name="chair3"/>
                <p:cNvSpPr>
                  <a:spLocks noEditPoints="1" noChangeArrowheads="1"/>
                </p:cNvSpPr>
                <p:nvPr/>
              </p:nvSpPr>
              <p:spPr bwMode="auto">
                <a:xfrm flipV="1">
                  <a:off x="5599401" y="5000636"/>
                  <a:ext cx="904875" cy="676275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0275 w 21600"/>
                    <a:gd name="T3" fmla="*/ 10800 h 21600"/>
                    <a:gd name="T4" fmla="*/ 10800 w 21600"/>
                    <a:gd name="T5" fmla="*/ 21600 h 21600"/>
                    <a:gd name="T6" fmla="*/ 1303 w 21600"/>
                    <a:gd name="T7" fmla="*/ 10800 h 21600"/>
                    <a:gd name="T8" fmla="*/ 4828 w 21600"/>
                    <a:gd name="T9" fmla="*/ 6639 h 21600"/>
                    <a:gd name="T10" fmla="*/ 16846 w 21600"/>
                    <a:gd name="T11" fmla="*/ 196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0661" y="21600"/>
                      </a:moveTo>
                      <a:lnTo>
                        <a:pt x="11964" y="21600"/>
                      </a:lnTo>
                      <a:lnTo>
                        <a:pt x="12969" y="21477"/>
                      </a:lnTo>
                      <a:lnTo>
                        <a:pt x="13951" y="21379"/>
                      </a:lnTo>
                      <a:lnTo>
                        <a:pt x="14742" y="21134"/>
                      </a:lnTo>
                      <a:lnTo>
                        <a:pt x="15575" y="20765"/>
                      </a:lnTo>
                      <a:lnTo>
                        <a:pt x="16152" y="20520"/>
                      </a:lnTo>
                      <a:lnTo>
                        <a:pt x="16579" y="20225"/>
                      </a:lnTo>
                      <a:lnTo>
                        <a:pt x="16942" y="19857"/>
                      </a:lnTo>
                      <a:lnTo>
                        <a:pt x="17455" y="20520"/>
                      </a:lnTo>
                      <a:lnTo>
                        <a:pt x="17989" y="21011"/>
                      </a:lnTo>
                      <a:lnTo>
                        <a:pt x="18459" y="21379"/>
                      </a:lnTo>
                      <a:lnTo>
                        <a:pt x="19079" y="21477"/>
                      </a:lnTo>
                      <a:lnTo>
                        <a:pt x="19656" y="21477"/>
                      </a:lnTo>
                      <a:lnTo>
                        <a:pt x="20275" y="21379"/>
                      </a:lnTo>
                      <a:lnTo>
                        <a:pt x="20660" y="21011"/>
                      </a:lnTo>
                      <a:lnTo>
                        <a:pt x="21173" y="20643"/>
                      </a:lnTo>
                      <a:lnTo>
                        <a:pt x="21386" y="20225"/>
                      </a:lnTo>
                      <a:lnTo>
                        <a:pt x="21600" y="19636"/>
                      </a:lnTo>
                      <a:lnTo>
                        <a:pt x="21600" y="19145"/>
                      </a:lnTo>
                      <a:lnTo>
                        <a:pt x="21600" y="18605"/>
                      </a:lnTo>
                      <a:lnTo>
                        <a:pt x="21386" y="18115"/>
                      </a:lnTo>
                      <a:lnTo>
                        <a:pt x="21066" y="17525"/>
                      </a:lnTo>
                      <a:lnTo>
                        <a:pt x="20660" y="17108"/>
                      </a:lnTo>
                      <a:lnTo>
                        <a:pt x="20275" y="16740"/>
                      </a:lnTo>
                      <a:lnTo>
                        <a:pt x="20275" y="10628"/>
                      </a:lnTo>
                      <a:lnTo>
                        <a:pt x="20275" y="5695"/>
                      </a:lnTo>
                      <a:lnTo>
                        <a:pt x="20275" y="5105"/>
                      </a:lnTo>
                      <a:lnTo>
                        <a:pt x="20190" y="4492"/>
                      </a:lnTo>
                      <a:lnTo>
                        <a:pt x="19976" y="4075"/>
                      </a:lnTo>
                      <a:lnTo>
                        <a:pt x="19763" y="3485"/>
                      </a:lnTo>
                      <a:lnTo>
                        <a:pt x="19442" y="2995"/>
                      </a:lnTo>
                      <a:lnTo>
                        <a:pt x="19079" y="2455"/>
                      </a:lnTo>
                      <a:lnTo>
                        <a:pt x="18673" y="2086"/>
                      </a:lnTo>
                      <a:lnTo>
                        <a:pt x="18139" y="1620"/>
                      </a:lnTo>
                      <a:lnTo>
                        <a:pt x="17562" y="1325"/>
                      </a:lnTo>
                      <a:lnTo>
                        <a:pt x="16836" y="957"/>
                      </a:lnTo>
                      <a:lnTo>
                        <a:pt x="16045" y="589"/>
                      </a:lnTo>
                      <a:lnTo>
                        <a:pt x="15169" y="344"/>
                      </a:lnTo>
                      <a:lnTo>
                        <a:pt x="14272" y="245"/>
                      </a:lnTo>
                      <a:lnTo>
                        <a:pt x="13182" y="123"/>
                      </a:lnTo>
                      <a:lnTo>
                        <a:pt x="12028" y="0"/>
                      </a:lnTo>
                      <a:lnTo>
                        <a:pt x="10832" y="0"/>
                      </a:lnTo>
                      <a:lnTo>
                        <a:pt x="9572" y="0"/>
                      </a:lnTo>
                      <a:lnTo>
                        <a:pt x="8418" y="123"/>
                      </a:lnTo>
                      <a:lnTo>
                        <a:pt x="7328" y="245"/>
                      </a:lnTo>
                      <a:lnTo>
                        <a:pt x="6431" y="344"/>
                      </a:lnTo>
                      <a:lnTo>
                        <a:pt x="5555" y="589"/>
                      </a:lnTo>
                      <a:lnTo>
                        <a:pt x="4764" y="957"/>
                      </a:lnTo>
                      <a:lnTo>
                        <a:pt x="4038" y="1325"/>
                      </a:lnTo>
                      <a:lnTo>
                        <a:pt x="3461" y="1620"/>
                      </a:lnTo>
                      <a:lnTo>
                        <a:pt x="2927" y="2086"/>
                      </a:lnTo>
                      <a:lnTo>
                        <a:pt x="2521" y="2455"/>
                      </a:lnTo>
                      <a:lnTo>
                        <a:pt x="2158" y="2995"/>
                      </a:lnTo>
                      <a:lnTo>
                        <a:pt x="1837" y="3485"/>
                      </a:lnTo>
                      <a:lnTo>
                        <a:pt x="1624" y="4075"/>
                      </a:lnTo>
                      <a:lnTo>
                        <a:pt x="1410" y="4492"/>
                      </a:lnTo>
                      <a:lnTo>
                        <a:pt x="1303" y="5105"/>
                      </a:lnTo>
                      <a:lnTo>
                        <a:pt x="1303" y="5695"/>
                      </a:lnTo>
                      <a:lnTo>
                        <a:pt x="1303" y="10874"/>
                      </a:lnTo>
                      <a:lnTo>
                        <a:pt x="1303" y="16740"/>
                      </a:lnTo>
                      <a:lnTo>
                        <a:pt x="940" y="17108"/>
                      </a:lnTo>
                      <a:lnTo>
                        <a:pt x="534" y="17525"/>
                      </a:lnTo>
                      <a:lnTo>
                        <a:pt x="214" y="18115"/>
                      </a:lnTo>
                      <a:lnTo>
                        <a:pt x="0" y="18605"/>
                      </a:lnTo>
                      <a:lnTo>
                        <a:pt x="0" y="19145"/>
                      </a:lnTo>
                      <a:lnTo>
                        <a:pt x="0" y="19636"/>
                      </a:lnTo>
                      <a:lnTo>
                        <a:pt x="214" y="20225"/>
                      </a:lnTo>
                      <a:lnTo>
                        <a:pt x="427" y="20643"/>
                      </a:lnTo>
                      <a:lnTo>
                        <a:pt x="833" y="21011"/>
                      </a:lnTo>
                      <a:lnTo>
                        <a:pt x="1303" y="21379"/>
                      </a:lnTo>
                      <a:lnTo>
                        <a:pt x="1944" y="21477"/>
                      </a:lnTo>
                      <a:lnTo>
                        <a:pt x="2521" y="21477"/>
                      </a:lnTo>
                      <a:lnTo>
                        <a:pt x="3141" y="21379"/>
                      </a:lnTo>
                      <a:lnTo>
                        <a:pt x="3611" y="21011"/>
                      </a:lnTo>
                      <a:lnTo>
                        <a:pt x="4145" y="20520"/>
                      </a:lnTo>
                      <a:lnTo>
                        <a:pt x="4658" y="19857"/>
                      </a:lnTo>
                      <a:lnTo>
                        <a:pt x="4914" y="20225"/>
                      </a:lnTo>
                      <a:lnTo>
                        <a:pt x="5448" y="20520"/>
                      </a:lnTo>
                      <a:lnTo>
                        <a:pt x="6025" y="20765"/>
                      </a:lnTo>
                      <a:lnTo>
                        <a:pt x="6751" y="21134"/>
                      </a:lnTo>
                      <a:lnTo>
                        <a:pt x="7542" y="21379"/>
                      </a:lnTo>
                      <a:lnTo>
                        <a:pt x="8418" y="21477"/>
                      </a:lnTo>
                      <a:lnTo>
                        <a:pt x="9465" y="21600"/>
                      </a:lnTo>
                      <a:lnTo>
                        <a:pt x="10661" y="21600"/>
                      </a:lnTo>
                      <a:close/>
                    </a:path>
                    <a:path w="21600" h="21600" extrusionOk="0">
                      <a:moveTo>
                        <a:pt x="17049" y="19857"/>
                      </a:moveTo>
                      <a:lnTo>
                        <a:pt x="17049" y="19268"/>
                      </a:lnTo>
                      <a:lnTo>
                        <a:pt x="17049" y="18016"/>
                      </a:lnTo>
                      <a:lnTo>
                        <a:pt x="17049" y="16274"/>
                      </a:lnTo>
                      <a:lnTo>
                        <a:pt x="17049" y="14114"/>
                      </a:lnTo>
                      <a:lnTo>
                        <a:pt x="17049" y="11880"/>
                      </a:lnTo>
                      <a:lnTo>
                        <a:pt x="17049" y="9843"/>
                      </a:lnTo>
                      <a:lnTo>
                        <a:pt x="17049" y="8100"/>
                      </a:lnTo>
                      <a:lnTo>
                        <a:pt x="17049" y="7069"/>
                      </a:lnTo>
                      <a:lnTo>
                        <a:pt x="16942" y="6725"/>
                      </a:lnTo>
                      <a:lnTo>
                        <a:pt x="16836" y="6357"/>
                      </a:lnTo>
                      <a:lnTo>
                        <a:pt x="16686" y="6112"/>
                      </a:lnTo>
                      <a:lnTo>
                        <a:pt x="16472" y="5768"/>
                      </a:lnTo>
                      <a:lnTo>
                        <a:pt x="15746" y="5351"/>
                      </a:lnTo>
                      <a:lnTo>
                        <a:pt x="14849" y="4983"/>
                      </a:lnTo>
                      <a:lnTo>
                        <a:pt x="13951" y="4615"/>
                      </a:lnTo>
                      <a:lnTo>
                        <a:pt x="12862" y="4369"/>
                      </a:lnTo>
                      <a:lnTo>
                        <a:pt x="11879" y="4271"/>
                      </a:lnTo>
                      <a:lnTo>
                        <a:pt x="10832" y="4197"/>
                      </a:lnTo>
                      <a:lnTo>
                        <a:pt x="9828" y="4271"/>
                      </a:lnTo>
                      <a:lnTo>
                        <a:pt x="8845" y="4369"/>
                      </a:lnTo>
                      <a:lnTo>
                        <a:pt x="7734" y="4615"/>
                      </a:lnTo>
                      <a:lnTo>
                        <a:pt x="6751" y="4983"/>
                      </a:lnTo>
                      <a:lnTo>
                        <a:pt x="5961" y="5351"/>
                      </a:lnTo>
                      <a:lnTo>
                        <a:pt x="5234" y="5768"/>
                      </a:lnTo>
                      <a:lnTo>
                        <a:pt x="4914" y="6112"/>
                      </a:lnTo>
                      <a:lnTo>
                        <a:pt x="4764" y="6357"/>
                      </a:lnTo>
                      <a:lnTo>
                        <a:pt x="4658" y="6725"/>
                      </a:lnTo>
                      <a:lnTo>
                        <a:pt x="4658" y="7069"/>
                      </a:lnTo>
                      <a:lnTo>
                        <a:pt x="4658" y="8100"/>
                      </a:lnTo>
                      <a:lnTo>
                        <a:pt x="4658" y="9843"/>
                      </a:lnTo>
                      <a:lnTo>
                        <a:pt x="4658" y="11880"/>
                      </a:lnTo>
                      <a:lnTo>
                        <a:pt x="4658" y="14114"/>
                      </a:lnTo>
                      <a:lnTo>
                        <a:pt x="4658" y="16274"/>
                      </a:lnTo>
                      <a:lnTo>
                        <a:pt x="4658" y="18016"/>
                      </a:lnTo>
                      <a:lnTo>
                        <a:pt x="4658" y="19268"/>
                      </a:lnTo>
                      <a:lnTo>
                        <a:pt x="4658" y="19857"/>
                      </a:ln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i-FI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" name="Tekstikehys 19"/>
                <p:cNvSpPr txBox="1"/>
                <p:nvPr/>
              </p:nvSpPr>
              <p:spPr>
                <a:xfrm>
                  <a:off x="5227205" y="865035"/>
                  <a:ext cx="164551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i-FI" sz="1400" b="1" dirty="0" smtClean="0">
                      <a:solidFill>
                        <a:prstClr val="black"/>
                      </a:solidFill>
                      <a:latin typeface="Calibri"/>
                    </a:rPr>
                    <a:t>Tuntijakotyöryhmä: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i-FI" sz="1400" dirty="0" err="1" smtClean="0">
                      <a:solidFill>
                        <a:prstClr val="black"/>
                      </a:solidFill>
                      <a:latin typeface="Calibri"/>
                    </a:rPr>
                    <a:t>Laasila</a:t>
                  </a:r>
                  <a:r>
                    <a:rPr lang="fi-FI" sz="1400" dirty="0" smtClean="0">
                      <a:solidFill>
                        <a:prstClr val="black"/>
                      </a:solidFill>
                      <a:latin typeface="Calibri"/>
                    </a:rPr>
                    <a:t> (pj.)</a:t>
                  </a:r>
                  <a:endParaRPr lang="fi-FI" sz="14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4" name="Ryhmä 33"/>
              <p:cNvGrpSpPr/>
              <p:nvPr/>
            </p:nvGrpSpPr>
            <p:grpSpPr>
              <a:xfrm>
                <a:off x="4413764" y="1452124"/>
                <a:ext cx="4179716" cy="4224787"/>
                <a:chOff x="4512472" y="1452124"/>
                <a:chExt cx="4179716" cy="4224787"/>
              </a:xfrm>
            </p:grpSpPr>
            <p:sp>
              <p:nvSpPr>
                <p:cNvPr id="12" name="chair3"/>
                <p:cNvSpPr>
                  <a:spLocks noEditPoints="1" noChangeArrowheads="1"/>
                </p:cNvSpPr>
                <p:nvPr/>
              </p:nvSpPr>
              <p:spPr bwMode="auto">
                <a:xfrm flipV="1">
                  <a:off x="4512472" y="5000636"/>
                  <a:ext cx="904875" cy="676275"/>
                </a:xfrm>
                <a:custGeom>
                  <a:avLst/>
                  <a:gdLst>
                    <a:gd name="T0" fmla="*/ 10800 w 21600"/>
                    <a:gd name="T1" fmla="*/ 0 h 21600"/>
                    <a:gd name="T2" fmla="*/ 20275 w 21600"/>
                    <a:gd name="T3" fmla="*/ 10800 h 21600"/>
                    <a:gd name="T4" fmla="*/ 10800 w 21600"/>
                    <a:gd name="T5" fmla="*/ 21600 h 21600"/>
                    <a:gd name="T6" fmla="*/ 1303 w 21600"/>
                    <a:gd name="T7" fmla="*/ 10800 h 21600"/>
                    <a:gd name="T8" fmla="*/ 4828 w 21600"/>
                    <a:gd name="T9" fmla="*/ 6639 h 21600"/>
                    <a:gd name="T10" fmla="*/ 16846 w 21600"/>
                    <a:gd name="T11" fmla="*/ 1964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 extrusionOk="0">
                      <a:moveTo>
                        <a:pt x="10661" y="21600"/>
                      </a:moveTo>
                      <a:lnTo>
                        <a:pt x="11964" y="21600"/>
                      </a:lnTo>
                      <a:lnTo>
                        <a:pt x="12969" y="21477"/>
                      </a:lnTo>
                      <a:lnTo>
                        <a:pt x="13951" y="21379"/>
                      </a:lnTo>
                      <a:lnTo>
                        <a:pt x="14742" y="21134"/>
                      </a:lnTo>
                      <a:lnTo>
                        <a:pt x="15575" y="20765"/>
                      </a:lnTo>
                      <a:lnTo>
                        <a:pt x="16152" y="20520"/>
                      </a:lnTo>
                      <a:lnTo>
                        <a:pt x="16579" y="20225"/>
                      </a:lnTo>
                      <a:lnTo>
                        <a:pt x="16942" y="19857"/>
                      </a:lnTo>
                      <a:lnTo>
                        <a:pt x="17455" y="20520"/>
                      </a:lnTo>
                      <a:lnTo>
                        <a:pt x="17989" y="21011"/>
                      </a:lnTo>
                      <a:lnTo>
                        <a:pt x="18459" y="21379"/>
                      </a:lnTo>
                      <a:lnTo>
                        <a:pt x="19079" y="21477"/>
                      </a:lnTo>
                      <a:lnTo>
                        <a:pt x="19656" y="21477"/>
                      </a:lnTo>
                      <a:lnTo>
                        <a:pt x="20275" y="21379"/>
                      </a:lnTo>
                      <a:lnTo>
                        <a:pt x="20660" y="21011"/>
                      </a:lnTo>
                      <a:lnTo>
                        <a:pt x="21173" y="20643"/>
                      </a:lnTo>
                      <a:lnTo>
                        <a:pt x="21386" y="20225"/>
                      </a:lnTo>
                      <a:lnTo>
                        <a:pt x="21600" y="19636"/>
                      </a:lnTo>
                      <a:lnTo>
                        <a:pt x="21600" y="19145"/>
                      </a:lnTo>
                      <a:lnTo>
                        <a:pt x="21600" y="18605"/>
                      </a:lnTo>
                      <a:lnTo>
                        <a:pt x="21386" y="18115"/>
                      </a:lnTo>
                      <a:lnTo>
                        <a:pt x="21066" y="17525"/>
                      </a:lnTo>
                      <a:lnTo>
                        <a:pt x="20660" y="17108"/>
                      </a:lnTo>
                      <a:lnTo>
                        <a:pt x="20275" y="16740"/>
                      </a:lnTo>
                      <a:lnTo>
                        <a:pt x="20275" y="10628"/>
                      </a:lnTo>
                      <a:lnTo>
                        <a:pt x="20275" y="5695"/>
                      </a:lnTo>
                      <a:lnTo>
                        <a:pt x="20275" y="5105"/>
                      </a:lnTo>
                      <a:lnTo>
                        <a:pt x="20190" y="4492"/>
                      </a:lnTo>
                      <a:lnTo>
                        <a:pt x="19976" y="4075"/>
                      </a:lnTo>
                      <a:lnTo>
                        <a:pt x="19763" y="3485"/>
                      </a:lnTo>
                      <a:lnTo>
                        <a:pt x="19442" y="2995"/>
                      </a:lnTo>
                      <a:lnTo>
                        <a:pt x="19079" y="2455"/>
                      </a:lnTo>
                      <a:lnTo>
                        <a:pt x="18673" y="2086"/>
                      </a:lnTo>
                      <a:lnTo>
                        <a:pt x="18139" y="1620"/>
                      </a:lnTo>
                      <a:lnTo>
                        <a:pt x="17562" y="1325"/>
                      </a:lnTo>
                      <a:lnTo>
                        <a:pt x="16836" y="957"/>
                      </a:lnTo>
                      <a:lnTo>
                        <a:pt x="16045" y="589"/>
                      </a:lnTo>
                      <a:lnTo>
                        <a:pt x="15169" y="344"/>
                      </a:lnTo>
                      <a:lnTo>
                        <a:pt x="14272" y="245"/>
                      </a:lnTo>
                      <a:lnTo>
                        <a:pt x="13182" y="123"/>
                      </a:lnTo>
                      <a:lnTo>
                        <a:pt x="12028" y="0"/>
                      </a:lnTo>
                      <a:lnTo>
                        <a:pt x="10832" y="0"/>
                      </a:lnTo>
                      <a:lnTo>
                        <a:pt x="9572" y="0"/>
                      </a:lnTo>
                      <a:lnTo>
                        <a:pt x="8418" y="123"/>
                      </a:lnTo>
                      <a:lnTo>
                        <a:pt x="7328" y="245"/>
                      </a:lnTo>
                      <a:lnTo>
                        <a:pt x="6431" y="344"/>
                      </a:lnTo>
                      <a:lnTo>
                        <a:pt x="5555" y="589"/>
                      </a:lnTo>
                      <a:lnTo>
                        <a:pt x="4764" y="957"/>
                      </a:lnTo>
                      <a:lnTo>
                        <a:pt x="4038" y="1325"/>
                      </a:lnTo>
                      <a:lnTo>
                        <a:pt x="3461" y="1620"/>
                      </a:lnTo>
                      <a:lnTo>
                        <a:pt x="2927" y="2086"/>
                      </a:lnTo>
                      <a:lnTo>
                        <a:pt x="2521" y="2455"/>
                      </a:lnTo>
                      <a:lnTo>
                        <a:pt x="2158" y="2995"/>
                      </a:lnTo>
                      <a:lnTo>
                        <a:pt x="1837" y="3485"/>
                      </a:lnTo>
                      <a:lnTo>
                        <a:pt x="1624" y="4075"/>
                      </a:lnTo>
                      <a:lnTo>
                        <a:pt x="1410" y="4492"/>
                      </a:lnTo>
                      <a:lnTo>
                        <a:pt x="1303" y="5105"/>
                      </a:lnTo>
                      <a:lnTo>
                        <a:pt x="1303" y="5695"/>
                      </a:lnTo>
                      <a:lnTo>
                        <a:pt x="1303" y="10874"/>
                      </a:lnTo>
                      <a:lnTo>
                        <a:pt x="1303" y="16740"/>
                      </a:lnTo>
                      <a:lnTo>
                        <a:pt x="940" y="17108"/>
                      </a:lnTo>
                      <a:lnTo>
                        <a:pt x="534" y="17525"/>
                      </a:lnTo>
                      <a:lnTo>
                        <a:pt x="214" y="18115"/>
                      </a:lnTo>
                      <a:lnTo>
                        <a:pt x="0" y="18605"/>
                      </a:lnTo>
                      <a:lnTo>
                        <a:pt x="0" y="19145"/>
                      </a:lnTo>
                      <a:lnTo>
                        <a:pt x="0" y="19636"/>
                      </a:lnTo>
                      <a:lnTo>
                        <a:pt x="214" y="20225"/>
                      </a:lnTo>
                      <a:lnTo>
                        <a:pt x="427" y="20643"/>
                      </a:lnTo>
                      <a:lnTo>
                        <a:pt x="833" y="21011"/>
                      </a:lnTo>
                      <a:lnTo>
                        <a:pt x="1303" y="21379"/>
                      </a:lnTo>
                      <a:lnTo>
                        <a:pt x="1944" y="21477"/>
                      </a:lnTo>
                      <a:lnTo>
                        <a:pt x="2521" y="21477"/>
                      </a:lnTo>
                      <a:lnTo>
                        <a:pt x="3141" y="21379"/>
                      </a:lnTo>
                      <a:lnTo>
                        <a:pt x="3611" y="21011"/>
                      </a:lnTo>
                      <a:lnTo>
                        <a:pt x="4145" y="20520"/>
                      </a:lnTo>
                      <a:lnTo>
                        <a:pt x="4658" y="19857"/>
                      </a:lnTo>
                      <a:lnTo>
                        <a:pt x="4914" y="20225"/>
                      </a:lnTo>
                      <a:lnTo>
                        <a:pt x="5448" y="20520"/>
                      </a:lnTo>
                      <a:lnTo>
                        <a:pt x="6025" y="20765"/>
                      </a:lnTo>
                      <a:lnTo>
                        <a:pt x="6751" y="21134"/>
                      </a:lnTo>
                      <a:lnTo>
                        <a:pt x="7542" y="21379"/>
                      </a:lnTo>
                      <a:lnTo>
                        <a:pt x="8418" y="21477"/>
                      </a:lnTo>
                      <a:lnTo>
                        <a:pt x="9465" y="21600"/>
                      </a:lnTo>
                      <a:lnTo>
                        <a:pt x="10661" y="21600"/>
                      </a:lnTo>
                      <a:close/>
                    </a:path>
                    <a:path w="21600" h="21600" extrusionOk="0">
                      <a:moveTo>
                        <a:pt x="17049" y="19857"/>
                      </a:moveTo>
                      <a:lnTo>
                        <a:pt x="17049" y="19268"/>
                      </a:lnTo>
                      <a:lnTo>
                        <a:pt x="17049" y="18016"/>
                      </a:lnTo>
                      <a:lnTo>
                        <a:pt x="17049" y="16274"/>
                      </a:lnTo>
                      <a:lnTo>
                        <a:pt x="17049" y="14114"/>
                      </a:lnTo>
                      <a:lnTo>
                        <a:pt x="17049" y="11880"/>
                      </a:lnTo>
                      <a:lnTo>
                        <a:pt x="17049" y="9843"/>
                      </a:lnTo>
                      <a:lnTo>
                        <a:pt x="17049" y="8100"/>
                      </a:lnTo>
                      <a:lnTo>
                        <a:pt x="17049" y="7069"/>
                      </a:lnTo>
                      <a:lnTo>
                        <a:pt x="16942" y="6725"/>
                      </a:lnTo>
                      <a:lnTo>
                        <a:pt x="16836" y="6357"/>
                      </a:lnTo>
                      <a:lnTo>
                        <a:pt x="16686" y="6112"/>
                      </a:lnTo>
                      <a:lnTo>
                        <a:pt x="16472" y="5768"/>
                      </a:lnTo>
                      <a:lnTo>
                        <a:pt x="15746" y="5351"/>
                      </a:lnTo>
                      <a:lnTo>
                        <a:pt x="14849" y="4983"/>
                      </a:lnTo>
                      <a:lnTo>
                        <a:pt x="13951" y="4615"/>
                      </a:lnTo>
                      <a:lnTo>
                        <a:pt x="12862" y="4369"/>
                      </a:lnTo>
                      <a:lnTo>
                        <a:pt x="11879" y="4271"/>
                      </a:lnTo>
                      <a:lnTo>
                        <a:pt x="10832" y="4197"/>
                      </a:lnTo>
                      <a:lnTo>
                        <a:pt x="9828" y="4271"/>
                      </a:lnTo>
                      <a:lnTo>
                        <a:pt x="8845" y="4369"/>
                      </a:lnTo>
                      <a:lnTo>
                        <a:pt x="7734" y="4615"/>
                      </a:lnTo>
                      <a:lnTo>
                        <a:pt x="6751" y="4983"/>
                      </a:lnTo>
                      <a:lnTo>
                        <a:pt x="5961" y="5351"/>
                      </a:lnTo>
                      <a:lnTo>
                        <a:pt x="5234" y="5768"/>
                      </a:lnTo>
                      <a:lnTo>
                        <a:pt x="4914" y="6112"/>
                      </a:lnTo>
                      <a:lnTo>
                        <a:pt x="4764" y="6357"/>
                      </a:lnTo>
                      <a:lnTo>
                        <a:pt x="4658" y="6725"/>
                      </a:lnTo>
                      <a:lnTo>
                        <a:pt x="4658" y="7069"/>
                      </a:lnTo>
                      <a:lnTo>
                        <a:pt x="4658" y="8100"/>
                      </a:lnTo>
                      <a:lnTo>
                        <a:pt x="4658" y="9843"/>
                      </a:lnTo>
                      <a:lnTo>
                        <a:pt x="4658" y="11880"/>
                      </a:lnTo>
                      <a:lnTo>
                        <a:pt x="4658" y="14114"/>
                      </a:lnTo>
                      <a:lnTo>
                        <a:pt x="4658" y="16274"/>
                      </a:lnTo>
                      <a:lnTo>
                        <a:pt x="4658" y="18016"/>
                      </a:lnTo>
                      <a:lnTo>
                        <a:pt x="4658" y="19268"/>
                      </a:lnTo>
                      <a:lnTo>
                        <a:pt x="4658" y="19857"/>
                      </a:lnTo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fi-FI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" name="Tekstikehys 20"/>
                <p:cNvSpPr txBox="1"/>
                <p:nvPr/>
              </p:nvSpPr>
              <p:spPr>
                <a:xfrm>
                  <a:off x="6345968" y="1452124"/>
                  <a:ext cx="2346220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i-FI" sz="1400" b="1" dirty="0">
                      <a:solidFill>
                        <a:prstClr val="black"/>
                      </a:solidFill>
                      <a:latin typeface="Calibri"/>
                    </a:rPr>
                    <a:t>Oppimisen ja koulunkäynnin </a:t>
                  </a:r>
                  <a:endParaRPr lang="fi-FI" sz="1400" b="1" dirty="0" smtClean="0">
                    <a:solidFill>
                      <a:prstClr val="black"/>
                    </a:solidFill>
                    <a:latin typeface="Calibri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i-FI" sz="1400" b="1" dirty="0" smtClean="0">
                      <a:solidFill>
                        <a:prstClr val="black"/>
                      </a:solidFill>
                      <a:latin typeface="Calibri"/>
                    </a:rPr>
                    <a:t>tuen osaryhmä: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fi-FI" sz="1400" dirty="0" smtClean="0">
                      <a:solidFill>
                        <a:prstClr val="black"/>
                      </a:solidFill>
                      <a:latin typeface="Calibri"/>
                    </a:rPr>
                    <a:t>Heikkinen (pj.)</a:t>
                  </a:r>
                  <a:endParaRPr lang="fi-FI" sz="14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61" name="Ryhmä 60"/>
            <p:cNvGrpSpPr/>
            <p:nvPr/>
          </p:nvGrpSpPr>
          <p:grpSpPr>
            <a:xfrm>
              <a:off x="2884920" y="3164110"/>
              <a:ext cx="5179757" cy="1967813"/>
              <a:chOff x="2888530" y="2753584"/>
              <a:chExt cx="5179757" cy="2560408"/>
            </a:xfrm>
          </p:grpSpPr>
          <p:cxnSp>
            <p:nvCxnSpPr>
              <p:cNvPr id="56" name="Suora nuoliyhdysviiva 55"/>
              <p:cNvCxnSpPr/>
              <p:nvPr/>
            </p:nvCxnSpPr>
            <p:spPr>
              <a:xfrm>
                <a:off x="3998679" y="2753584"/>
                <a:ext cx="4034550" cy="2241773"/>
              </a:xfrm>
              <a:prstGeom prst="straightConnector1">
                <a:avLst/>
              </a:prstGeom>
              <a:ln cap="rnd">
                <a:headEnd type="triangle" w="lg" len="lg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uora nuoliyhdysviiva 56"/>
              <p:cNvCxnSpPr/>
              <p:nvPr/>
            </p:nvCxnSpPr>
            <p:spPr>
              <a:xfrm>
                <a:off x="2888530" y="2753584"/>
                <a:ext cx="5179757" cy="2560408"/>
              </a:xfrm>
              <a:prstGeom prst="straightConnector1">
                <a:avLst/>
              </a:prstGeom>
              <a:ln cap="rnd">
                <a:headEnd type="triangle" w="lg" len="lg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Ryhmä 67"/>
          <p:cNvGrpSpPr/>
          <p:nvPr/>
        </p:nvGrpSpPr>
        <p:grpSpPr>
          <a:xfrm rot="261469">
            <a:off x="74321" y="446813"/>
            <a:ext cx="1990032" cy="1571636"/>
            <a:chOff x="361359" y="1285860"/>
            <a:chExt cx="1990032" cy="1571636"/>
          </a:xfrm>
        </p:grpSpPr>
        <p:cxnSp>
          <p:nvCxnSpPr>
            <p:cNvPr id="64" name="Suora yhdysviiva 63"/>
            <p:cNvCxnSpPr/>
            <p:nvPr/>
          </p:nvCxnSpPr>
          <p:spPr>
            <a:xfrm rot="5400000" flipH="1" flipV="1">
              <a:off x="714348" y="1285860"/>
              <a:ext cx="1571636" cy="15716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ikehys 66"/>
            <p:cNvSpPr txBox="1"/>
            <p:nvPr/>
          </p:nvSpPr>
          <p:spPr>
            <a:xfrm rot="18900000">
              <a:off x="361359" y="1760443"/>
              <a:ext cx="19900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i-FI" sz="1600" dirty="0" smtClean="0">
                  <a:solidFill>
                    <a:prstClr val="black"/>
                  </a:solidFill>
                  <a:latin typeface="Calibri"/>
                </a:rPr>
                <a:t>SIVISTYSLAUTAKUNTA</a:t>
              </a:r>
              <a:endParaRPr lang="fi-FI" sz="16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2" name="chair3"/>
          <p:cNvSpPr>
            <a:spLocks noEditPoints="1" noChangeArrowheads="1"/>
          </p:cNvSpPr>
          <p:nvPr/>
        </p:nvSpPr>
        <p:spPr bwMode="auto">
          <a:xfrm rot="13057461">
            <a:off x="676378" y="5039651"/>
            <a:ext cx="904875" cy="676275"/>
          </a:xfrm>
          <a:custGeom>
            <a:avLst/>
            <a:gdLst>
              <a:gd name="T0" fmla="*/ 10800 w 21600"/>
              <a:gd name="T1" fmla="*/ 0 h 21600"/>
              <a:gd name="T2" fmla="*/ 20275 w 21600"/>
              <a:gd name="T3" fmla="*/ 10800 h 21600"/>
              <a:gd name="T4" fmla="*/ 10800 w 21600"/>
              <a:gd name="T5" fmla="*/ 21600 h 21600"/>
              <a:gd name="T6" fmla="*/ 1303 w 21600"/>
              <a:gd name="T7" fmla="*/ 10800 h 21600"/>
              <a:gd name="T8" fmla="*/ 4828 w 21600"/>
              <a:gd name="T9" fmla="*/ 6639 h 21600"/>
              <a:gd name="T10" fmla="*/ 16846 w 21600"/>
              <a:gd name="T11" fmla="*/ 196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661" y="21600"/>
                </a:moveTo>
                <a:lnTo>
                  <a:pt x="11964" y="21600"/>
                </a:lnTo>
                <a:lnTo>
                  <a:pt x="12969" y="21477"/>
                </a:lnTo>
                <a:lnTo>
                  <a:pt x="13951" y="21379"/>
                </a:lnTo>
                <a:lnTo>
                  <a:pt x="14742" y="21134"/>
                </a:lnTo>
                <a:lnTo>
                  <a:pt x="15575" y="20765"/>
                </a:lnTo>
                <a:lnTo>
                  <a:pt x="16152" y="20520"/>
                </a:lnTo>
                <a:lnTo>
                  <a:pt x="16579" y="20225"/>
                </a:lnTo>
                <a:lnTo>
                  <a:pt x="16942" y="19857"/>
                </a:lnTo>
                <a:lnTo>
                  <a:pt x="17455" y="20520"/>
                </a:lnTo>
                <a:lnTo>
                  <a:pt x="17989" y="21011"/>
                </a:lnTo>
                <a:lnTo>
                  <a:pt x="18459" y="21379"/>
                </a:lnTo>
                <a:lnTo>
                  <a:pt x="19079" y="21477"/>
                </a:lnTo>
                <a:lnTo>
                  <a:pt x="19656" y="21477"/>
                </a:lnTo>
                <a:lnTo>
                  <a:pt x="20275" y="21379"/>
                </a:lnTo>
                <a:lnTo>
                  <a:pt x="20660" y="21011"/>
                </a:lnTo>
                <a:lnTo>
                  <a:pt x="21173" y="20643"/>
                </a:lnTo>
                <a:lnTo>
                  <a:pt x="21386" y="20225"/>
                </a:lnTo>
                <a:lnTo>
                  <a:pt x="21600" y="19636"/>
                </a:lnTo>
                <a:lnTo>
                  <a:pt x="21600" y="19145"/>
                </a:lnTo>
                <a:lnTo>
                  <a:pt x="21600" y="18605"/>
                </a:lnTo>
                <a:lnTo>
                  <a:pt x="21386" y="18115"/>
                </a:lnTo>
                <a:lnTo>
                  <a:pt x="21066" y="17525"/>
                </a:lnTo>
                <a:lnTo>
                  <a:pt x="20660" y="17108"/>
                </a:lnTo>
                <a:lnTo>
                  <a:pt x="20275" y="16740"/>
                </a:lnTo>
                <a:lnTo>
                  <a:pt x="20275" y="10628"/>
                </a:lnTo>
                <a:lnTo>
                  <a:pt x="20275" y="5695"/>
                </a:lnTo>
                <a:lnTo>
                  <a:pt x="20275" y="5105"/>
                </a:lnTo>
                <a:lnTo>
                  <a:pt x="20190" y="4492"/>
                </a:lnTo>
                <a:lnTo>
                  <a:pt x="19976" y="4075"/>
                </a:lnTo>
                <a:lnTo>
                  <a:pt x="19763" y="3485"/>
                </a:lnTo>
                <a:lnTo>
                  <a:pt x="19442" y="2995"/>
                </a:lnTo>
                <a:lnTo>
                  <a:pt x="19079" y="2455"/>
                </a:lnTo>
                <a:lnTo>
                  <a:pt x="18673" y="2086"/>
                </a:lnTo>
                <a:lnTo>
                  <a:pt x="18139" y="1620"/>
                </a:lnTo>
                <a:lnTo>
                  <a:pt x="17562" y="1325"/>
                </a:lnTo>
                <a:lnTo>
                  <a:pt x="16836" y="957"/>
                </a:lnTo>
                <a:lnTo>
                  <a:pt x="16045" y="589"/>
                </a:lnTo>
                <a:lnTo>
                  <a:pt x="15169" y="344"/>
                </a:lnTo>
                <a:lnTo>
                  <a:pt x="14272" y="245"/>
                </a:lnTo>
                <a:lnTo>
                  <a:pt x="13182" y="123"/>
                </a:lnTo>
                <a:lnTo>
                  <a:pt x="12028" y="0"/>
                </a:lnTo>
                <a:lnTo>
                  <a:pt x="10832" y="0"/>
                </a:lnTo>
                <a:lnTo>
                  <a:pt x="9572" y="0"/>
                </a:lnTo>
                <a:lnTo>
                  <a:pt x="8418" y="123"/>
                </a:lnTo>
                <a:lnTo>
                  <a:pt x="7328" y="245"/>
                </a:lnTo>
                <a:lnTo>
                  <a:pt x="6431" y="344"/>
                </a:lnTo>
                <a:lnTo>
                  <a:pt x="5555" y="589"/>
                </a:lnTo>
                <a:lnTo>
                  <a:pt x="4764" y="957"/>
                </a:lnTo>
                <a:lnTo>
                  <a:pt x="4038" y="1325"/>
                </a:lnTo>
                <a:lnTo>
                  <a:pt x="3461" y="1620"/>
                </a:lnTo>
                <a:lnTo>
                  <a:pt x="2927" y="2086"/>
                </a:lnTo>
                <a:lnTo>
                  <a:pt x="2521" y="2455"/>
                </a:lnTo>
                <a:lnTo>
                  <a:pt x="2158" y="2995"/>
                </a:lnTo>
                <a:lnTo>
                  <a:pt x="1837" y="3485"/>
                </a:lnTo>
                <a:lnTo>
                  <a:pt x="1624" y="4075"/>
                </a:lnTo>
                <a:lnTo>
                  <a:pt x="1410" y="4492"/>
                </a:lnTo>
                <a:lnTo>
                  <a:pt x="1303" y="5105"/>
                </a:lnTo>
                <a:lnTo>
                  <a:pt x="1303" y="5695"/>
                </a:lnTo>
                <a:lnTo>
                  <a:pt x="1303" y="10874"/>
                </a:lnTo>
                <a:lnTo>
                  <a:pt x="1303" y="16740"/>
                </a:lnTo>
                <a:lnTo>
                  <a:pt x="940" y="17108"/>
                </a:lnTo>
                <a:lnTo>
                  <a:pt x="534" y="17525"/>
                </a:lnTo>
                <a:lnTo>
                  <a:pt x="214" y="18115"/>
                </a:lnTo>
                <a:lnTo>
                  <a:pt x="0" y="18605"/>
                </a:lnTo>
                <a:lnTo>
                  <a:pt x="0" y="19145"/>
                </a:lnTo>
                <a:lnTo>
                  <a:pt x="0" y="19636"/>
                </a:lnTo>
                <a:lnTo>
                  <a:pt x="214" y="20225"/>
                </a:lnTo>
                <a:lnTo>
                  <a:pt x="427" y="20643"/>
                </a:lnTo>
                <a:lnTo>
                  <a:pt x="833" y="21011"/>
                </a:lnTo>
                <a:lnTo>
                  <a:pt x="1303" y="21379"/>
                </a:lnTo>
                <a:lnTo>
                  <a:pt x="1944" y="21477"/>
                </a:lnTo>
                <a:lnTo>
                  <a:pt x="2521" y="21477"/>
                </a:lnTo>
                <a:lnTo>
                  <a:pt x="3141" y="21379"/>
                </a:lnTo>
                <a:lnTo>
                  <a:pt x="3611" y="21011"/>
                </a:lnTo>
                <a:lnTo>
                  <a:pt x="4145" y="20520"/>
                </a:lnTo>
                <a:lnTo>
                  <a:pt x="4658" y="19857"/>
                </a:lnTo>
                <a:lnTo>
                  <a:pt x="4914" y="20225"/>
                </a:lnTo>
                <a:lnTo>
                  <a:pt x="5448" y="20520"/>
                </a:lnTo>
                <a:lnTo>
                  <a:pt x="6025" y="20765"/>
                </a:lnTo>
                <a:lnTo>
                  <a:pt x="6751" y="21134"/>
                </a:lnTo>
                <a:lnTo>
                  <a:pt x="7542" y="21379"/>
                </a:lnTo>
                <a:lnTo>
                  <a:pt x="8418" y="21477"/>
                </a:lnTo>
                <a:lnTo>
                  <a:pt x="9465" y="21600"/>
                </a:lnTo>
                <a:lnTo>
                  <a:pt x="10661" y="21600"/>
                </a:lnTo>
                <a:close/>
              </a:path>
              <a:path w="21600" h="21600" extrusionOk="0">
                <a:moveTo>
                  <a:pt x="17049" y="19857"/>
                </a:moveTo>
                <a:lnTo>
                  <a:pt x="17049" y="19268"/>
                </a:lnTo>
                <a:lnTo>
                  <a:pt x="17049" y="18016"/>
                </a:lnTo>
                <a:lnTo>
                  <a:pt x="17049" y="16274"/>
                </a:lnTo>
                <a:lnTo>
                  <a:pt x="17049" y="14114"/>
                </a:lnTo>
                <a:lnTo>
                  <a:pt x="17049" y="11880"/>
                </a:lnTo>
                <a:lnTo>
                  <a:pt x="17049" y="9843"/>
                </a:lnTo>
                <a:lnTo>
                  <a:pt x="17049" y="8100"/>
                </a:lnTo>
                <a:lnTo>
                  <a:pt x="17049" y="7069"/>
                </a:lnTo>
                <a:lnTo>
                  <a:pt x="16942" y="6725"/>
                </a:lnTo>
                <a:lnTo>
                  <a:pt x="16836" y="6357"/>
                </a:lnTo>
                <a:lnTo>
                  <a:pt x="16686" y="6112"/>
                </a:lnTo>
                <a:lnTo>
                  <a:pt x="16472" y="5768"/>
                </a:lnTo>
                <a:lnTo>
                  <a:pt x="15746" y="5351"/>
                </a:lnTo>
                <a:lnTo>
                  <a:pt x="14849" y="4983"/>
                </a:lnTo>
                <a:lnTo>
                  <a:pt x="13951" y="4615"/>
                </a:lnTo>
                <a:lnTo>
                  <a:pt x="12862" y="4369"/>
                </a:lnTo>
                <a:lnTo>
                  <a:pt x="11879" y="4271"/>
                </a:lnTo>
                <a:lnTo>
                  <a:pt x="10832" y="4197"/>
                </a:lnTo>
                <a:lnTo>
                  <a:pt x="9828" y="4271"/>
                </a:lnTo>
                <a:lnTo>
                  <a:pt x="8845" y="4369"/>
                </a:lnTo>
                <a:lnTo>
                  <a:pt x="7734" y="4615"/>
                </a:lnTo>
                <a:lnTo>
                  <a:pt x="6751" y="4983"/>
                </a:lnTo>
                <a:lnTo>
                  <a:pt x="5961" y="5351"/>
                </a:lnTo>
                <a:lnTo>
                  <a:pt x="5234" y="5768"/>
                </a:lnTo>
                <a:lnTo>
                  <a:pt x="4914" y="6112"/>
                </a:lnTo>
                <a:lnTo>
                  <a:pt x="4764" y="6357"/>
                </a:lnTo>
                <a:lnTo>
                  <a:pt x="4658" y="6725"/>
                </a:lnTo>
                <a:lnTo>
                  <a:pt x="4658" y="7069"/>
                </a:lnTo>
                <a:lnTo>
                  <a:pt x="4658" y="8100"/>
                </a:lnTo>
                <a:lnTo>
                  <a:pt x="4658" y="9843"/>
                </a:lnTo>
                <a:lnTo>
                  <a:pt x="4658" y="11880"/>
                </a:lnTo>
                <a:lnTo>
                  <a:pt x="4658" y="14114"/>
                </a:lnTo>
                <a:lnTo>
                  <a:pt x="4658" y="16274"/>
                </a:lnTo>
                <a:lnTo>
                  <a:pt x="4658" y="18016"/>
                </a:lnTo>
                <a:lnTo>
                  <a:pt x="4658" y="19268"/>
                </a:lnTo>
                <a:lnTo>
                  <a:pt x="4658" y="19857"/>
                </a:lnTo>
              </a:path>
            </a:pathLst>
          </a:custGeom>
          <a:solidFill>
            <a:srgbClr val="FF4B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kstikehys 18"/>
          <p:cNvSpPr txBox="1"/>
          <p:nvPr/>
        </p:nvSpPr>
        <p:spPr>
          <a:xfrm>
            <a:off x="218484" y="5812611"/>
            <a:ext cx="2655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dirty="0" smtClean="0">
                <a:solidFill>
                  <a:prstClr val="black"/>
                </a:solidFill>
                <a:latin typeface="Calibri"/>
              </a:rPr>
              <a:t>Esiopetuksen opetussuunnitelma: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dirty="0" smtClean="0">
                <a:solidFill>
                  <a:prstClr val="black"/>
                </a:solidFill>
                <a:latin typeface="Calibri"/>
              </a:rPr>
              <a:t>Varhaiskasvatuspäällikkö</a:t>
            </a:r>
            <a:endParaRPr lang="fi-FI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chair3"/>
          <p:cNvSpPr>
            <a:spLocks noEditPoints="1" noChangeArrowheads="1"/>
          </p:cNvSpPr>
          <p:nvPr/>
        </p:nvSpPr>
        <p:spPr bwMode="auto">
          <a:xfrm rot="16200000">
            <a:off x="780909" y="3069684"/>
            <a:ext cx="904875" cy="676275"/>
          </a:xfrm>
          <a:custGeom>
            <a:avLst/>
            <a:gdLst>
              <a:gd name="T0" fmla="*/ 10800 w 21600"/>
              <a:gd name="T1" fmla="*/ 0 h 21600"/>
              <a:gd name="T2" fmla="*/ 20275 w 21600"/>
              <a:gd name="T3" fmla="*/ 10800 h 21600"/>
              <a:gd name="T4" fmla="*/ 10800 w 21600"/>
              <a:gd name="T5" fmla="*/ 21600 h 21600"/>
              <a:gd name="T6" fmla="*/ 1303 w 21600"/>
              <a:gd name="T7" fmla="*/ 10800 h 21600"/>
              <a:gd name="T8" fmla="*/ 4828 w 21600"/>
              <a:gd name="T9" fmla="*/ 6639 h 21600"/>
              <a:gd name="T10" fmla="*/ 16846 w 21600"/>
              <a:gd name="T11" fmla="*/ 196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661" y="21600"/>
                </a:moveTo>
                <a:lnTo>
                  <a:pt x="11964" y="21600"/>
                </a:lnTo>
                <a:lnTo>
                  <a:pt x="12969" y="21477"/>
                </a:lnTo>
                <a:lnTo>
                  <a:pt x="13951" y="21379"/>
                </a:lnTo>
                <a:lnTo>
                  <a:pt x="14742" y="21134"/>
                </a:lnTo>
                <a:lnTo>
                  <a:pt x="15575" y="20765"/>
                </a:lnTo>
                <a:lnTo>
                  <a:pt x="16152" y="20520"/>
                </a:lnTo>
                <a:lnTo>
                  <a:pt x="16579" y="20225"/>
                </a:lnTo>
                <a:lnTo>
                  <a:pt x="16942" y="19857"/>
                </a:lnTo>
                <a:lnTo>
                  <a:pt x="17455" y="20520"/>
                </a:lnTo>
                <a:lnTo>
                  <a:pt x="17989" y="21011"/>
                </a:lnTo>
                <a:lnTo>
                  <a:pt x="18459" y="21379"/>
                </a:lnTo>
                <a:lnTo>
                  <a:pt x="19079" y="21477"/>
                </a:lnTo>
                <a:lnTo>
                  <a:pt x="19656" y="21477"/>
                </a:lnTo>
                <a:lnTo>
                  <a:pt x="20275" y="21379"/>
                </a:lnTo>
                <a:lnTo>
                  <a:pt x="20660" y="21011"/>
                </a:lnTo>
                <a:lnTo>
                  <a:pt x="21173" y="20643"/>
                </a:lnTo>
                <a:lnTo>
                  <a:pt x="21386" y="20225"/>
                </a:lnTo>
                <a:lnTo>
                  <a:pt x="21600" y="19636"/>
                </a:lnTo>
                <a:lnTo>
                  <a:pt x="21600" y="19145"/>
                </a:lnTo>
                <a:lnTo>
                  <a:pt x="21600" y="18605"/>
                </a:lnTo>
                <a:lnTo>
                  <a:pt x="21386" y="18115"/>
                </a:lnTo>
                <a:lnTo>
                  <a:pt x="21066" y="17525"/>
                </a:lnTo>
                <a:lnTo>
                  <a:pt x="20660" y="17108"/>
                </a:lnTo>
                <a:lnTo>
                  <a:pt x="20275" y="16740"/>
                </a:lnTo>
                <a:lnTo>
                  <a:pt x="20275" y="10628"/>
                </a:lnTo>
                <a:lnTo>
                  <a:pt x="20275" y="5695"/>
                </a:lnTo>
                <a:lnTo>
                  <a:pt x="20275" y="5105"/>
                </a:lnTo>
                <a:lnTo>
                  <a:pt x="20190" y="4492"/>
                </a:lnTo>
                <a:lnTo>
                  <a:pt x="19976" y="4075"/>
                </a:lnTo>
                <a:lnTo>
                  <a:pt x="19763" y="3485"/>
                </a:lnTo>
                <a:lnTo>
                  <a:pt x="19442" y="2995"/>
                </a:lnTo>
                <a:lnTo>
                  <a:pt x="19079" y="2455"/>
                </a:lnTo>
                <a:lnTo>
                  <a:pt x="18673" y="2086"/>
                </a:lnTo>
                <a:lnTo>
                  <a:pt x="18139" y="1620"/>
                </a:lnTo>
                <a:lnTo>
                  <a:pt x="17562" y="1325"/>
                </a:lnTo>
                <a:lnTo>
                  <a:pt x="16836" y="957"/>
                </a:lnTo>
                <a:lnTo>
                  <a:pt x="16045" y="589"/>
                </a:lnTo>
                <a:lnTo>
                  <a:pt x="15169" y="344"/>
                </a:lnTo>
                <a:lnTo>
                  <a:pt x="14272" y="245"/>
                </a:lnTo>
                <a:lnTo>
                  <a:pt x="13182" y="123"/>
                </a:lnTo>
                <a:lnTo>
                  <a:pt x="12028" y="0"/>
                </a:lnTo>
                <a:lnTo>
                  <a:pt x="10832" y="0"/>
                </a:lnTo>
                <a:lnTo>
                  <a:pt x="9572" y="0"/>
                </a:lnTo>
                <a:lnTo>
                  <a:pt x="8418" y="123"/>
                </a:lnTo>
                <a:lnTo>
                  <a:pt x="7328" y="245"/>
                </a:lnTo>
                <a:lnTo>
                  <a:pt x="6431" y="344"/>
                </a:lnTo>
                <a:lnTo>
                  <a:pt x="5555" y="589"/>
                </a:lnTo>
                <a:lnTo>
                  <a:pt x="4764" y="957"/>
                </a:lnTo>
                <a:lnTo>
                  <a:pt x="4038" y="1325"/>
                </a:lnTo>
                <a:lnTo>
                  <a:pt x="3461" y="1620"/>
                </a:lnTo>
                <a:lnTo>
                  <a:pt x="2927" y="2086"/>
                </a:lnTo>
                <a:lnTo>
                  <a:pt x="2521" y="2455"/>
                </a:lnTo>
                <a:lnTo>
                  <a:pt x="2158" y="2995"/>
                </a:lnTo>
                <a:lnTo>
                  <a:pt x="1837" y="3485"/>
                </a:lnTo>
                <a:lnTo>
                  <a:pt x="1624" y="4075"/>
                </a:lnTo>
                <a:lnTo>
                  <a:pt x="1410" y="4492"/>
                </a:lnTo>
                <a:lnTo>
                  <a:pt x="1303" y="5105"/>
                </a:lnTo>
                <a:lnTo>
                  <a:pt x="1303" y="5695"/>
                </a:lnTo>
                <a:lnTo>
                  <a:pt x="1303" y="10874"/>
                </a:lnTo>
                <a:lnTo>
                  <a:pt x="1303" y="16740"/>
                </a:lnTo>
                <a:lnTo>
                  <a:pt x="940" y="17108"/>
                </a:lnTo>
                <a:lnTo>
                  <a:pt x="534" y="17525"/>
                </a:lnTo>
                <a:lnTo>
                  <a:pt x="214" y="18115"/>
                </a:lnTo>
                <a:lnTo>
                  <a:pt x="0" y="18605"/>
                </a:lnTo>
                <a:lnTo>
                  <a:pt x="0" y="19145"/>
                </a:lnTo>
                <a:lnTo>
                  <a:pt x="0" y="19636"/>
                </a:lnTo>
                <a:lnTo>
                  <a:pt x="214" y="20225"/>
                </a:lnTo>
                <a:lnTo>
                  <a:pt x="427" y="20643"/>
                </a:lnTo>
                <a:lnTo>
                  <a:pt x="833" y="21011"/>
                </a:lnTo>
                <a:lnTo>
                  <a:pt x="1303" y="21379"/>
                </a:lnTo>
                <a:lnTo>
                  <a:pt x="1944" y="21477"/>
                </a:lnTo>
                <a:lnTo>
                  <a:pt x="2521" y="21477"/>
                </a:lnTo>
                <a:lnTo>
                  <a:pt x="3141" y="21379"/>
                </a:lnTo>
                <a:lnTo>
                  <a:pt x="3611" y="21011"/>
                </a:lnTo>
                <a:lnTo>
                  <a:pt x="4145" y="20520"/>
                </a:lnTo>
                <a:lnTo>
                  <a:pt x="4658" y="19857"/>
                </a:lnTo>
                <a:lnTo>
                  <a:pt x="4914" y="20225"/>
                </a:lnTo>
                <a:lnTo>
                  <a:pt x="5448" y="20520"/>
                </a:lnTo>
                <a:lnTo>
                  <a:pt x="6025" y="20765"/>
                </a:lnTo>
                <a:lnTo>
                  <a:pt x="6751" y="21134"/>
                </a:lnTo>
                <a:lnTo>
                  <a:pt x="7542" y="21379"/>
                </a:lnTo>
                <a:lnTo>
                  <a:pt x="8418" y="21477"/>
                </a:lnTo>
                <a:lnTo>
                  <a:pt x="9465" y="21600"/>
                </a:lnTo>
                <a:lnTo>
                  <a:pt x="10661" y="21600"/>
                </a:lnTo>
                <a:close/>
              </a:path>
              <a:path w="21600" h="21600" extrusionOk="0">
                <a:moveTo>
                  <a:pt x="17049" y="19857"/>
                </a:moveTo>
                <a:lnTo>
                  <a:pt x="17049" y="19268"/>
                </a:lnTo>
                <a:lnTo>
                  <a:pt x="17049" y="18016"/>
                </a:lnTo>
                <a:lnTo>
                  <a:pt x="17049" y="16274"/>
                </a:lnTo>
                <a:lnTo>
                  <a:pt x="17049" y="14114"/>
                </a:lnTo>
                <a:lnTo>
                  <a:pt x="17049" y="11880"/>
                </a:lnTo>
                <a:lnTo>
                  <a:pt x="17049" y="9843"/>
                </a:lnTo>
                <a:lnTo>
                  <a:pt x="17049" y="8100"/>
                </a:lnTo>
                <a:lnTo>
                  <a:pt x="17049" y="7069"/>
                </a:lnTo>
                <a:lnTo>
                  <a:pt x="16942" y="6725"/>
                </a:lnTo>
                <a:lnTo>
                  <a:pt x="16836" y="6357"/>
                </a:lnTo>
                <a:lnTo>
                  <a:pt x="16686" y="6112"/>
                </a:lnTo>
                <a:lnTo>
                  <a:pt x="16472" y="5768"/>
                </a:lnTo>
                <a:lnTo>
                  <a:pt x="15746" y="5351"/>
                </a:lnTo>
                <a:lnTo>
                  <a:pt x="14849" y="4983"/>
                </a:lnTo>
                <a:lnTo>
                  <a:pt x="13951" y="4615"/>
                </a:lnTo>
                <a:lnTo>
                  <a:pt x="12862" y="4369"/>
                </a:lnTo>
                <a:lnTo>
                  <a:pt x="11879" y="4271"/>
                </a:lnTo>
                <a:lnTo>
                  <a:pt x="10832" y="4197"/>
                </a:lnTo>
                <a:lnTo>
                  <a:pt x="9828" y="4271"/>
                </a:lnTo>
                <a:lnTo>
                  <a:pt x="8845" y="4369"/>
                </a:lnTo>
                <a:lnTo>
                  <a:pt x="7734" y="4615"/>
                </a:lnTo>
                <a:lnTo>
                  <a:pt x="6751" y="4983"/>
                </a:lnTo>
                <a:lnTo>
                  <a:pt x="5961" y="5351"/>
                </a:lnTo>
                <a:lnTo>
                  <a:pt x="5234" y="5768"/>
                </a:lnTo>
                <a:lnTo>
                  <a:pt x="4914" y="6112"/>
                </a:lnTo>
                <a:lnTo>
                  <a:pt x="4764" y="6357"/>
                </a:lnTo>
                <a:lnTo>
                  <a:pt x="4658" y="6725"/>
                </a:lnTo>
                <a:lnTo>
                  <a:pt x="4658" y="7069"/>
                </a:lnTo>
                <a:lnTo>
                  <a:pt x="4658" y="8100"/>
                </a:lnTo>
                <a:lnTo>
                  <a:pt x="4658" y="9843"/>
                </a:lnTo>
                <a:lnTo>
                  <a:pt x="4658" y="11880"/>
                </a:lnTo>
                <a:lnTo>
                  <a:pt x="4658" y="14114"/>
                </a:lnTo>
                <a:lnTo>
                  <a:pt x="4658" y="16274"/>
                </a:lnTo>
                <a:lnTo>
                  <a:pt x="4658" y="18016"/>
                </a:lnTo>
                <a:lnTo>
                  <a:pt x="4658" y="19268"/>
                </a:lnTo>
                <a:lnTo>
                  <a:pt x="4658" y="19857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kstikehys 17"/>
          <p:cNvSpPr txBox="1"/>
          <p:nvPr/>
        </p:nvSpPr>
        <p:spPr>
          <a:xfrm>
            <a:off x="238449" y="3845762"/>
            <a:ext cx="15698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dirty="0" smtClean="0">
                <a:solidFill>
                  <a:prstClr val="black"/>
                </a:solidFill>
                <a:latin typeface="Calibri"/>
              </a:rPr>
              <a:t>Perusopetuksen ja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dirty="0" smtClean="0">
                <a:solidFill>
                  <a:prstClr val="black"/>
                </a:solidFill>
                <a:latin typeface="Calibri"/>
              </a:rPr>
              <a:t>lisäopetuksen </a:t>
            </a:r>
            <a:r>
              <a:rPr lang="fi-FI" sz="1400" dirty="0" err="1" smtClean="0">
                <a:solidFill>
                  <a:prstClr val="black"/>
                </a:solidFill>
                <a:latin typeface="Calibri"/>
              </a:rPr>
              <a:t>ops</a:t>
            </a:r>
            <a:r>
              <a:rPr lang="fi-FI" sz="1400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dirty="0" smtClean="0">
                <a:solidFill>
                  <a:prstClr val="black"/>
                </a:solidFill>
                <a:latin typeface="Calibri"/>
              </a:rPr>
              <a:t>opetuspäällikkö</a:t>
            </a:r>
            <a:endParaRPr lang="fi-FI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Tekstikehys 17"/>
          <p:cNvSpPr txBox="1"/>
          <p:nvPr/>
        </p:nvSpPr>
        <p:spPr>
          <a:xfrm>
            <a:off x="954486" y="3253933"/>
            <a:ext cx="795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 smtClean="0">
                <a:solidFill>
                  <a:prstClr val="black"/>
                </a:solidFill>
                <a:latin typeface="Calibri"/>
              </a:rPr>
              <a:t>VASTUU</a:t>
            </a:r>
            <a:endParaRPr lang="fi-FI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Tekstikehys 17"/>
          <p:cNvSpPr txBox="1"/>
          <p:nvPr/>
        </p:nvSpPr>
        <p:spPr>
          <a:xfrm>
            <a:off x="842052" y="5044216"/>
            <a:ext cx="795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 smtClean="0">
                <a:solidFill>
                  <a:prstClr val="black"/>
                </a:solidFill>
                <a:latin typeface="Calibri"/>
              </a:rPr>
              <a:t>VASTUU</a:t>
            </a:r>
            <a:endParaRPr lang="fi-FI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chair3"/>
          <p:cNvSpPr>
            <a:spLocks noEditPoints="1" noChangeArrowheads="1"/>
          </p:cNvSpPr>
          <p:nvPr/>
        </p:nvSpPr>
        <p:spPr bwMode="auto">
          <a:xfrm rot="16200000" flipV="1">
            <a:off x="7610206" y="3012396"/>
            <a:ext cx="904875" cy="676275"/>
          </a:xfrm>
          <a:custGeom>
            <a:avLst/>
            <a:gdLst>
              <a:gd name="T0" fmla="*/ 10800 w 21600"/>
              <a:gd name="T1" fmla="*/ 0 h 21600"/>
              <a:gd name="T2" fmla="*/ 20275 w 21600"/>
              <a:gd name="T3" fmla="*/ 10800 h 21600"/>
              <a:gd name="T4" fmla="*/ 10800 w 21600"/>
              <a:gd name="T5" fmla="*/ 21600 h 21600"/>
              <a:gd name="T6" fmla="*/ 1303 w 21600"/>
              <a:gd name="T7" fmla="*/ 10800 h 21600"/>
              <a:gd name="T8" fmla="*/ 4828 w 21600"/>
              <a:gd name="T9" fmla="*/ 6639 h 21600"/>
              <a:gd name="T10" fmla="*/ 16846 w 21600"/>
              <a:gd name="T11" fmla="*/ 196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661" y="21600"/>
                </a:moveTo>
                <a:lnTo>
                  <a:pt x="11964" y="21600"/>
                </a:lnTo>
                <a:lnTo>
                  <a:pt x="12969" y="21477"/>
                </a:lnTo>
                <a:lnTo>
                  <a:pt x="13951" y="21379"/>
                </a:lnTo>
                <a:lnTo>
                  <a:pt x="14742" y="21134"/>
                </a:lnTo>
                <a:lnTo>
                  <a:pt x="15575" y="20765"/>
                </a:lnTo>
                <a:lnTo>
                  <a:pt x="16152" y="20520"/>
                </a:lnTo>
                <a:lnTo>
                  <a:pt x="16579" y="20225"/>
                </a:lnTo>
                <a:lnTo>
                  <a:pt x="16942" y="19857"/>
                </a:lnTo>
                <a:lnTo>
                  <a:pt x="17455" y="20520"/>
                </a:lnTo>
                <a:lnTo>
                  <a:pt x="17989" y="21011"/>
                </a:lnTo>
                <a:lnTo>
                  <a:pt x="18459" y="21379"/>
                </a:lnTo>
                <a:lnTo>
                  <a:pt x="19079" y="21477"/>
                </a:lnTo>
                <a:lnTo>
                  <a:pt x="19656" y="21477"/>
                </a:lnTo>
                <a:lnTo>
                  <a:pt x="20275" y="21379"/>
                </a:lnTo>
                <a:lnTo>
                  <a:pt x="20660" y="21011"/>
                </a:lnTo>
                <a:lnTo>
                  <a:pt x="21173" y="20643"/>
                </a:lnTo>
                <a:lnTo>
                  <a:pt x="21386" y="20225"/>
                </a:lnTo>
                <a:lnTo>
                  <a:pt x="21600" y="19636"/>
                </a:lnTo>
                <a:lnTo>
                  <a:pt x="21600" y="19145"/>
                </a:lnTo>
                <a:lnTo>
                  <a:pt x="21600" y="18605"/>
                </a:lnTo>
                <a:lnTo>
                  <a:pt x="21386" y="18115"/>
                </a:lnTo>
                <a:lnTo>
                  <a:pt x="21066" y="17525"/>
                </a:lnTo>
                <a:lnTo>
                  <a:pt x="20660" y="17108"/>
                </a:lnTo>
                <a:lnTo>
                  <a:pt x="20275" y="16740"/>
                </a:lnTo>
                <a:lnTo>
                  <a:pt x="20275" y="10628"/>
                </a:lnTo>
                <a:lnTo>
                  <a:pt x="20275" y="5695"/>
                </a:lnTo>
                <a:lnTo>
                  <a:pt x="20275" y="5105"/>
                </a:lnTo>
                <a:lnTo>
                  <a:pt x="20190" y="4492"/>
                </a:lnTo>
                <a:lnTo>
                  <a:pt x="19976" y="4075"/>
                </a:lnTo>
                <a:lnTo>
                  <a:pt x="19763" y="3485"/>
                </a:lnTo>
                <a:lnTo>
                  <a:pt x="19442" y="2995"/>
                </a:lnTo>
                <a:lnTo>
                  <a:pt x="19079" y="2455"/>
                </a:lnTo>
                <a:lnTo>
                  <a:pt x="18673" y="2086"/>
                </a:lnTo>
                <a:lnTo>
                  <a:pt x="18139" y="1620"/>
                </a:lnTo>
                <a:lnTo>
                  <a:pt x="17562" y="1325"/>
                </a:lnTo>
                <a:lnTo>
                  <a:pt x="16836" y="957"/>
                </a:lnTo>
                <a:lnTo>
                  <a:pt x="16045" y="589"/>
                </a:lnTo>
                <a:lnTo>
                  <a:pt x="15169" y="344"/>
                </a:lnTo>
                <a:lnTo>
                  <a:pt x="14272" y="245"/>
                </a:lnTo>
                <a:lnTo>
                  <a:pt x="13182" y="123"/>
                </a:lnTo>
                <a:lnTo>
                  <a:pt x="12028" y="0"/>
                </a:lnTo>
                <a:lnTo>
                  <a:pt x="10832" y="0"/>
                </a:lnTo>
                <a:lnTo>
                  <a:pt x="9572" y="0"/>
                </a:lnTo>
                <a:lnTo>
                  <a:pt x="8418" y="123"/>
                </a:lnTo>
                <a:lnTo>
                  <a:pt x="7328" y="245"/>
                </a:lnTo>
                <a:lnTo>
                  <a:pt x="6431" y="344"/>
                </a:lnTo>
                <a:lnTo>
                  <a:pt x="5555" y="589"/>
                </a:lnTo>
                <a:lnTo>
                  <a:pt x="4764" y="957"/>
                </a:lnTo>
                <a:lnTo>
                  <a:pt x="4038" y="1325"/>
                </a:lnTo>
                <a:lnTo>
                  <a:pt x="3461" y="1620"/>
                </a:lnTo>
                <a:lnTo>
                  <a:pt x="2927" y="2086"/>
                </a:lnTo>
                <a:lnTo>
                  <a:pt x="2521" y="2455"/>
                </a:lnTo>
                <a:lnTo>
                  <a:pt x="2158" y="2995"/>
                </a:lnTo>
                <a:lnTo>
                  <a:pt x="1837" y="3485"/>
                </a:lnTo>
                <a:lnTo>
                  <a:pt x="1624" y="4075"/>
                </a:lnTo>
                <a:lnTo>
                  <a:pt x="1410" y="4492"/>
                </a:lnTo>
                <a:lnTo>
                  <a:pt x="1303" y="5105"/>
                </a:lnTo>
                <a:lnTo>
                  <a:pt x="1303" y="5695"/>
                </a:lnTo>
                <a:lnTo>
                  <a:pt x="1303" y="10874"/>
                </a:lnTo>
                <a:lnTo>
                  <a:pt x="1303" y="16740"/>
                </a:lnTo>
                <a:lnTo>
                  <a:pt x="940" y="17108"/>
                </a:lnTo>
                <a:lnTo>
                  <a:pt x="534" y="17525"/>
                </a:lnTo>
                <a:lnTo>
                  <a:pt x="214" y="18115"/>
                </a:lnTo>
                <a:lnTo>
                  <a:pt x="0" y="18605"/>
                </a:lnTo>
                <a:lnTo>
                  <a:pt x="0" y="19145"/>
                </a:lnTo>
                <a:lnTo>
                  <a:pt x="0" y="19636"/>
                </a:lnTo>
                <a:lnTo>
                  <a:pt x="214" y="20225"/>
                </a:lnTo>
                <a:lnTo>
                  <a:pt x="427" y="20643"/>
                </a:lnTo>
                <a:lnTo>
                  <a:pt x="833" y="21011"/>
                </a:lnTo>
                <a:lnTo>
                  <a:pt x="1303" y="21379"/>
                </a:lnTo>
                <a:lnTo>
                  <a:pt x="1944" y="21477"/>
                </a:lnTo>
                <a:lnTo>
                  <a:pt x="2521" y="21477"/>
                </a:lnTo>
                <a:lnTo>
                  <a:pt x="3141" y="21379"/>
                </a:lnTo>
                <a:lnTo>
                  <a:pt x="3611" y="21011"/>
                </a:lnTo>
                <a:lnTo>
                  <a:pt x="4145" y="20520"/>
                </a:lnTo>
                <a:lnTo>
                  <a:pt x="4658" y="19857"/>
                </a:lnTo>
                <a:lnTo>
                  <a:pt x="4914" y="20225"/>
                </a:lnTo>
                <a:lnTo>
                  <a:pt x="5448" y="20520"/>
                </a:lnTo>
                <a:lnTo>
                  <a:pt x="6025" y="20765"/>
                </a:lnTo>
                <a:lnTo>
                  <a:pt x="6751" y="21134"/>
                </a:lnTo>
                <a:lnTo>
                  <a:pt x="7542" y="21379"/>
                </a:lnTo>
                <a:lnTo>
                  <a:pt x="8418" y="21477"/>
                </a:lnTo>
                <a:lnTo>
                  <a:pt x="9465" y="21600"/>
                </a:lnTo>
                <a:lnTo>
                  <a:pt x="10661" y="21600"/>
                </a:lnTo>
                <a:close/>
              </a:path>
              <a:path w="21600" h="21600" extrusionOk="0">
                <a:moveTo>
                  <a:pt x="17049" y="19857"/>
                </a:moveTo>
                <a:lnTo>
                  <a:pt x="17049" y="19268"/>
                </a:lnTo>
                <a:lnTo>
                  <a:pt x="17049" y="18016"/>
                </a:lnTo>
                <a:lnTo>
                  <a:pt x="17049" y="16274"/>
                </a:lnTo>
                <a:lnTo>
                  <a:pt x="17049" y="14114"/>
                </a:lnTo>
                <a:lnTo>
                  <a:pt x="17049" y="11880"/>
                </a:lnTo>
                <a:lnTo>
                  <a:pt x="17049" y="9843"/>
                </a:lnTo>
                <a:lnTo>
                  <a:pt x="17049" y="8100"/>
                </a:lnTo>
                <a:lnTo>
                  <a:pt x="17049" y="7069"/>
                </a:lnTo>
                <a:lnTo>
                  <a:pt x="16942" y="6725"/>
                </a:lnTo>
                <a:lnTo>
                  <a:pt x="16836" y="6357"/>
                </a:lnTo>
                <a:lnTo>
                  <a:pt x="16686" y="6112"/>
                </a:lnTo>
                <a:lnTo>
                  <a:pt x="16472" y="5768"/>
                </a:lnTo>
                <a:lnTo>
                  <a:pt x="15746" y="5351"/>
                </a:lnTo>
                <a:lnTo>
                  <a:pt x="14849" y="4983"/>
                </a:lnTo>
                <a:lnTo>
                  <a:pt x="13951" y="4615"/>
                </a:lnTo>
                <a:lnTo>
                  <a:pt x="12862" y="4369"/>
                </a:lnTo>
                <a:lnTo>
                  <a:pt x="11879" y="4271"/>
                </a:lnTo>
                <a:lnTo>
                  <a:pt x="10832" y="4197"/>
                </a:lnTo>
                <a:lnTo>
                  <a:pt x="9828" y="4271"/>
                </a:lnTo>
                <a:lnTo>
                  <a:pt x="8845" y="4369"/>
                </a:lnTo>
                <a:lnTo>
                  <a:pt x="7734" y="4615"/>
                </a:lnTo>
                <a:lnTo>
                  <a:pt x="6751" y="4983"/>
                </a:lnTo>
                <a:lnTo>
                  <a:pt x="5961" y="5351"/>
                </a:lnTo>
                <a:lnTo>
                  <a:pt x="5234" y="5768"/>
                </a:lnTo>
                <a:lnTo>
                  <a:pt x="4914" y="6112"/>
                </a:lnTo>
                <a:lnTo>
                  <a:pt x="4764" y="6357"/>
                </a:lnTo>
                <a:lnTo>
                  <a:pt x="4658" y="6725"/>
                </a:lnTo>
                <a:lnTo>
                  <a:pt x="4658" y="7069"/>
                </a:lnTo>
                <a:lnTo>
                  <a:pt x="4658" y="8100"/>
                </a:lnTo>
                <a:lnTo>
                  <a:pt x="4658" y="9843"/>
                </a:lnTo>
                <a:lnTo>
                  <a:pt x="4658" y="11880"/>
                </a:lnTo>
                <a:lnTo>
                  <a:pt x="4658" y="14114"/>
                </a:lnTo>
                <a:lnTo>
                  <a:pt x="4658" y="16274"/>
                </a:lnTo>
                <a:lnTo>
                  <a:pt x="4658" y="18016"/>
                </a:lnTo>
                <a:lnTo>
                  <a:pt x="4658" y="19268"/>
                </a:lnTo>
                <a:lnTo>
                  <a:pt x="4658" y="19857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Tekstikehys 18"/>
          <p:cNvSpPr txBox="1"/>
          <p:nvPr/>
        </p:nvSpPr>
        <p:spPr>
          <a:xfrm>
            <a:off x="7506961" y="2523227"/>
            <a:ext cx="1354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 smtClean="0">
                <a:solidFill>
                  <a:prstClr val="black"/>
                </a:solidFill>
                <a:latin typeface="Calibri"/>
              </a:rPr>
              <a:t>OHJAUSRYHMÄ</a:t>
            </a:r>
            <a:endParaRPr lang="fi-FI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Tekstikehys 19"/>
          <p:cNvSpPr txBox="1"/>
          <p:nvPr/>
        </p:nvSpPr>
        <p:spPr>
          <a:xfrm>
            <a:off x="3827842" y="5741301"/>
            <a:ext cx="1767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 smtClean="0">
                <a:solidFill>
                  <a:prstClr val="black"/>
                </a:solidFill>
                <a:latin typeface="Calibri"/>
              </a:rPr>
              <a:t>Oppiaineryhmät</a:t>
            </a:r>
            <a:r>
              <a:rPr lang="fi-FI" sz="1400" dirty="0" smtClean="0">
                <a:solidFill>
                  <a:prstClr val="black"/>
                </a:solidFill>
                <a:latin typeface="Calibri"/>
              </a:rPr>
              <a:t> (7 ?)</a:t>
            </a:r>
            <a:endParaRPr lang="fi-FI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Tekstikehys 18"/>
          <p:cNvSpPr txBox="1"/>
          <p:nvPr/>
        </p:nvSpPr>
        <p:spPr>
          <a:xfrm>
            <a:off x="3837459" y="1548852"/>
            <a:ext cx="1576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 smtClean="0">
                <a:solidFill>
                  <a:prstClr val="black"/>
                </a:solidFill>
                <a:latin typeface="Calibri"/>
              </a:rPr>
              <a:t>Prosessinomistaja: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400" dirty="0" smtClean="0">
                <a:solidFill>
                  <a:prstClr val="black"/>
                </a:solidFill>
                <a:latin typeface="Calibri"/>
              </a:rPr>
              <a:t>Solasaari</a:t>
            </a:r>
            <a:endParaRPr lang="fi-FI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Tekstikehys 18"/>
          <p:cNvSpPr txBox="1"/>
          <p:nvPr/>
        </p:nvSpPr>
        <p:spPr>
          <a:xfrm>
            <a:off x="7689448" y="3862755"/>
            <a:ext cx="12041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dirty="0" smtClean="0">
                <a:solidFill>
                  <a:prstClr val="black"/>
                </a:solidFill>
                <a:latin typeface="Calibri"/>
              </a:rPr>
              <a:t>Mäkinen (pj.),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dirty="0" smtClean="0">
                <a:solidFill>
                  <a:prstClr val="black"/>
                </a:solidFill>
                <a:latin typeface="Calibri"/>
              </a:rPr>
              <a:t>Heikkinen,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dirty="0" smtClean="0">
                <a:solidFill>
                  <a:prstClr val="black"/>
                </a:solidFill>
                <a:latin typeface="Calibri"/>
              </a:rPr>
              <a:t>Solasaari,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dirty="0" err="1" smtClean="0">
                <a:solidFill>
                  <a:prstClr val="black"/>
                </a:solidFill>
                <a:latin typeface="Calibri"/>
              </a:rPr>
              <a:t>Oresmaa</a:t>
            </a:r>
            <a:r>
              <a:rPr lang="fi-FI" sz="1400" dirty="0" smtClean="0">
                <a:solidFill>
                  <a:prstClr val="black"/>
                </a:solidFill>
                <a:latin typeface="Calibri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dirty="0" smtClean="0">
                <a:solidFill>
                  <a:prstClr val="black"/>
                </a:solidFill>
                <a:latin typeface="Calibri"/>
              </a:rPr>
              <a:t>Lipponen,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dirty="0" smtClean="0">
                <a:solidFill>
                  <a:prstClr val="black"/>
                </a:solidFill>
                <a:latin typeface="Calibri"/>
              </a:rPr>
              <a:t>Kivinen</a:t>
            </a:r>
            <a:endParaRPr lang="fi-FI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2" name="Suora nuoliyhdysviiva 61"/>
          <p:cNvCxnSpPr/>
          <p:nvPr/>
        </p:nvCxnSpPr>
        <p:spPr>
          <a:xfrm>
            <a:off x="6742969" y="2911582"/>
            <a:ext cx="946479" cy="1312548"/>
          </a:xfrm>
          <a:prstGeom prst="straightConnector1">
            <a:avLst/>
          </a:prstGeom>
          <a:ln cap="rnd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kstikehys 19"/>
          <p:cNvSpPr txBox="1"/>
          <p:nvPr/>
        </p:nvSpPr>
        <p:spPr>
          <a:xfrm>
            <a:off x="6894199" y="74083"/>
            <a:ext cx="197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3600" b="1" dirty="0" smtClean="0">
                <a:solidFill>
                  <a:srgbClr val="749EFC"/>
                </a:solidFill>
                <a:latin typeface="+mn-lt"/>
              </a:rPr>
              <a:t>M</a:t>
            </a:r>
            <a:r>
              <a:rPr lang="fi-FI" sz="3600" b="1" dirty="0" smtClean="0">
                <a:solidFill>
                  <a:srgbClr val="FFCC66"/>
                </a:solidFill>
                <a:latin typeface="+mn-lt"/>
              </a:rPr>
              <a:t>äntsälä</a:t>
            </a:r>
            <a:endParaRPr lang="fi-FI" sz="3600" dirty="0">
              <a:solidFill>
                <a:srgbClr val="FFCC66"/>
              </a:solidFill>
              <a:latin typeface="+mn-lt"/>
            </a:endParaRPr>
          </a:p>
        </p:txBody>
      </p:sp>
      <p:cxnSp>
        <p:nvCxnSpPr>
          <p:cNvPr id="46" name="Suora nuoliyhdysviiva 45"/>
          <p:cNvCxnSpPr/>
          <p:nvPr/>
        </p:nvCxnSpPr>
        <p:spPr>
          <a:xfrm flipH="1">
            <a:off x="1325784" y="2953784"/>
            <a:ext cx="3238473" cy="1985032"/>
          </a:xfrm>
          <a:prstGeom prst="straightConnector1">
            <a:avLst/>
          </a:prstGeom>
          <a:ln cap="rnd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uora nuoliyhdysviiva 47"/>
          <p:cNvCxnSpPr/>
          <p:nvPr/>
        </p:nvCxnSpPr>
        <p:spPr>
          <a:xfrm flipH="1">
            <a:off x="1472927" y="3997898"/>
            <a:ext cx="6191598" cy="1016130"/>
          </a:xfrm>
          <a:prstGeom prst="straightConnector1">
            <a:avLst/>
          </a:prstGeom>
          <a:ln cap="rnd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uora nuoliyhdysviiva 58"/>
          <p:cNvCxnSpPr/>
          <p:nvPr/>
        </p:nvCxnSpPr>
        <p:spPr>
          <a:xfrm>
            <a:off x="5611840" y="1354742"/>
            <a:ext cx="2052684" cy="2549507"/>
          </a:xfrm>
          <a:prstGeom prst="straightConnector1">
            <a:avLst/>
          </a:prstGeom>
          <a:ln cap="rnd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uora nuoliyhdysviiva 62"/>
          <p:cNvCxnSpPr/>
          <p:nvPr/>
        </p:nvCxnSpPr>
        <p:spPr>
          <a:xfrm>
            <a:off x="4909210" y="2881394"/>
            <a:ext cx="2888929" cy="1116504"/>
          </a:xfrm>
          <a:prstGeom prst="straightConnector1">
            <a:avLst/>
          </a:prstGeom>
          <a:ln w="22225" cap="rnd">
            <a:solidFill>
              <a:srgbClr val="FFC000"/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uora nuoliyhdysviiva 64"/>
          <p:cNvCxnSpPr/>
          <p:nvPr/>
        </p:nvCxnSpPr>
        <p:spPr>
          <a:xfrm flipH="1">
            <a:off x="4760652" y="1343153"/>
            <a:ext cx="665666" cy="254173"/>
          </a:xfrm>
          <a:prstGeom prst="straightConnector1">
            <a:avLst/>
          </a:prstGeom>
          <a:ln cap="rnd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uora nuoliyhdysviiva 30"/>
          <p:cNvCxnSpPr/>
          <p:nvPr/>
        </p:nvCxnSpPr>
        <p:spPr>
          <a:xfrm>
            <a:off x="4760652" y="2953784"/>
            <a:ext cx="2903872" cy="1462941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hair3"/>
          <p:cNvSpPr>
            <a:spLocks noEditPoints="1" noChangeArrowheads="1"/>
          </p:cNvSpPr>
          <p:nvPr/>
        </p:nvSpPr>
        <p:spPr bwMode="auto">
          <a:xfrm rot="8582877">
            <a:off x="7478132" y="5541247"/>
            <a:ext cx="904875" cy="676275"/>
          </a:xfrm>
          <a:custGeom>
            <a:avLst/>
            <a:gdLst>
              <a:gd name="T0" fmla="*/ 10800 w 21600"/>
              <a:gd name="T1" fmla="*/ 0 h 21600"/>
              <a:gd name="T2" fmla="*/ 20275 w 21600"/>
              <a:gd name="T3" fmla="*/ 10800 h 21600"/>
              <a:gd name="T4" fmla="*/ 10800 w 21600"/>
              <a:gd name="T5" fmla="*/ 21600 h 21600"/>
              <a:gd name="T6" fmla="*/ 1303 w 21600"/>
              <a:gd name="T7" fmla="*/ 10800 h 21600"/>
              <a:gd name="T8" fmla="*/ 4828 w 21600"/>
              <a:gd name="T9" fmla="*/ 6639 h 21600"/>
              <a:gd name="T10" fmla="*/ 16846 w 21600"/>
              <a:gd name="T11" fmla="*/ 196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661" y="21600"/>
                </a:moveTo>
                <a:lnTo>
                  <a:pt x="11964" y="21600"/>
                </a:lnTo>
                <a:lnTo>
                  <a:pt x="12969" y="21477"/>
                </a:lnTo>
                <a:lnTo>
                  <a:pt x="13951" y="21379"/>
                </a:lnTo>
                <a:lnTo>
                  <a:pt x="14742" y="21134"/>
                </a:lnTo>
                <a:lnTo>
                  <a:pt x="15575" y="20765"/>
                </a:lnTo>
                <a:lnTo>
                  <a:pt x="16152" y="20520"/>
                </a:lnTo>
                <a:lnTo>
                  <a:pt x="16579" y="20225"/>
                </a:lnTo>
                <a:lnTo>
                  <a:pt x="16942" y="19857"/>
                </a:lnTo>
                <a:lnTo>
                  <a:pt x="17455" y="20520"/>
                </a:lnTo>
                <a:lnTo>
                  <a:pt x="17989" y="21011"/>
                </a:lnTo>
                <a:lnTo>
                  <a:pt x="18459" y="21379"/>
                </a:lnTo>
                <a:lnTo>
                  <a:pt x="19079" y="21477"/>
                </a:lnTo>
                <a:lnTo>
                  <a:pt x="19656" y="21477"/>
                </a:lnTo>
                <a:lnTo>
                  <a:pt x="20275" y="21379"/>
                </a:lnTo>
                <a:lnTo>
                  <a:pt x="20660" y="21011"/>
                </a:lnTo>
                <a:lnTo>
                  <a:pt x="21173" y="20643"/>
                </a:lnTo>
                <a:lnTo>
                  <a:pt x="21386" y="20225"/>
                </a:lnTo>
                <a:lnTo>
                  <a:pt x="21600" y="19636"/>
                </a:lnTo>
                <a:lnTo>
                  <a:pt x="21600" y="19145"/>
                </a:lnTo>
                <a:lnTo>
                  <a:pt x="21600" y="18605"/>
                </a:lnTo>
                <a:lnTo>
                  <a:pt x="21386" y="18115"/>
                </a:lnTo>
                <a:lnTo>
                  <a:pt x="21066" y="17525"/>
                </a:lnTo>
                <a:lnTo>
                  <a:pt x="20660" y="17108"/>
                </a:lnTo>
                <a:lnTo>
                  <a:pt x="20275" y="16740"/>
                </a:lnTo>
                <a:lnTo>
                  <a:pt x="20275" y="10628"/>
                </a:lnTo>
                <a:lnTo>
                  <a:pt x="20275" y="5695"/>
                </a:lnTo>
                <a:lnTo>
                  <a:pt x="20275" y="5105"/>
                </a:lnTo>
                <a:lnTo>
                  <a:pt x="20190" y="4492"/>
                </a:lnTo>
                <a:lnTo>
                  <a:pt x="19976" y="4075"/>
                </a:lnTo>
                <a:lnTo>
                  <a:pt x="19763" y="3485"/>
                </a:lnTo>
                <a:lnTo>
                  <a:pt x="19442" y="2995"/>
                </a:lnTo>
                <a:lnTo>
                  <a:pt x="19079" y="2455"/>
                </a:lnTo>
                <a:lnTo>
                  <a:pt x="18673" y="2086"/>
                </a:lnTo>
                <a:lnTo>
                  <a:pt x="18139" y="1620"/>
                </a:lnTo>
                <a:lnTo>
                  <a:pt x="17562" y="1325"/>
                </a:lnTo>
                <a:lnTo>
                  <a:pt x="16836" y="957"/>
                </a:lnTo>
                <a:lnTo>
                  <a:pt x="16045" y="589"/>
                </a:lnTo>
                <a:lnTo>
                  <a:pt x="15169" y="344"/>
                </a:lnTo>
                <a:lnTo>
                  <a:pt x="14272" y="245"/>
                </a:lnTo>
                <a:lnTo>
                  <a:pt x="13182" y="123"/>
                </a:lnTo>
                <a:lnTo>
                  <a:pt x="12028" y="0"/>
                </a:lnTo>
                <a:lnTo>
                  <a:pt x="10832" y="0"/>
                </a:lnTo>
                <a:lnTo>
                  <a:pt x="9572" y="0"/>
                </a:lnTo>
                <a:lnTo>
                  <a:pt x="8418" y="123"/>
                </a:lnTo>
                <a:lnTo>
                  <a:pt x="7328" y="245"/>
                </a:lnTo>
                <a:lnTo>
                  <a:pt x="6431" y="344"/>
                </a:lnTo>
                <a:lnTo>
                  <a:pt x="5555" y="589"/>
                </a:lnTo>
                <a:lnTo>
                  <a:pt x="4764" y="957"/>
                </a:lnTo>
                <a:lnTo>
                  <a:pt x="4038" y="1325"/>
                </a:lnTo>
                <a:lnTo>
                  <a:pt x="3461" y="1620"/>
                </a:lnTo>
                <a:lnTo>
                  <a:pt x="2927" y="2086"/>
                </a:lnTo>
                <a:lnTo>
                  <a:pt x="2521" y="2455"/>
                </a:lnTo>
                <a:lnTo>
                  <a:pt x="2158" y="2995"/>
                </a:lnTo>
                <a:lnTo>
                  <a:pt x="1837" y="3485"/>
                </a:lnTo>
                <a:lnTo>
                  <a:pt x="1624" y="4075"/>
                </a:lnTo>
                <a:lnTo>
                  <a:pt x="1410" y="4492"/>
                </a:lnTo>
                <a:lnTo>
                  <a:pt x="1303" y="5105"/>
                </a:lnTo>
                <a:lnTo>
                  <a:pt x="1303" y="5695"/>
                </a:lnTo>
                <a:lnTo>
                  <a:pt x="1303" y="10874"/>
                </a:lnTo>
                <a:lnTo>
                  <a:pt x="1303" y="16740"/>
                </a:lnTo>
                <a:lnTo>
                  <a:pt x="940" y="17108"/>
                </a:lnTo>
                <a:lnTo>
                  <a:pt x="534" y="17525"/>
                </a:lnTo>
                <a:lnTo>
                  <a:pt x="214" y="18115"/>
                </a:lnTo>
                <a:lnTo>
                  <a:pt x="0" y="18605"/>
                </a:lnTo>
                <a:lnTo>
                  <a:pt x="0" y="19145"/>
                </a:lnTo>
                <a:lnTo>
                  <a:pt x="0" y="19636"/>
                </a:lnTo>
                <a:lnTo>
                  <a:pt x="214" y="20225"/>
                </a:lnTo>
                <a:lnTo>
                  <a:pt x="427" y="20643"/>
                </a:lnTo>
                <a:lnTo>
                  <a:pt x="833" y="21011"/>
                </a:lnTo>
                <a:lnTo>
                  <a:pt x="1303" y="21379"/>
                </a:lnTo>
                <a:lnTo>
                  <a:pt x="1944" y="21477"/>
                </a:lnTo>
                <a:lnTo>
                  <a:pt x="2521" y="21477"/>
                </a:lnTo>
                <a:lnTo>
                  <a:pt x="3141" y="21379"/>
                </a:lnTo>
                <a:lnTo>
                  <a:pt x="3611" y="21011"/>
                </a:lnTo>
                <a:lnTo>
                  <a:pt x="4145" y="20520"/>
                </a:lnTo>
                <a:lnTo>
                  <a:pt x="4658" y="19857"/>
                </a:lnTo>
                <a:lnTo>
                  <a:pt x="4914" y="20225"/>
                </a:lnTo>
                <a:lnTo>
                  <a:pt x="5448" y="20520"/>
                </a:lnTo>
                <a:lnTo>
                  <a:pt x="6025" y="20765"/>
                </a:lnTo>
                <a:lnTo>
                  <a:pt x="6751" y="21134"/>
                </a:lnTo>
                <a:lnTo>
                  <a:pt x="7542" y="21379"/>
                </a:lnTo>
                <a:lnTo>
                  <a:pt x="8418" y="21477"/>
                </a:lnTo>
                <a:lnTo>
                  <a:pt x="9465" y="21600"/>
                </a:lnTo>
                <a:lnTo>
                  <a:pt x="10661" y="21600"/>
                </a:lnTo>
                <a:close/>
              </a:path>
              <a:path w="21600" h="21600" extrusionOk="0">
                <a:moveTo>
                  <a:pt x="17049" y="19857"/>
                </a:moveTo>
                <a:lnTo>
                  <a:pt x="17049" y="19268"/>
                </a:lnTo>
                <a:lnTo>
                  <a:pt x="17049" y="18016"/>
                </a:lnTo>
                <a:lnTo>
                  <a:pt x="17049" y="16274"/>
                </a:lnTo>
                <a:lnTo>
                  <a:pt x="17049" y="14114"/>
                </a:lnTo>
                <a:lnTo>
                  <a:pt x="17049" y="11880"/>
                </a:lnTo>
                <a:lnTo>
                  <a:pt x="17049" y="9843"/>
                </a:lnTo>
                <a:lnTo>
                  <a:pt x="17049" y="8100"/>
                </a:lnTo>
                <a:lnTo>
                  <a:pt x="17049" y="7069"/>
                </a:lnTo>
                <a:lnTo>
                  <a:pt x="16942" y="6725"/>
                </a:lnTo>
                <a:lnTo>
                  <a:pt x="16836" y="6357"/>
                </a:lnTo>
                <a:lnTo>
                  <a:pt x="16686" y="6112"/>
                </a:lnTo>
                <a:lnTo>
                  <a:pt x="16472" y="5768"/>
                </a:lnTo>
                <a:lnTo>
                  <a:pt x="15746" y="5351"/>
                </a:lnTo>
                <a:lnTo>
                  <a:pt x="14849" y="4983"/>
                </a:lnTo>
                <a:lnTo>
                  <a:pt x="13951" y="4615"/>
                </a:lnTo>
                <a:lnTo>
                  <a:pt x="12862" y="4369"/>
                </a:lnTo>
                <a:lnTo>
                  <a:pt x="11879" y="4271"/>
                </a:lnTo>
                <a:lnTo>
                  <a:pt x="10832" y="4197"/>
                </a:lnTo>
                <a:lnTo>
                  <a:pt x="9828" y="4271"/>
                </a:lnTo>
                <a:lnTo>
                  <a:pt x="8845" y="4369"/>
                </a:lnTo>
                <a:lnTo>
                  <a:pt x="7734" y="4615"/>
                </a:lnTo>
                <a:lnTo>
                  <a:pt x="6751" y="4983"/>
                </a:lnTo>
                <a:lnTo>
                  <a:pt x="5961" y="5351"/>
                </a:lnTo>
                <a:lnTo>
                  <a:pt x="5234" y="5768"/>
                </a:lnTo>
                <a:lnTo>
                  <a:pt x="4914" y="6112"/>
                </a:lnTo>
                <a:lnTo>
                  <a:pt x="4764" y="6357"/>
                </a:lnTo>
                <a:lnTo>
                  <a:pt x="4658" y="6725"/>
                </a:lnTo>
                <a:lnTo>
                  <a:pt x="4658" y="7069"/>
                </a:lnTo>
                <a:lnTo>
                  <a:pt x="4658" y="8100"/>
                </a:lnTo>
                <a:lnTo>
                  <a:pt x="4658" y="9843"/>
                </a:lnTo>
                <a:lnTo>
                  <a:pt x="4658" y="11880"/>
                </a:lnTo>
                <a:lnTo>
                  <a:pt x="4658" y="14114"/>
                </a:lnTo>
                <a:lnTo>
                  <a:pt x="4658" y="16274"/>
                </a:lnTo>
                <a:lnTo>
                  <a:pt x="4658" y="18016"/>
                </a:lnTo>
                <a:lnTo>
                  <a:pt x="4658" y="19268"/>
                </a:lnTo>
                <a:lnTo>
                  <a:pt x="4658" y="19857"/>
                </a:lnTo>
              </a:path>
            </a:pathLst>
          </a:custGeom>
          <a:solidFill>
            <a:srgbClr val="FF4B2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i-FI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Tekstikehys 19"/>
          <p:cNvSpPr txBox="1"/>
          <p:nvPr/>
        </p:nvSpPr>
        <p:spPr>
          <a:xfrm>
            <a:off x="7396189" y="6339873"/>
            <a:ext cx="1119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1400" b="1" dirty="0" smtClean="0">
                <a:solidFill>
                  <a:prstClr val="black"/>
                </a:solidFill>
                <a:latin typeface="Calibri"/>
              </a:rPr>
              <a:t>Sidosryhmät</a:t>
            </a:r>
            <a:endParaRPr lang="fi-FI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0" name="Suora nuoliyhdysviiva 69"/>
          <p:cNvCxnSpPr/>
          <p:nvPr/>
        </p:nvCxnSpPr>
        <p:spPr>
          <a:xfrm>
            <a:off x="4661089" y="3032309"/>
            <a:ext cx="3003435" cy="2532723"/>
          </a:xfrm>
          <a:prstGeom prst="straightConnector1">
            <a:avLst/>
          </a:prstGeom>
          <a:ln w="15875" cap="rnd">
            <a:solidFill>
              <a:schemeClr val="accent3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kstikehys 19"/>
          <p:cNvSpPr txBox="1"/>
          <p:nvPr/>
        </p:nvSpPr>
        <p:spPr>
          <a:xfrm>
            <a:off x="2519825" y="6421585"/>
            <a:ext cx="4105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2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29.10.2013 opetuspäällikkö Janne Mäkinen</a:t>
            </a:r>
            <a:endParaRPr lang="fi-FI" sz="12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cxnSp>
        <p:nvCxnSpPr>
          <p:cNvPr id="72" name="Suora nuoliyhdysviiva 71"/>
          <p:cNvCxnSpPr/>
          <p:nvPr/>
        </p:nvCxnSpPr>
        <p:spPr>
          <a:xfrm flipH="1">
            <a:off x="1637398" y="4224130"/>
            <a:ext cx="6027126" cy="673894"/>
          </a:xfrm>
          <a:prstGeom prst="straightConnector1">
            <a:avLst/>
          </a:prstGeom>
          <a:ln w="25400" cap="rnd">
            <a:solidFill>
              <a:srgbClr val="FFFF00"/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1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60391" y="457202"/>
            <a:ext cx="7325743" cy="653930"/>
          </a:xfrm>
        </p:spPr>
        <p:txBody>
          <a:bodyPr/>
          <a:lstStyle/>
          <a:p>
            <a:r>
              <a:rPr lang="fi-FI" sz="2800" dirty="0" smtClean="0"/>
              <a:t>Uudistusta valmistelevat työryhmät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36768" y="1615536"/>
            <a:ext cx="7213600" cy="448334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fi-FI" b="1" i="1" dirty="0" smtClean="0"/>
              <a:t>Ohjausryhmänä</a:t>
            </a:r>
            <a:r>
              <a:rPr lang="fi-FI" i="1" dirty="0" smtClean="0"/>
              <a:t> </a:t>
            </a:r>
            <a:r>
              <a:rPr lang="fi-FI" dirty="0"/>
              <a:t>toimii perusopetuksen johtoryhmä ja </a:t>
            </a:r>
            <a:r>
              <a:rPr lang="fi-FI" dirty="0" smtClean="0"/>
              <a:t>prosessinomistaja</a:t>
            </a:r>
          </a:p>
          <a:p>
            <a:pPr lvl="2">
              <a:lnSpc>
                <a:spcPct val="150000"/>
              </a:lnSpc>
            </a:pPr>
            <a:r>
              <a:rPr lang="fi-FI" dirty="0" smtClean="0">
                <a:latin typeface="Arial" charset="0"/>
                <a:cs typeface="Arial" charset="0"/>
              </a:rPr>
              <a:t>Opetuspäällikkö Janne Mäkinen (pj.)</a:t>
            </a:r>
          </a:p>
          <a:p>
            <a:pPr lvl="2">
              <a:lnSpc>
                <a:spcPct val="150000"/>
              </a:lnSpc>
            </a:pPr>
            <a:r>
              <a:rPr lang="fi-FI" dirty="0" smtClean="0">
                <a:latin typeface="Arial" charset="0"/>
                <a:cs typeface="Arial" charset="0"/>
              </a:rPr>
              <a:t>Tukipalveluiden erityisasiantuntija Mervi Heikkinen</a:t>
            </a:r>
          </a:p>
          <a:p>
            <a:pPr lvl="2">
              <a:lnSpc>
                <a:spcPct val="150000"/>
              </a:lnSpc>
            </a:pPr>
            <a:r>
              <a:rPr lang="fi-FI" dirty="0" smtClean="0">
                <a:latin typeface="Arial" charset="0"/>
                <a:cs typeface="Arial" charset="0"/>
              </a:rPr>
              <a:t>Perusopetuksen prosessinomistaja, rehtori </a:t>
            </a:r>
            <a:r>
              <a:rPr lang="fi-FI" dirty="0">
                <a:latin typeface="Arial" charset="0"/>
                <a:cs typeface="Arial" charset="0"/>
              </a:rPr>
              <a:t>Ulla </a:t>
            </a:r>
            <a:r>
              <a:rPr lang="fi-FI" dirty="0" smtClean="0">
                <a:latin typeface="Arial" charset="0"/>
                <a:cs typeface="Arial" charset="0"/>
              </a:rPr>
              <a:t>Solasaari</a:t>
            </a:r>
            <a:endParaRPr lang="fi-FI" dirty="0">
              <a:latin typeface="Arial" charset="0"/>
              <a:cs typeface="Arial" charset="0"/>
            </a:endParaRPr>
          </a:p>
          <a:p>
            <a:pPr lvl="2">
              <a:lnSpc>
                <a:spcPct val="150000"/>
              </a:lnSpc>
            </a:pPr>
            <a:r>
              <a:rPr lang="fi-FI" dirty="0" smtClean="0">
                <a:latin typeface="Arial" charset="0"/>
                <a:cs typeface="Arial" charset="0"/>
              </a:rPr>
              <a:t>Aluerehtorit Marko Lipponen, Hanna </a:t>
            </a:r>
            <a:r>
              <a:rPr lang="fi-FI" dirty="0" err="1" smtClean="0">
                <a:latin typeface="Arial" charset="0"/>
                <a:cs typeface="Arial" charset="0"/>
              </a:rPr>
              <a:t>Oresmaa</a:t>
            </a:r>
            <a:r>
              <a:rPr lang="fi-FI" dirty="0" smtClean="0">
                <a:latin typeface="Arial" charset="0"/>
                <a:cs typeface="Arial" charset="0"/>
              </a:rPr>
              <a:t> ja Marita Kivinen</a:t>
            </a:r>
          </a:p>
          <a:p>
            <a:pPr lvl="2">
              <a:lnSpc>
                <a:spcPct val="150000"/>
              </a:lnSpc>
            </a:pPr>
            <a:endParaRPr lang="fi-FI" dirty="0">
              <a:latin typeface="Arial" charset="0"/>
              <a:cs typeface="Arial" charset="0"/>
            </a:endParaRPr>
          </a:p>
          <a:p>
            <a:pPr lvl="2">
              <a:lnSpc>
                <a:spcPct val="150000"/>
              </a:lnSpc>
            </a:pPr>
            <a:r>
              <a:rPr lang="fi-FI" dirty="0">
                <a:latin typeface="Arial" charset="0"/>
                <a:cs typeface="Arial" charset="0"/>
              </a:rPr>
              <a:t>Esiopetuksen prosessinomistajuus </a:t>
            </a:r>
            <a:r>
              <a:rPr lang="fi-FI" dirty="0" smtClean="0">
                <a:latin typeface="Arial" charset="0"/>
                <a:cs typeface="Arial" charset="0"/>
              </a:rPr>
              <a:t>varhaiskasvatuksella (päiväkodinjohtaja Mervi Kärkkäinen) </a:t>
            </a:r>
            <a:endParaRPr lang="fi-FI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34532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54021" y="1192840"/>
            <a:ext cx="7213600" cy="4914661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fi-FI" b="1" i="1" dirty="0">
                <a:solidFill>
                  <a:prstClr val="black"/>
                </a:solidFill>
              </a:rPr>
              <a:t>Oppimisen ja koulunkäynnin tuen osaryhmä</a:t>
            </a:r>
            <a:r>
              <a:rPr lang="fi-FI" i="1" dirty="0"/>
              <a:t>, pj. tukipalveluiden erityisasiantuntija </a:t>
            </a:r>
            <a:r>
              <a:rPr lang="fi-FI" dirty="0"/>
              <a:t>Mervi </a:t>
            </a:r>
            <a:r>
              <a:rPr lang="fi-FI" dirty="0" smtClean="0"/>
              <a:t>Heikkinen</a:t>
            </a:r>
          </a:p>
          <a:p>
            <a:pPr lvl="1">
              <a:lnSpc>
                <a:spcPct val="150000"/>
              </a:lnSpc>
            </a:pPr>
            <a:endParaRPr lang="fi-FI" dirty="0"/>
          </a:p>
          <a:p>
            <a:pPr lvl="1"/>
            <a:r>
              <a:rPr lang="fi-FI" b="1" i="1" dirty="0">
                <a:solidFill>
                  <a:schemeClr val="bg1">
                    <a:lumMod val="50000"/>
                  </a:schemeClr>
                </a:solidFill>
              </a:rPr>
              <a:t>Tuntijakotyöryhmä</a:t>
            </a:r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i-FI" dirty="0" smtClean="0">
                <a:solidFill>
                  <a:schemeClr val="bg1">
                    <a:lumMod val="50000"/>
                  </a:schemeClr>
                </a:solidFill>
              </a:rPr>
              <a:t>pj. Sari </a:t>
            </a:r>
            <a:r>
              <a:rPr lang="fi-FI" dirty="0" err="1" smtClean="0">
                <a:solidFill>
                  <a:schemeClr val="bg1">
                    <a:lumMod val="50000"/>
                  </a:schemeClr>
                </a:solidFill>
              </a:rPr>
              <a:t>Laasila</a:t>
            </a:r>
            <a:r>
              <a:rPr lang="fi-FI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Saija Hellström, Minna Seppälä, Sanna Eskelinen ja Soili </a:t>
            </a:r>
            <a:r>
              <a:rPr lang="fi-FI" dirty="0" err="1" smtClean="0">
                <a:solidFill>
                  <a:schemeClr val="bg1">
                    <a:lumMod val="50000"/>
                  </a:schemeClr>
                </a:solidFill>
              </a:rPr>
              <a:t>Norro</a:t>
            </a:r>
            <a:r>
              <a:rPr lang="fi-FI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fi-FI" dirty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lnSpc>
                <a:spcPct val="150000"/>
              </a:lnSpc>
            </a:pPr>
            <a:r>
              <a:rPr lang="fi-FI" dirty="0">
                <a:solidFill>
                  <a:schemeClr val="bg1">
                    <a:lumMod val="50000"/>
                  </a:schemeClr>
                </a:solidFill>
              </a:rPr>
              <a:t>aloittanut työskentelynsä syyskuun alussa 2013 ja päättää vuoden 2014 lopussa (tuntijako valmis</a:t>
            </a:r>
            <a:r>
              <a:rPr lang="fi-FI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2">
              <a:lnSpc>
                <a:spcPct val="150000"/>
              </a:lnSpc>
            </a:pPr>
            <a:endParaRPr lang="fi-FI" dirty="0"/>
          </a:p>
          <a:p>
            <a:pPr lvl="1">
              <a:lnSpc>
                <a:spcPct val="150000"/>
              </a:lnSpc>
            </a:pPr>
            <a:r>
              <a:rPr lang="fi-FI" b="1" i="1" dirty="0" smtClean="0">
                <a:solidFill>
                  <a:schemeClr val="bg1">
                    <a:lumMod val="50000"/>
                  </a:schemeClr>
                </a:solidFill>
              </a:rPr>
              <a:t>Oppimiskäsitystyöryhmä, </a:t>
            </a:r>
            <a:r>
              <a:rPr lang="fi-FI" dirty="0" smtClean="0">
                <a:solidFill>
                  <a:schemeClr val="bg1">
                    <a:lumMod val="50000"/>
                  </a:schemeClr>
                </a:solidFill>
              </a:rPr>
              <a:t>pj. rehtori Marko Lipponen</a:t>
            </a:r>
          </a:p>
          <a:p>
            <a:pPr lvl="1">
              <a:lnSpc>
                <a:spcPct val="150000"/>
              </a:lnSpc>
            </a:pPr>
            <a:r>
              <a:rPr lang="fi-FI" b="1" i="1" dirty="0" smtClean="0">
                <a:solidFill>
                  <a:prstClr val="black"/>
                </a:solidFill>
              </a:rPr>
              <a:t>Rakenne- </a:t>
            </a:r>
            <a:r>
              <a:rPr lang="fi-FI" b="1" i="1" dirty="0">
                <a:solidFill>
                  <a:prstClr val="black"/>
                </a:solidFill>
              </a:rPr>
              <a:t>ja </a:t>
            </a:r>
            <a:r>
              <a:rPr lang="fi-FI" b="1" i="1" dirty="0" smtClean="0">
                <a:solidFill>
                  <a:prstClr val="black"/>
                </a:solidFill>
              </a:rPr>
              <a:t>Tavoitetyöryhmä</a:t>
            </a:r>
            <a:r>
              <a:rPr lang="fi-FI" b="1" dirty="0" smtClean="0">
                <a:solidFill>
                  <a:prstClr val="black"/>
                </a:solidFill>
              </a:rPr>
              <a:t>, </a:t>
            </a:r>
            <a:r>
              <a:rPr lang="fi-FI" dirty="0" smtClean="0">
                <a:solidFill>
                  <a:prstClr val="black"/>
                </a:solidFill>
              </a:rPr>
              <a:t>pj. rehtori Hanna </a:t>
            </a:r>
            <a:r>
              <a:rPr lang="fi-FI" dirty="0" err="1" smtClean="0">
                <a:solidFill>
                  <a:prstClr val="black"/>
                </a:solidFill>
              </a:rPr>
              <a:t>Oresmaa</a:t>
            </a:r>
            <a:endParaRPr lang="fi-FI" dirty="0">
              <a:solidFill>
                <a:prstClr val="black"/>
              </a:solidFill>
            </a:endParaRPr>
          </a:p>
          <a:p>
            <a:pPr lvl="1">
              <a:lnSpc>
                <a:spcPct val="150000"/>
              </a:lnSpc>
            </a:pP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10" y="218369"/>
            <a:ext cx="7449958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83310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86604" y="1279105"/>
            <a:ext cx="7213600" cy="3746500"/>
          </a:xfrm>
        </p:spPr>
        <p:txBody>
          <a:bodyPr/>
          <a:lstStyle/>
          <a:p>
            <a:pPr lvl="1">
              <a:lnSpc>
                <a:spcPct val="150000"/>
              </a:lnSpc>
              <a:buClr>
                <a:srgbClr val="EE8822"/>
              </a:buClr>
            </a:pPr>
            <a:r>
              <a:rPr lang="fi-FI" b="1" i="1" dirty="0" smtClean="0">
                <a:solidFill>
                  <a:srgbClr val="373737"/>
                </a:solidFill>
              </a:rPr>
              <a:t>Oppiaineryhmät</a:t>
            </a:r>
            <a:r>
              <a:rPr lang="fi-FI" i="1" dirty="0" smtClean="0">
                <a:solidFill>
                  <a:srgbClr val="373737"/>
                </a:solidFill>
              </a:rPr>
              <a:t> </a:t>
            </a:r>
            <a:r>
              <a:rPr lang="fi-FI" dirty="0" smtClean="0">
                <a:solidFill>
                  <a:srgbClr val="373737"/>
                </a:solidFill>
              </a:rPr>
              <a:t>(</a:t>
            </a:r>
            <a:r>
              <a:rPr lang="fi-FI" dirty="0"/>
              <a:t>7</a:t>
            </a:r>
            <a:r>
              <a:rPr lang="fi-FI" dirty="0" smtClean="0">
                <a:solidFill>
                  <a:srgbClr val="373737"/>
                </a:solidFill>
              </a:rPr>
              <a:t>), joissa </a:t>
            </a:r>
            <a:r>
              <a:rPr lang="fi-FI" dirty="0">
                <a:solidFill>
                  <a:srgbClr val="373737"/>
                </a:solidFill>
              </a:rPr>
              <a:t>ala- ja </a:t>
            </a:r>
            <a:r>
              <a:rPr lang="fi-FI" dirty="0" smtClean="0">
                <a:solidFill>
                  <a:srgbClr val="373737"/>
                </a:solidFill>
              </a:rPr>
              <a:t>yläkoulujen edustajia, pj. </a:t>
            </a:r>
            <a:r>
              <a:rPr lang="fi-FI" dirty="0">
                <a:solidFill>
                  <a:srgbClr val="373737"/>
                </a:solidFill>
              </a:rPr>
              <a:t>yksi ryhmän </a:t>
            </a:r>
            <a:r>
              <a:rPr lang="fi-FI" dirty="0" smtClean="0">
                <a:solidFill>
                  <a:srgbClr val="373737"/>
                </a:solidFill>
              </a:rPr>
              <a:t>jäsenistä (lähtökohtaisesti rehtorijäsen)</a:t>
            </a:r>
            <a:endParaRPr lang="fi-FI" dirty="0">
              <a:solidFill>
                <a:srgbClr val="373737"/>
              </a:solidFill>
            </a:endParaRPr>
          </a:p>
          <a:p>
            <a:pPr lvl="2">
              <a:lnSpc>
                <a:spcPct val="150000"/>
              </a:lnSpc>
              <a:buClr>
                <a:srgbClr val="EE8822"/>
              </a:buClr>
            </a:pPr>
            <a:r>
              <a:rPr lang="fi-FI" dirty="0" smtClean="0">
                <a:solidFill>
                  <a:srgbClr val="373737"/>
                </a:solidFill>
              </a:rPr>
              <a:t>Henkilöiden valinta keväällä 2014, työskentelyn aloitus </a:t>
            </a:r>
            <a:r>
              <a:rPr lang="fi-FI" dirty="0">
                <a:solidFill>
                  <a:srgbClr val="373737"/>
                </a:solidFill>
              </a:rPr>
              <a:t>syksyllä 2014 ja päättävät </a:t>
            </a:r>
            <a:r>
              <a:rPr lang="fi-FI" dirty="0" smtClean="0">
                <a:solidFill>
                  <a:srgbClr val="373737"/>
                </a:solidFill>
              </a:rPr>
              <a:t>työryhmätyöskentelynsä vuoden </a:t>
            </a:r>
            <a:r>
              <a:rPr lang="fi-FI" dirty="0">
                <a:solidFill>
                  <a:srgbClr val="373737"/>
                </a:solidFill>
              </a:rPr>
              <a:t>2015 keväällä</a:t>
            </a:r>
            <a:r>
              <a:rPr lang="fi-FI" dirty="0" smtClean="0">
                <a:solidFill>
                  <a:srgbClr val="373737"/>
                </a:solidFill>
              </a:rPr>
              <a:t>.</a:t>
            </a:r>
            <a:br>
              <a:rPr lang="fi-FI" dirty="0" smtClean="0">
                <a:solidFill>
                  <a:srgbClr val="373737"/>
                </a:solidFill>
              </a:rPr>
            </a:br>
            <a:endParaRPr lang="fi-FI" dirty="0">
              <a:solidFill>
                <a:srgbClr val="373737"/>
              </a:solidFill>
            </a:endParaRPr>
          </a:p>
          <a:p>
            <a:pPr marL="344487" lvl="1" indent="-342900">
              <a:buFont typeface="+mj-lt"/>
              <a:buAutoNum type="arabicPeriod"/>
            </a:pPr>
            <a:r>
              <a:rPr lang="fi-FI" dirty="0" err="1"/>
              <a:t>Esi</a:t>
            </a:r>
            <a:r>
              <a:rPr lang="fi-FI" dirty="0"/>
              <a:t>- ja alkuopetus</a:t>
            </a:r>
          </a:p>
          <a:p>
            <a:pPr marL="344487" lvl="1" indent="-342900">
              <a:buFont typeface="+mj-lt"/>
              <a:buAutoNum type="arabicPeriod"/>
            </a:pPr>
            <a:r>
              <a:rPr lang="fi-FI" dirty="0"/>
              <a:t>Äidinkieli + musiikki</a:t>
            </a:r>
          </a:p>
          <a:p>
            <a:pPr marL="344487" lvl="1" indent="-342900">
              <a:buFont typeface="+mj-lt"/>
              <a:buAutoNum type="arabicPeriod"/>
            </a:pPr>
            <a:r>
              <a:rPr lang="fi-FI" dirty="0"/>
              <a:t>Historia, uskonto, et + kuvataide</a:t>
            </a:r>
          </a:p>
          <a:p>
            <a:pPr marL="344487" lvl="1" indent="-342900">
              <a:buFont typeface="+mj-lt"/>
              <a:buAutoNum type="arabicPeriod"/>
            </a:pPr>
            <a:r>
              <a:rPr lang="fi-FI" dirty="0"/>
              <a:t>Englanti, ruotsi, vapaaehtoiset kielet + kotitalous</a:t>
            </a:r>
          </a:p>
          <a:p>
            <a:pPr marL="344487" lvl="1" indent="-342900">
              <a:buFont typeface="+mj-lt"/>
              <a:buAutoNum type="arabicPeriod"/>
            </a:pPr>
            <a:r>
              <a:rPr lang="fi-FI" dirty="0"/>
              <a:t>Ympäristöoppi, biologia, maantieto, fysiikka, kemia, terveystieto + liikunta</a:t>
            </a:r>
          </a:p>
          <a:p>
            <a:pPr marL="344487" lvl="1" indent="-342900">
              <a:buFont typeface="+mj-lt"/>
              <a:buAutoNum type="arabicPeriod"/>
            </a:pPr>
            <a:r>
              <a:rPr lang="fi-FI" dirty="0"/>
              <a:t>Käsityö, tekninen työ + tekstiilityö</a:t>
            </a:r>
          </a:p>
          <a:p>
            <a:pPr marL="344487" lvl="1" indent="-342900">
              <a:buFont typeface="+mj-lt"/>
              <a:buAutoNum type="arabicPeriod"/>
            </a:pPr>
            <a:r>
              <a:rPr lang="fi-FI" dirty="0"/>
              <a:t>Oppilaanohjaus yhteistyössä 2. asteen oppilaanohjauksen </a:t>
            </a:r>
            <a:r>
              <a:rPr lang="fi-FI" dirty="0" smtClean="0"/>
              <a:t>kanssa</a:t>
            </a:r>
            <a:endParaRPr lang="fi-FI" dirty="0"/>
          </a:p>
          <a:p>
            <a:endParaRPr lang="fi-FI" dirty="0"/>
          </a:p>
        </p:txBody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325885" y="336432"/>
            <a:ext cx="7325743" cy="653930"/>
          </a:xfrm>
        </p:spPr>
        <p:txBody>
          <a:bodyPr/>
          <a:lstStyle/>
          <a:p>
            <a:r>
              <a:rPr lang="fi-FI" sz="2800" dirty="0" smtClean="0"/>
              <a:t>Uudistusta valmistelevat työryhmät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539947800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62649" y="1434381"/>
            <a:ext cx="7498272" cy="4923287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fi-FI" dirty="0" smtClean="0"/>
              <a:t>Edellä mainituilla ryhmillä </a:t>
            </a:r>
            <a:r>
              <a:rPr lang="fi-FI" dirty="0"/>
              <a:t>on tehtävänä valmistella kuntakohtaiset </a:t>
            </a:r>
            <a:r>
              <a:rPr lang="fi-FI" dirty="0" smtClean="0"/>
              <a:t>osuudet</a:t>
            </a:r>
            <a:r>
              <a:rPr lang="fi-FI" dirty="0"/>
              <a:t> </a:t>
            </a:r>
            <a:r>
              <a:rPr lang="fi-FI" dirty="0" smtClean="0"/>
              <a:t>ja huolehtia / tukea muun opetushenkilöstön perehtyminen tavoitteisiin ja sisältöihin. </a:t>
            </a:r>
          </a:p>
          <a:p>
            <a:pPr lvl="1">
              <a:lnSpc>
                <a:spcPct val="150000"/>
              </a:lnSpc>
            </a:pPr>
            <a:r>
              <a:rPr lang="fi-FI" dirty="0" smtClean="0"/>
              <a:t>Ryhmien jäsenille maksetaan </a:t>
            </a:r>
            <a:r>
              <a:rPr lang="fi-FI" dirty="0"/>
              <a:t>palkkiot kokoontumisten mukaan, puheenjohtajille </a:t>
            </a:r>
            <a:r>
              <a:rPr lang="fi-FI" dirty="0" smtClean="0"/>
              <a:t>lisäksi kuukausittain (pl. opetuspäällikkö ja tukipalveluiden erityisasiantuntija). </a:t>
            </a:r>
          </a:p>
          <a:p>
            <a:pPr lvl="1">
              <a:lnSpc>
                <a:spcPct val="150000"/>
              </a:lnSpc>
            </a:pPr>
            <a:r>
              <a:rPr lang="fi-FI" dirty="0" smtClean="0"/>
              <a:t>Lisäksi meidän tulee turvata jokaisen opettajan osallisuus- ja vaikuttamismahdollisuudet </a:t>
            </a:r>
            <a:r>
              <a:rPr lang="fi-FI" dirty="0" err="1" smtClean="0"/>
              <a:t>ops</a:t>
            </a:r>
            <a:r>
              <a:rPr lang="fi-FI" dirty="0" smtClean="0"/>
              <a:t> -prosessin aikana</a:t>
            </a:r>
          </a:p>
          <a:p>
            <a:pPr lvl="1">
              <a:lnSpc>
                <a:spcPct val="150000"/>
              </a:lnSpc>
            </a:pPr>
            <a:endParaRPr lang="fi-FI" dirty="0" smtClean="0"/>
          </a:p>
          <a:p>
            <a:pPr marL="1587" lvl="1" indent="0">
              <a:lnSpc>
                <a:spcPct val="150000"/>
              </a:lnSpc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360391" y="457202"/>
            <a:ext cx="7325743" cy="653930"/>
          </a:xfrm>
        </p:spPr>
        <p:txBody>
          <a:bodyPr/>
          <a:lstStyle/>
          <a:p>
            <a:r>
              <a:rPr lang="fi-FI" sz="2800" dirty="0" smtClean="0"/>
              <a:t>Uudistusta valmistelevat työryhmät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34078181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7599" y="255557"/>
            <a:ext cx="6858000" cy="498176"/>
          </a:xfrm>
        </p:spPr>
        <p:txBody>
          <a:bodyPr>
            <a:normAutofit fontScale="90000"/>
          </a:bodyPr>
          <a:lstStyle/>
          <a:p>
            <a:pPr algn="l"/>
            <a:r>
              <a:rPr lang="fi-FI" sz="3300" dirty="0"/>
              <a:t>Ohjausryhmä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05515" y="885428"/>
            <a:ext cx="7564288" cy="5308338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</a:pPr>
            <a:r>
              <a:rPr lang="fi-FI" b="1" dirty="0" smtClean="0"/>
              <a:t>Ohjausryhmän tehtävänä on </a:t>
            </a: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 smtClean="0"/>
              <a:t>linjata </a:t>
            </a:r>
            <a:r>
              <a:rPr lang="fi-FI" dirty="0"/>
              <a:t>perusopetuksen </a:t>
            </a:r>
            <a:r>
              <a:rPr lang="fi-FI" dirty="0" smtClean="0"/>
              <a:t>ja perusopetuksen lisäopetuksen opetussuunnitelmien laadintatyötä ohjaavat periaatteet sekä opetussuunnitelmarakenne kunnassa.</a:t>
            </a: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T</a:t>
            </a:r>
            <a:r>
              <a:rPr lang="fi-FI" dirty="0" smtClean="0"/>
              <a:t>oteuttaa yhteistyötä varhaiskasvatuksen kanssa esiopetuksen opetussuunnitelman valmistelussa (vastuu: prosessinomistaja).</a:t>
            </a: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T</a:t>
            </a:r>
            <a:r>
              <a:rPr lang="fi-FI" dirty="0" smtClean="0"/>
              <a:t>ukea opetussuunnitelmia valmistelevien työryhmien työtä, </a:t>
            </a: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 smtClean="0"/>
              <a:t>tuoda opetussuunnitelmien valmistelutyöhön seudullinen ja yhteiskunnallinen näkökulma sekä </a:t>
            </a: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 smtClean="0"/>
              <a:t>edistää omassa toiminnassaan kiinnostusta ja myönteistä suhtautumista opetussuunnitelman laadintaan ja välittää siihen liittyvää tietoa yhteistyökumppaneilleen.</a:t>
            </a: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p</a:t>
            </a:r>
            <a:r>
              <a:rPr lang="fi-FI" dirty="0" smtClean="0"/>
              <a:t>j. opetuspäällikkö Janne Mäkinen</a:t>
            </a:r>
            <a:endParaRPr lang="fi-FI" dirty="0"/>
          </a:p>
        </p:txBody>
      </p:sp>
      <p:sp>
        <p:nvSpPr>
          <p:cNvPr id="4" name="Otsikko 1"/>
          <p:cNvSpPr txBox="1">
            <a:spLocks/>
          </p:cNvSpPr>
          <p:nvPr/>
        </p:nvSpPr>
        <p:spPr bwMode="auto">
          <a:xfrm>
            <a:off x="4787659" y="6002811"/>
            <a:ext cx="4356341" cy="5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0" i="0">
                <a:solidFill>
                  <a:schemeClr val="bg2"/>
                </a:solidFill>
                <a:latin typeface="Ubuntu Titling Bold"/>
                <a:ea typeface="Arial" charset="0"/>
                <a:cs typeface="Ubuntu Titling Bol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9pPr>
          </a:lstStyle>
          <a:p>
            <a:pPr algn="l"/>
            <a:r>
              <a:rPr lang="fi-FI" sz="3200" b="1" kern="0" dirty="0" smtClean="0"/>
              <a:t>Työryhmien tehtävät</a:t>
            </a:r>
            <a:endParaRPr lang="fi-FI" sz="3200" b="1" kern="0" dirty="0"/>
          </a:p>
        </p:txBody>
      </p:sp>
    </p:spTree>
    <p:extLst>
      <p:ext uri="{BB962C8B-B14F-4D97-AF65-F5344CB8AC3E}">
        <p14:creationId xmlns:p14="http://schemas.microsoft.com/office/powerpoint/2010/main" val="217129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73093" y="548856"/>
            <a:ext cx="6858000" cy="498176"/>
          </a:xfrm>
        </p:spPr>
        <p:txBody>
          <a:bodyPr>
            <a:normAutofit fontScale="90000"/>
          </a:bodyPr>
          <a:lstStyle/>
          <a:p>
            <a:pPr algn="l"/>
            <a:r>
              <a:rPr lang="fi-FI" sz="3300" dirty="0"/>
              <a:t>Rakenne- ja tavoitetyöryhmä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58095" y="1285717"/>
            <a:ext cx="7175021" cy="4717093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fi-FI" b="1" dirty="0" smtClean="0"/>
              <a:t>Rakenne- ja tavoitetyöryhmän tehtävänä on </a:t>
            </a: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 smtClean="0"/>
              <a:t>Valmistella </a:t>
            </a:r>
            <a:r>
              <a:rPr lang="fi-FI" dirty="0"/>
              <a:t>perusopetuksen ja perusopetuksen lisäopetuksen opetussuunnitelmien näkökulmasta </a:t>
            </a:r>
            <a:r>
              <a:rPr lang="fi-FI" dirty="0" smtClean="0"/>
              <a:t>opetuksen arvopohjaa, tehtävää, tavoitteita ja toimintakulttuuria koskevat opetussuunnitelmaosuudet.</a:t>
            </a: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 smtClean="0"/>
              <a:t>Lisäksi työryhmä laatii ehdotuksen siitä, miten tulevaisuudessa tarvittava laaja-alainen osaaminen määritellään osana tavoitteita ja miten opetuksen eheyttäminen linjataan.</a:t>
            </a: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 smtClean="0"/>
              <a:t>Ohjausryhmä toimii rakenne- ja tavoiteryhmän keskeisenä yhteistyökumppanina</a:t>
            </a: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p</a:t>
            </a:r>
            <a:r>
              <a:rPr lang="fi-FI" dirty="0" smtClean="0"/>
              <a:t>j. rehtori Hanna </a:t>
            </a:r>
            <a:r>
              <a:rPr lang="fi-FI" dirty="0" err="1" smtClean="0"/>
              <a:t>Oresmaa</a:t>
            </a:r>
            <a:endParaRPr lang="fi-FI" dirty="0"/>
          </a:p>
        </p:txBody>
      </p:sp>
      <p:sp>
        <p:nvSpPr>
          <p:cNvPr id="4" name="Otsikko 1"/>
          <p:cNvSpPr txBox="1">
            <a:spLocks/>
          </p:cNvSpPr>
          <p:nvPr/>
        </p:nvSpPr>
        <p:spPr bwMode="auto">
          <a:xfrm>
            <a:off x="4787659" y="6002811"/>
            <a:ext cx="4356341" cy="5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0" i="0">
                <a:solidFill>
                  <a:schemeClr val="bg2"/>
                </a:solidFill>
                <a:latin typeface="Ubuntu Titling Bold"/>
                <a:ea typeface="Arial" charset="0"/>
                <a:cs typeface="Ubuntu Titling Bol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9pPr>
          </a:lstStyle>
          <a:p>
            <a:pPr algn="l"/>
            <a:r>
              <a:rPr lang="fi-FI" sz="3200" b="1" kern="0" dirty="0" smtClean="0"/>
              <a:t>Työryhmien tehtävät</a:t>
            </a:r>
            <a:endParaRPr lang="fi-FI" sz="3200" b="1" kern="0" dirty="0"/>
          </a:p>
        </p:txBody>
      </p:sp>
    </p:spTree>
    <p:extLst>
      <p:ext uri="{BB962C8B-B14F-4D97-AF65-F5344CB8AC3E}">
        <p14:creationId xmlns:p14="http://schemas.microsoft.com/office/powerpoint/2010/main" val="315535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0778" y="396814"/>
            <a:ext cx="7213600" cy="610799"/>
          </a:xfrm>
        </p:spPr>
        <p:txBody>
          <a:bodyPr/>
          <a:lstStyle/>
          <a:p>
            <a:r>
              <a:rPr lang="fi-FI" b="1" dirty="0"/>
              <a:t>Miksi uudistusta tarvitaan?</a:t>
            </a:r>
            <a:endParaRPr lang="fi-FI" sz="1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0868" y="1261853"/>
            <a:ext cx="7213600" cy="51130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sz="2000" b="1" dirty="0" smtClean="0"/>
              <a:t>Miksi?</a:t>
            </a:r>
            <a:endParaRPr lang="fi-FI" sz="2000" dirty="0"/>
          </a:p>
          <a:p>
            <a:pPr lvl="1"/>
            <a:r>
              <a:rPr lang="fi-FI" sz="2000" dirty="0" smtClean="0"/>
              <a:t>Koulua </a:t>
            </a:r>
            <a:r>
              <a:rPr lang="fi-FI" sz="2000" dirty="0"/>
              <a:t>ympäröivä maailma muuttunut olennaisesti 2000-luvun alun jälkeen </a:t>
            </a:r>
            <a:r>
              <a:rPr lang="fi-FI" sz="2000" dirty="0" smtClean="0"/>
              <a:t>	</a:t>
            </a:r>
            <a:r>
              <a:rPr lang="fi-FI" sz="2000" dirty="0"/>
              <a:t>	</a:t>
            </a:r>
            <a:r>
              <a:rPr lang="fi-FI" sz="2000" dirty="0" smtClean="0"/>
              <a:t>globalisoitumisen </a:t>
            </a:r>
            <a:r>
              <a:rPr lang="fi-FI" sz="2000" dirty="0"/>
              <a:t>vaikutus ja kestävän tulevaisuuden haasteet ovat kasvaneet </a:t>
            </a:r>
            <a:endParaRPr lang="fi-FI" sz="2000" dirty="0" smtClean="0"/>
          </a:p>
          <a:p>
            <a:r>
              <a:rPr lang="fi-FI" sz="2000" b="1" dirty="0" smtClean="0"/>
              <a:t>Mitä?</a:t>
            </a:r>
            <a:endParaRPr lang="fi-FI" sz="2000" b="1" dirty="0"/>
          </a:p>
          <a:p>
            <a:pPr lvl="1"/>
            <a:r>
              <a:rPr lang="fi-FI" sz="2000" dirty="0" smtClean="0"/>
              <a:t>Yhteiskunnassa </a:t>
            </a:r>
            <a:r>
              <a:rPr lang="fi-FI" sz="2000" dirty="0"/>
              <a:t>ja työelämässä tarvittava osaaminen on muuttunut 	</a:t>
            </a:r>
            <a:r>
              <a:rPr lang="fi-FI" sz="2000" dirty="0" smtClean="0"/>
              <a:t>	tarvitaan </a:t>
            </a:r>
            <a:r>
              <a:rPr lang="fi-FI" sz="2000" dirty="0"/>
              <a:t>kestävän tulevaisuuden rakentamisen taitoja </a:t>
            </a:r>
            <a:endParaRPr lang="fi-FI" sz="2000" dirty="0" smtClean="0"/>
          </a:p>
          <a:p>
            <a:r>
              <a:rPr lang="fi-FI" sz="2000" b="1" dirty="0" smtClean="0"/>
              <a:t>Miten?</a:t>
            </a:r>
            <a:endParaRPr lang="fi-FI" sz="2000" b="1" dirty="0"/>
          </a:p>
          <a:p>
            <a:pPr lvl="1"/>
            <a:r>
              <a:rPr lang="fi-FI" sz="2000" dirty="0" smtClean="0"/>
              <a:t>Opetuksen </a:t>
            </a:r>
            <a:r>
              <a:rPr lang="fi-FI" sz="2000" dirty="0"/>
              <a:t>sisältöä, pedagogiikkaa ja koulujen työkäytänteitä on tarpeen tarkastella ja uudistaa suhteessa toimintaympäristön ja osaamisen </a:t>
            </a:r>
            <a:r>
              <a:rPr lang="fi-FI" sz="2000" dirty="0" smtClean="0"/>
              <a:t>muutoksiin </a:t>
            </a:r>
          </a:p>
          <a:p>
            <a:pPr lvl="1"/>
            <a:endParaRPr lang="fi-FI" dirty="0"/>
          </a:p>
          <a:p>
            <a:pPr marL="1587" lvl="1" indent="0">
              <a:buNone/>
            </a:pPr>
            <a:r>
              <a:rPr lang="fi-FI" dirty="0" smtClean="0"/>
              <a:t>				Dia: </a:t>
            </a:r>
            <a:r>
              <a:rPr lang="fi-FI" dirty="0" err="1" smtClean="0"/>
              <a:t>Oph</a:t>
            </a:r>
            <a:r>
              <a:rPr lang="fi-FI" dirty="0" smtClean="0"/>
              <a:t>; Aulis Pitkälä</a:t>
            </a:r>
            <a:endParaRPr lang="fi-FI" dirty="0"/>
          </a:p>
        </p:txBody>
      </p:sp>
      <p:sp>
        <p:nvSpPr>
          <p:cNvPr id="4" name="Kaarinuoli oikealle 3"/>
          <p:cNvSpPr/>
          <p:nvPr/>
        </p:nvSpPr>
        <p:spPr bwMode="auto">
          <a:xfrm>
            <a:off x="644104" y="2216989"/>
            <a:ext cx="759125" cy="1224951"/>
          </a:xfrm>
          <a:prstGeom prst="curvedRightArrow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fi-FI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Kaarinuoli oikealle 4"/>
          <p:cNvSpPr/>
          <p:nvPr/>
        </p:nvSpPr>
        <p:spPr bwMode="auto">
          <a:xfrm>
            <a:off x="644103" y="3654725"/>
            <a:ext cx="759125" cy="1224951"/>
          </a:xfrm>
          <a:prstGeom prst="curvedRightArrow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fi-FI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Nuoli oikealle 5"/>
          <p:cNvSpPr/>
          <p:nvPr/>
        </p:nvSpPr>
        <p:spPr bwMode="auto">
          <a:xfrm>
            <a:off x="4027578" y="2160677"/>
            <a:ext cx="905773" cy="27604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fi-FI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Nuoli oikealle 6"/>
          <p:cNvSpPr/>
          <p:nvPr/>
        </p:nvSpPr>
        <p:spPr bwMode="auto">
          <a:xfrm>
            <a:off x="3121805" y="3542341"/>
            <a:ext cx="905773" cy="27604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fi-FI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71315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9743" y="531603"/>
            <a:ext cx="6858000" cy="498176"/>
          </a:xfrm>
        </p:spPr>
        <p:txBody>
          <a:bodyPr>
            <a:normAutofit fontScale="90000"/>
          </a:bodyPr>
          <a:lstStyle/>
          <a:p>
            <a:pPr algn="l"/>
            <a:r>
              <a:rPr lang="fi-FI" sz="3300" dirty="0"/>
              <a:t>Oppimiskäsitystyöryhmä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35733" y="1277091"/>
            <a:ext cx="7313043" cy="4725719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fi-FI" b="1" dirty="0" smtClean="0"/>
              <a:t>Oppimiskäsitystyöryhmän tehtävänä on </a:t>
            </a: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 smtClean="0"/>
              <a:t>laatia ehdotus </a:t>
            </a:r>
            <a:r>
              <a:rPr lang="fi-FI" dirty="0"/>
              <a:t>perusopetuksen ja perusopetuksen lisäopetuksen </a:t>
            </a:r>
            <a:r>
              <a:rPr lang="fi-FI" dirty="0" smtClean="0"/>
              <a:t>opetussuunnitelmiin </a:t>
            </a:r>
            <a:r>
              <a:rPr lang="fi-FI" dirty="0"/>
              <a:t>sisältyviksi </a:t>
            </a:r>
            <a:r>
              <a:rPr lang="fi-FI" dirty="0" smtClean="0"/>
              <a:t>oppimiskäsitystä, oppimisympäristöä, työtapoja ja opetusmenetelmiä, oppilaan arviointia sekä oppimisen ja koulunkäynnin tukea koskeviksi osuuksiksi. </a:t>
            </a: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 smtClean="0"/>
              <a:t>Työryhmän tulee tarkastella erityisesti, miten kuvattu oppimiskäsitys ilmenee opetussuunnitelman muilla osa-alueilla, myös oppiaineiden kuvauksissa.</a:t>
            </a: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p</a:t>
            </a:r>
            <a:r>
              <a:rPr lang="fi-FI" dirty="0" smtClean="0"/>
              <a:t>j. rehtori Marko Lipponen</a:t>
            </a:r>
            <a:endParaRPr lang="fi-FI" dirty="0"/>
          </a:p>
        </p:txBody>
      </p:sp>
      <p:sp>
        <p:nvSpPr>
          <p:cNvPr id="4" name="Otsikko 1"/>
          <p:cNvSpPr txBox="1">
            <a:spLocks/>
          </p:cNvSpPr>
          <p:nvPr/>
        </p:nvSpPr>
        <p:spPr bwMode="auto">
          <a:xfrm>
            <a:off x="4787659" y="6002811"/>
            <a:ext cx="4356341" cy="5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0" i="0">
                <a:solidFill>
                  <a:schemeClr val="bg2"/>
                </a:solidFill>
                <a:latin typeface="Ubuntu Titling Bold"/>
                <a:ea typeface="Arial" charset="0"/>
                <a:cs typeface="Ubuntu Titling Bol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9pPr>
          </a:lstStyle>
          <a:p>
            <a:pPr algn="l"/>
            <a:r>
              <a:rPr lang="fi-FI" sz="3200" b="1" kern="0" dirty="0" smtClean="0"/>
              <a:t>Työryhmien tehtävät</a:t>
            </a:r>
            <a:endParaRPr lang="fi-FI" sz="3200" b="1" kern="0" dirty="0"/>
          </a:p>
        </p:txBody>
      </p:sp>
    </p:spTree>
    <p:extLst>
      <p:ext uri="{BB962C8B-B14F-4D97-AF65-F5344CB8AC3E}">
        <p14:creationId xmlns:p14="http://schemas.microsoft.com/office/powerpoint/2010/main" val="1908859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47213" y="617867"/>
            <a:ext cx="7166393" cy="498176"/>
          </a:xfrm>
        </p:spPr>
        <p:txBody>
          <a:bodyPr>
            <a:noAutofit/>
          </a:bodyPr>
          <a:lstStyle/>
          <a:p>
            <a:r>
              <a:rPr lang="fi-FI" sz="2800" dirty="0"/>
              <a:t>Oppimisen ja koulunkäynnin tuen osaryhmä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63205" y="1208080"/>
            <a:ext cx="7433813" cy="4864916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</a:pPr>
            <a:r>
              <a:rPr lang="fi-FI" b="1" dirty="0" smtClean="0"/>
              <a:t>Oppimisen ja koulunkäynnin tuen osaryhmän tehtävänä on </a:t>
            </a: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 smtClean="0"/>
              <a:t>valmistella kasvun ja oppimisen tukea (yhteistyössä esiopetuksen kanssa) sekä oppimisen ja koulunkäynnin tukea (perusopetus) koskeviin lukuihin tarvittavat mahdolliset muutokset ja täsmennykset sekä </a:t>
            </a: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 smtClean="0"/>
              <a:t>tehdä ehdotus siitä, miten vuonna 2010 uudistetut osuudet (luvut 4 ja 5) huomioidaan. </a:t>
            </a: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 smtClean="0"/>
              <a:t>Valmistella osuudet sekä perusopetuksen että </a:t>
            </a:r>
            <a:r>
              <a:rPr lang="fi-FI" dirty="0"/>
              <a:t>perusopetuksen lisäopetuksen </a:t>
            </a:r>
            <a:r>
              <a:rPr lang="fi-FI" dirty="0" smtClean="0"/>
              <a:t>opetussuunnitelmien näkökulmasta. </a:t>
            </a: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 smtClean="0"/>
              <a:t>Ryhmän tulee esityksessään ottaa huomioon oppimiskäsitysryhmän työn (pj. Lipponen) sekä erityisopetuksen kokonaisuutta suunnittelevan työryhmän (pj. Mäkinen) vaikutukset</a:t>
            </a:r>
          </a:p>
          <a:p>
            <a:pPr marL="257175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p</a:t>
            </a:r>
            <a:r>
              <a:rPr lang="fi-FI" dirty="0" smtClean="0"/>
              <a:t>j. tukipalveluiden erityisasiantuntija Mervi Heikkinen</a:t>
            </a:r>
            <a:endParaRPr lang="fi-FI" dirty="0"/>
          </a:p>
        </p:txBody>
      </p:sp>
      <p:sp>
        <p:nvSpPr>
          <p:cNvPr id="4" name="Otsikko 1"/>
          <p:cNvSpPr txBox="1">
            <a:spLocks/>
          </p:cNvSpPr>
          <p:nvPr/>
        </p:nvSpPr>
        <p:spPr bwMode="auto">
          <a:xfrm>
            <a:off x="4787659" y="6002811"/>
            <a:ext cx="4356341" cy="5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0" i="0">
                <a:solidFill>
                  <a:schemeClr val="bg2"/>
                </a:solidFill>
                <a:latin typeface="Ubuntu Titling Bold"/>
                <a:ea typeface="Arial" charset="0"/>
                <a:cs typeface="Ubuntu Titling Bol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9pPr>
          </a:lstStyle>
          <a:p>
            <a:pPr algn="l"/>
            <a:r>
              <a:rPr lang="fi-FI" sz="3200" b="1" kern="0" dirty="0" smtClean="0"/>
              <a:t>Työryhmien tehtävät</a:t>
            </a:r>
            <a:endParaRPr lang="fi-FI" sz="3200" b="1" kern="0" dirty="0"/>
          </a:p>
        </p:txBody>
      </p:sp>
    </p:spTree>
    <p:extLst>
      <p:ext uri="{BB962C8B-B14F-4D97-AF65-F5344CB8AC3E}">
        <p14:creationId xmlns:p14="http://schemas.microsoft.com/office/powerpoint/2010/main" val="2091583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80128" y="531602"/>
            <a:ext cx="6858000" cy="498176"/>
          </a:xfrm>
        </p:spPr>
        <p:txBody>
          <a:bodyPr>
            <a:normAutofit fontScale="90000"/>
          </a:bodyPr>
          <a:lstStyle/>
          <a:p>
            <a:pPr algn="l"/>
            <a:r>
              <a:rPr lang="fi-FI" sz="3300" dirty="0" smtClean="0"/>
              <a:t>Tuntijakotyöryhmät</a:t>
            </a:r>
            <a:endParaRPr lang="fi-FI" sz="33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58659" y="1233960"/>
            <a:ext cx="6858000" cy="400119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fi-FI" b="1" dirty="0" smtClean="0"/>
              <a:t>Tuntijakotyöryhmän tehtävänä on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 smtClean="0"/>
              <a:t>Valmistella paikallinen perusopetuksen ja perusopetuksen lisäopetuksen tuntijako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h</a:t>
            </a:r>
            <a:r>
              <a:rPr lang="fi-FI" dirty="0" smtClean="0"/>
              <a:t>uomioiden esiopetuksen opetuksen tuntimäärä sekä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t</a:t>
            </a:r>
            <a:r>
              <a:rPr lang="fi-FI" dirty="0" smtClean="0"/>
              <a:t>ukea tarvittaessa prosessinomistajaa eri tehtävissä</a:t>
            </a:r>
          </a:p>
        </p:txBody>
      </p:sp>
      <p:sp>
        <p:nvSpPr>
          <p:cNvPr id="4" name="Otsikko 1"/>
          <p:cNvSpPr txBox="1">
            <a:spLocks/>
          </p:cNvSpPr>
          <p:nvPr/>
        </p:nvSpPr>
        <p:spPr bwMode="auto">
          <a:xfrm>
            <a:off x="4787659" y="6002811"/>
            <a:ext cx="4356341" cy="5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0" i="0">
                <a:solidFill>
                  <a:schemeClr val="bg2"/>
                </a:solidFill>
                <a:latin typeface="Ubuntu Titling Bold"/>
                <a:ea typeface="Arial" charset="0"/>
                <a:cs typeface="Ubuntu Titling Bol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9pPr>
          </a:lstStyle>
          <a:p>
            <a:pPr algn="l"/>
            <a:r>
              <a:rPr lang="fi-FI" sz="3200" b="1" kern="0" dirty="0" smtClean="0"/>
              <a:t>Työryhmien tehtävät</a:t>
            </a:r>
            <a:endParaRPr lang="fi-FI" sz="3200" b="1" kern="0" dirty="0"/>
          </a:p>
        </p:txBody>
      </p:sp>
    </p:spTree>
    <p:extLst>
      <p:ext uri="{BB962C8B-B14F-4D97-AF65-F5344CB8AC3E}">
        <p14:creationId xmlns:p14="http://schemas.microsoft.com/office/powerpoint/2010/main" val="960046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80128" y="522976"/>
            <a:ext cx="6858000" cy="498176"/>
          </a:xfrm>
        </p:spPr>
        <p:txBody>
          <a:bodyPr>
            <a:normAutofit fontScale="90000"/>
          </a:bodyPr>
          <a:lstStyle/>
          <a:p>
            <a:pPr algn="l"/>
            <a:r>
              <a:rPr lang="fi-FI" sz="3300" dirty="0" smtClean="0"/>
              <a:t>Oppiaineryhmät (7 ?)</a:t>
            </a:r>
            <a:endParaRPr lang="fi-FI" sz="33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70240" y="1259838"/>
            <a:ext cx="6858000" cy="4597497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fi-FI" b="1" dirty="0" smtClean="0"/>
              <a:t>Oppiaineryhmien tehtävänä on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 smtClean="0"/>
              <a:t>Laatia ehdotus vuosiluokkien </a:t>
            </a:r>
            <a:r>
              <a:rPr lang="fi-FI" dirty="0"/>
              <a:t>1-9 </a:t>
            </a:r>
            <a:r>
              <a:rPr lang="fi-FI" dirty="0" smtClean="0"/>
              <a:t>oman ryhmänsä </a:t>
            </a:r>
            <a:r>
              <a:rPr lang="fi-FI" dirty="0"/>
              <a:t>ainejaottelun mukaisiksi </a:t>
            </a:r>
            <a:r>
              <a:rPr lang="fi-FI" dirty="0" smtClean="0"/>
              <a:t>opetussuunnitelmien osuuksiksi </a:t>
            </a:r>
            <a:r>
              <a:rPr lang="fi-FI" dirty="0"/>
              <a:t>ja siihen </a:t>
            </a:r>
            <a:r>
              <a:rPr lang="fi-FI" dirty="0" smtClean="0"/>
              <a:t>liittyviksi tukiaineistoiksi</a:t>
            </a:r>
            <a:r>
              <a:rPr lang="fi-FI" dirty="0"/>
              <a:t>. </a:t>
            </a:r>
            <a:endParaRPr lang="fi-FI" dirty="0" smtClean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 smtClean="0"/>
              <a:t>Ehdotus </a:t>
            </a:r>
            <a:r>
              <a:rPr lang="fi-FI" dirty="0"/>
              <a:t>jäsennetään </a:t>
            </a:r>
            <a:r>
              <a:rPr lang="fi-FI" dirty="0" smtClean="0"/>
              <a:t>tuntijaon määrittelyn mukaisiin nivelvaiheiden muodostamiin </a:t>
            </a:r>
            <a:r>
              <a:rPr lang="fi-FI" dirty="0"/>
              <a:t>kokonaisuuksiin. </a:t>
            </a:r>
            <a:endParaRPr lang="fi-FI" dirty="0" smtClean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 smtClean="0"/>
              <a:t>Tarvittaessa (varmistuu myöhemmin) ryhmät valmistelevat </a:t>
            </a:r>
            <a:r>
              <a:rPr lang="fi-FI" dirty="0"/>
              <a:t>ehdotuksen siitä, miten </a:t>
            </a:r>
            <a:r>
              <a:rPr lang="fi-FI" dirty="0" smtClean="0"/>
              <a:t>ao. oppiaineiden </a:t>
            </a:r>
            <a:r>
              <a:rPr lang="fi-FI" dirty="0"/>
              <a:t>tavoitteet, sisällöt ja pedagogiset käytänteet voivat ilmetä esiopetuksessa.</a:t>
            </a:r>
          </a:p>
          <a:p>
            <a:pPr algn="l">
              <a:lnSpc>
                <a:spcPct val="150000"/>
              </a:lnSpc>
            </a:pPr>
            <a:endParaRPr lang="fi-FI" dirty="0"/>
          </a:p>
        </p:txBody>
      </p:sp>
      <p:sp>
        <p:nvSpPr>
          <p:cNvPr id="4" name="Otsikko 1"/>
          <p:cNvSpPr txBox="1">
            <a:spLocks/>
          </p:cNvSpPr>
          <p:nvPr/>
        </p:nvSpPr>
        <p:spPr bwMode="auto">
          <a:xfrm>
            <a:off x="4787659" y="6002811"/>
            <a:ext cx="4356341" cy="5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0" i="0">
                <a:solidFill>
                  <a:schemeClr val="bg2"/>
                </a:solidFill>
                <a:latin typeface="Ubuntu Titling Bold"/>
                <a:ea typeface="Arial" charset="0"/>
                <a:cs typeface="Ubuntu Titling Bol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9pPr>
          </a:lstStyle>
          <a:p>
            <a:pPr algn="l"/>
            <a:r>
              <a:rPr lang="fi-FI" sz="3200" b="1" kern="0" dirty="0" smtClean="0"/>
              <a:t>Työryhmien tehtävät</a:t>
            </a:r>
            <a:endParaRPr lang="fi-FI" sz="3200" b="1" kern="0" dirty="0"/>
          </a:p>
        </p:txBody>
      </p:sp>
    </p:spTree>
    <p:extLst>
      <p:ext uri="{BB962C8B-B14F-4D97-AF65-F5344CB8AC3E}">
        <p14:creationId xmlns:p14="http://schemas.microsoft.com/office/powerpoint/2010/main" val="3811440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80128" y="522976"/>
            <a:ext cx="6858000" cy="498176"/>
          </a:xfrm>
        </p:spPr>
        <p:txBody>
          <a:bodyPr>
            <a:normAutofit fontScale="90000"/>
          </a:bodyPr>
          <a:lstStyle/>
          <a:p>
            <a:pPr algn="l"/>
            <a:r>
              <a:rPr lang="fi-FI" sz="3300" dirty="0" smtClean="0"/>
              <a:t>Oppiaineryhmät (7 ?)</a:t>
            </a:r>
            <a:endParaRPr lang="fi-FI" sz="33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70240" y="1259838"/>
            <a:ext cx="7295790" cy="5080577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50000"/>
              </a:lnSpc>
            </a:pPr>
            <a:r>
              <a:rPr lang="fi-FI" sz="2100" b="1" dirty="0" smtClean="0"/>
              <a:t>Oppiaineryhmien tehtävänä on </a:t>
            </a:r>
          </a:p>
          <a:p>
            <a:pPr algn="l"/>
            <a:endParaRPr lang="fi-FI" sz="2100" dirty="0" smtClean="0"/>
          </a:p>
          <a:p>
            <a:pPr algn="l"/>
            <a:r>
              <a:rPr lang="fi-FI" sz="2100" dirty="0" smtClean="0"/>
              <a:t>Perehtyä </a:t>
            </a:r>
            <a:r>
              <a:rPr lang="fi-FI" sz="2100" dirty="0"/>
              <a:t>uusien perusteiden yleisen osan kohtiin </a:t>
            </a:r>
            <a:endParaRPr lang="fi-FI" sz="2100" dirty="0" smtClean="0"/>
          </a:p>
          <a:p>
            <a:pPr algn="l"/>
            <a:endParaRPr lang="fi-FI" sz="2100" dirty="0"/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fi-FI" sz="2100" dirty="0"/>
              <a:t>Oppimiskäsitys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fi-FI" sz="2100" dirty="0"/>
              <a:t>Ajattelu ja oppiminen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fi-FI" sz="2100" dirty="0"/>
              <a:t>Vuorovaikutus, kulttuurinen osaaminen ja ilmaisu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fi-FI" sz="2100" dirty="0"/>
              <a:t>Itsestä huolehtiminen, arjenhallinta ja turvallisuus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fi-FI" sz="2100" dirty="0"/>
              <a:t>Monilukutaito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fi-FI" sz="2100" dirty="0"/>
              <a:t>Tieto- ja viestintäteknologian osaaminen (voisi olla myös </a:t>
            </a:r>
            <a:r>
              <a:rPr lang="fi-FI" sz="2100" dirty="0" err="1"/>
              <a:t>tvt</a:t>
            </a:r>
            <a:r>
              <a:rPr lang="fi-FI" sz="2100" dirty="0"/>
              <a:t>-koordinaattorin kokoaman ryhmän asia?)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fi-FI" sz="2100" dirty="0"/>
              <a:t>Työskentely, opiskelu ja työelämässä tarvittava osaaminen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r>
              <a:rPr lang="fi-FI" sz="2100" dirty="0"/>
              <a:t>Osallistuminen, vaikuttaminen ja </a:t>
            </a:r>
            <a:r>
              <a:rPr lang="fi-FI" sz="2100" dirty="0" smtClean="0"/>
              <a:t>vastuullisuus</a:t>
            </a:r>
          </a:p>
          <a:p>
            <a:pPr marL="628650" lvl="1" indent="-285750" algn="l">
              <a:buFont typeface="Arial" panose="020B0604020202020204" pitchFamily="34" charset="0"/>
              <a:buChar char="•"/>
            </a:pPr>
            <a:endParaRPr lang="fi-FI" sz="21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100" dirty="0"/>
              <a:t>Esitellä pääkohdat em. sisällöistä muille opettajille koko kunnan </a:t>
            </a:r>
            <a:r>
              <a:rPr lang="fi-FI" sz="2100" dirty="0" err="1"/>
              <a:t>vesossa</a:t>
            </a:r>
            <a:r>
              <a:rPr lang="fi-FI" sz="2100" dirty="0"/>
              <a:t>, tms. </a:t>
            </a:r>
            <a:endParaRPr lang="fi-FI" sz="21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100" dirty="0" smtClean="0"/>
              <a:t>Ideoida </a:t>
            </a:r>
            <a:r>
              <a:rPr lang="fi-FI" sz="2100" dirty="0"/>
              <a:t>oppiainerajat ylittävää yhteistyötä</a:t>
            </a:r>
          </a:p>
          <a:p>
            <a:pPr algn="l">
              <a:lnSpc>
                <a:spcPct val="150000"/>
              </a:lnSpc>
            </a:pPr>
            <a:endParaRPr lang="fi-FI" dirty="0"/>
          </a:p>
        </p:txBody>
      </p:sp>
      <p:sp>
        <p:nvSpPr>
          <p:cNvPr id="4" name="Otsikko 1"/>
          <p:cNvSpPr txBox="1">
            <a:spLocks/>
          </p:cNvSpPr>
          <p:nvPr/>
        </p:nvSpPr>
        <p:spPr bwMode="auto">
          <a:xfrm>
            <a:off x="4787659" y="6235724"/>
            <a:ext cx="4356341" cy="5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0" i="0">
                <a:solidFill>
                  <a:schemeClr val="bg2"/>
                </a:solidFill>
                <a:latin typeface="Ubuntu Titling Bold"/>
                <a:ea typeface="Arial" charset="0"/>
                <a:cs typeface="Ubuntu Titling Bol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defRPr>
            </a:lvl9pPr>
          </a:lstStyle>
          <a:p>
            <a:pPr algn="l"/>
            <a:r>
              <a:rPr lang="fi-FI" sz="3200" b="1" kern="0" dirty="0" smtClean="0"/>
              <a:t>Työryhmien tehtävät</a:t>
            </a:r>
            <a:endParaRPr lang="fi-FI" sz="3200" b="1" kern="0" dirty="0"/>
          </a:p>
        </p:txBody>
      </p:sp>
    </p:spTree>
    <p:extLst>
      <p:ext uri="{BB962C8B-B14F-4D97-AF65-F5344CB8AC3E}">
        <p14:creationId xmlns:p14="http://schemas.microsoft.com/office/powerpoint/2010/main" val="4101108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DD5EF-A30D-4217-923C-628F6923AD3E}" type="slidenum">
              <a:rPr lang="fi-FI" smtClean="0"/>
              <a:t>25</a:t>
            </a:fld>
            <a:endParaRPr lang="fi-FI"/>
          </a:p>
        </p:txBody>
      </p:sp>
      <p:graphicFrame>
        <p:nvGraphicFramePr>
          <p:cNvPr id="8" name="Kaavio 4" descr="Perusaikajana" title="SmartArt"/>
          <p:cNvGraphicFramePr/>
          <p:nvPr>
            <p:extLst>
              <p:ext uri="{D42A27DB-BD31-4B8C-83A1-F6EECF244321}">
                <p14:modId xmlns:p14="http://schemas.microsoft.com/office/powerpoint/2010/main" val="570275436"/>
              </p:ext>
            </p:extLst>
          </p:nvPr>
        </p:nvGraphicFramePr>
        <p:xfrm>
          <a:off x="0" y="1464669"/>
          <a:ext cx="9144000" cy="4891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uora yhdysviiva 8"/>
          <p:cNvCxnSpPr/>
          <p:nvPr/>
        </p:nvCxnSpPr>
        <p:spPr>
          <a:xfrm>
            <a:off x="3347864" y="3356992"/>
            <a:ext cx="0" cy="100811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Ryhmä 9"/>
          <p:cNvGrpSpPr/>
          <p:nvPr/>
        </p:nvGrpSpPr>
        <p:grpSpPr>
          <a:xfrm>
            <a:off x="1001373" y="1390705"/>
            <a:ext cx="1284350" cy="380983"/>
            <a:chOff x="7196274" y="0"/>
            <a:chExt cx="1712466" cy="1810512"/>
          </a:xfrm>
        </p:grpSpPr>
        <p:sp>
          <p:nvSpPr>
            <p:cNvPr id="11" name="Suorakulmio 10"/>
            <p:cNvSpPr/>
            <p:nvPr/>
          </p:nvSpPr>
          <p:spPr>
            <a:xfrm>
              <a:off x="7196274" y="0"/>
              <a:ext cx="1712466" cy="18105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Suorakulmio 11"/>
            <p:cNvSpPr/>
            <p:nvPr/>
          </p:nvSpPr>
          <p:spPr>
            <a:xfrm>
              <a:off x="7196274" y="0"/>
              <a:ext cx="1712466" cy="18105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b" anchorCtr="0">
              <a:noAutofit/>
            </a:bodyPr>
            <a:lstStyle/>
            <a:p>
              <a:pPr algn="ctr" defTabSz="40005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fi-FI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2014</a:t>
              </a:r>
            </a:p>
          </p:txBody>
        </p:sp>
      </p:grpSp>
      <p:grpSp>
        <p:nvGrpSpPr>
          <p:cNvPr id="13" name="Ryhmä 12"/>
          <p:cNvGrpSpPr/>
          <p:nvPr/>
        </p:nvGrpSpPr>
        <p:grpSpPr>
          <a:xfrm>
            <a:off x="4493808" y="1390705"/>
            <a:ext cx="1284350" cy="380983"/>
            <a:chOff x="7196274" y="0"/>
            <a:chExt cx="1712466" cy="1810512"/>
          </a:xfrm>
        </p:grpSpPr>
        <p:sp>
          <p:nvSpPr>
            <p:cNvPr id="14" name="Suorakulmio 13"/>
            <p:cNvSpPr/>
            <p:nvPr/>
          </p:nvSpPr>
          <p:spPr>
            <a:xfrm>
              <a:off x="7196274" y="0"/>
              <a:ext cx="1712466" cy="18105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Suorakulmio 14"/>
            <p:cNvSpPr/>
            <p:nvPr/>
          </p:nvSpPr>
          <p:spPr>
            <a:xfrm>
              <a:off x="7196274" y="0"/>
              <a:ext cx="1712466" cy="18105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b" anchorCtr="0">
              <a:noAutofit/>
            </a:bodyPr>
            <a:lstStyle/>
            <a:p>
              <a:pPr algn="ctr" defTabSz="40005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fi-FI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2015</a:t>
              </a:r>
            </a:p>
          </p:txBody>
        </p:sp>
      </p:grpSp>
      <p:grpSp>
        <p:nvGrpSpPr>
          <p:cNvPr id="16" name="Ryhmä 15"/>
          <p:cNvGrpSpPr/>
          <p:nvPr/>
        </p:nvGrpSpPr>
        <p:grpSpPr>
          <a:xfrm>
            <a:off x="7740352" y="1390705"/>
            <a:ext cx="1284350" cy="380983"/>
            <a:chOff x="7196274" y="0"/>
            <a:chExt cx="1712466" cy="1810512"/>
          </a:xfrm>
        </p:grpSpPr>
        <p:sp>
          <p:nvSpPr>
            <p:cNvPr id="17" name="Suorakulmio 16"/>
            <p:cNvSpPr/>
            <p:nvPr/>
          </p:nvSpPr>
          <p:spPr>
            <a:xfrm>
              <a:off x="7196274" y="0"/>
              <a:ext cx="1712466" cy="18105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Suorakulmio 17"/>
            <p:cNvSpPr/>
            <p:nvPr/>
          </p:nvSpPr>
          <p:spPr>
            <a:xfrm>
              <a:off x="7196274" y="0"/>
              <a:ext cx="1712466" cy="18105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64008" numCol="1" spcCol="1270" anchor="b" anchorCtr="0">
              <a:noAutofit/>
            </a:bodyPr>
            <a:lstStyle/>
            <a:p>
              <a:pPr algn="ctr" defTabSz="400050" eaLnBrk="0" hangingPunct="0">
                <a:lnSpc>
                  <a:spcPct val="90000"/>
                </a:lnSpc>
                <a:spcAft>
                  <a:spcPct val="35000"/>
                </a:spcAft>
              </a:pPr>
              <a:r>
                <a:rPr lang="fi-FI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2016</a:t>
              </a:r>
            </a:p>
          </p:txBody>
        </p:sp>
      </p:grpSp>
      <p:cxnSp>
        <p:nvCxnSpPr>
          <p:cNvPr id="19" name="Suora yhdysviiva 18"/>
          <p:cNvCxnSpPr/>
          <p:nvPr/>
        </p:nvCxnSpPr>
        <p:spPr>
          <a:xfrm>
            <a:off x="6948264" y="3356992"/>
            <a:ext cx="0" cy="100811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tsikko 1"/>
          <p:cNvSpPr>
            <a:spLocks noGrp="1"/>
          </p:cNvSpPr>
          <p:nvPr>
            <p:ph type="ctrTitle"/>
          </p:nvPr>
        </p:nvSpPr>
        <p:spPr>
          <a:xfrm>
            <a:off x="493864" y="290063"/>
            <a:ext cx="4328302" cy="498176"/>
          </a:xfrm>
        </p:spPr>
        <p:txBody>
          <a:bodyPr>
            <a:normAutofit fontScale="90000"/>
          </a:bodyPr>
          <a:lstStyle/>
          <a:p>
            <a:pPr algn="l"/>
            <a:r>
              <a:rPr lang="fi-FI" sz="3300" dirty="0" smtClean="0"/>
              <a:t>Aikataulu 2013-2016</a:t>
            </a:r>
            <a:endParaRPr lang="fi-FI" sz="3300" dirty="0"/>
          </a:p>
        </p:txBody>
      </p:sp>
    </p:spTree>
    <p:extLst>
      <p:ext uri="{BB962C8B-B14F-4D97-AF65-F5344CB8AC3E}">
        <p14:creationId xmlns:p14="http://schemas.microsoft.com/office/powerpoint/2010/main" val="3164957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8516" y="1158017"/>
            <a:ext cx="7213600" cy="541786"/>
          </a:xfrm>
        </p:spPr>
        <p:txBody>
          <a:bodyPr/>
          <a:lstStyle/>
          <a:p>
            <a:r>
              <a:rPr lang="fi-FI" sz="2800" dirty="0" smtClean="0"/>
              <a:t>Paikallisen opetussuunnitelmatyön </a:t>
            </a:r>
            <a:br>
              <a:rPr lang="fi-FI" sz="2800" dirty="0" smtClean="0"/>
            </a:br>
            <a:r>
              <a:rPr lang="fi-FI" sz="2800" dirty="0" smtClean="0"/>
              <a:t>merkitys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56107" y="2051011"/>
            <a:ext cx="7213600" cy="3746500"/>
          </a:xfrm>
        </p:spPr>
        <p:txBody>
          <a:bodyPr/>
          <a:lstStyle/>
          <a:p>
            <a:pPr lvl="1">
              <a:lnSpc>
                <a:spcPct val="150000"/>
              </a:lnSpc>
              <a:buClr>
                <a:srgbClr val="EE8822"/>
              </a:buClr>
            </a:pPr>
            <a:r>
              <a:rPr lang="fi-FI" sz="2400" dirty="0">
                <a:solidFill>
                  <a:srgbClr val="373737"/>
                </a:solidFill>
                <a:latin typeface="Arial" charset="0"/>
                <a:cs typeface="Arial" charset="0"/>
              </a:rPr>
              <a:t>Opetussuunnitelmatyön tulee olla Mäntsälän </a:t>
            </a:r>
            <a:r>
              <a:rPr lang="fi-FI" sz="2400" b="1" dirty="0">
                <a:solidFill>
                  <a:srgbClr val="373737"/>
                </a:solidFill>
                <a:latin typeface="Arial" charset="0"/>
                <a:cs typeface="Arial" charset="0"/>
              </a:rPr>
              <a:t>perusopetuksen ehdoton ykköshanke </a:t>
            </a:r>
            <a:br>
              <a:rPr lang="fi-FI" sz="2400" b="1" dirty="0">
                <a:solidFill>
                  <a:srgbClr val="373737"/>
                </a:solidFill>
                <a:latin typeface="Arial" charset="0"/>
                <a:cs typeface="Arial" charset="0"/>
              </a:rPr>
            </a:br>
            <a:r>
              <a:rPr lang="fi-FI" sz="2400" dirty="0">
                <a:solidFill>
                  <a:srgbClr val="373737"/>
                </a:solidFill>
                <a:latin typeface="Arial" charset="0"/>
                <a:cs typeface="Arial" charset="0"/>
              </a:rPr>
              <a:t>vuosina 2013-2016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6488365"/>
      </p:ext>
    </p:extLst>
  </p:cSld>
  <p:clrMapOvr>
    <a:masterClrMapping/>
  </p:clrMapOvr>
  <p:transition xmlns:p14="http://schemas.microsoft.com/office/powerpoint/2010/main"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4076" y="854015"/>
            <a:ext cx="7213600" cy="653930"/>
          </a:xfrm>
        </p:spPr>
        <p:txBody>
          <a:bodyPr/>
          <a:lstStyle/>
          <a:p>
            <a:r>
              <a:rPr lang="fi-FI" dirty="0" smtClean="0"/>
              <a:t>Opetussuunnitelma 2016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1826" y="1908833"/>
            <a:ext cx="7213600" cy="374650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fi-FI" dirty="0"/>
              <a:t>Lisää tietoa paikallisesta </a:t>
            </a:r>
            <a:r>
              <a:rPr lang="fi-FI" dirty="0" smtClean="0"/>
              <a:t>opetussuunnitelmatyöstä</a:t>
            </a:r>
            <a:endParaRPr lang="fi-FI" dirty="0"/>
          </a:p>
          <a:p>
            <a:pPr marL="1587" lvl="1" indent="0">
              <a:lnSpc>
                <a:spcPct val="150000"/>
              </a:lnSpc>
              <a:buNone/>
            </a:pPr>
            <a:r>
              <a:rPr lang="fi-FI" sz="1400" dirty="0">
                <a:hlinkClick r:id="rId2"/>
              </a:rPr>
              <a:t>http://www.mantsala.fi/asukkaille/koulutus-ja-opiskelu/opetussuunnitelma/27-palvelut/koulutus-ja-opiskelu/1799-ops-2016-o-u-m-k</a:t>
            </a:r>
            <a:endParaRPr lang="fi-FI" sz="1400" dirty="0"/>
          </a:p>
          <a:p>
            <a:endParaRPr lang="fi-FI" dirty="0" smtClean="0"/>
          </a:p>
          <a:p>
            <a:pPr lvl="1"/>
            <a:r>
              <a:rPr lang="fi-FI" dirty="0" smtClean="0"/>
              <a:t>Sekä valtakunnallisesta</a:t>
            </a:r>
          </a:p>
          <a:p>
            <a:r>
              <a:rPr lang="fi-FI" sz="1400" dirty="0">
                <a:hlinkClick r:id="rId3"/>
              </a:rPr>
              <a:t>http://</a:t>
            </a:r>
            <a:r>
              <a:rPr lang="fi-FI" sz="1400" dirty="0" smtClean="0">
                <a:hlinkClick r:id="rId3"/>
              </a:rPr>
              <a:t>www.oph.fi/ops2016</a:t>
            </a:r>
            <a:endParaRPr lang="fi-FI" sz="1400" dirty="0" smtClean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	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6962955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45065" y="1727678"/>
            <a:ext cx="7213600" cy="4207296"/>
          </a:xfrm>
        </p:spPr>
        <p:txBody>
          <a:bodyPr/>
          <a:lstStyle/>
          <a:p>
            <a:endParaRPr lang="fi-FI" sz="3600" dirty="0" smtClean="0">
              <a:solidFill>
                <a:srgbClr val="0070C0"/>
              </a:solidFill>
            </a:endParaRPr>
          </a:p>
          <a:p>
            <a:pPr algn="ctr"/>
            <a:r>
              <a:rPr lang="fi-FI" sz="3600" dirty="0" smtClean="0">
                <a:solidFill>
                  <a:srgbClr val="0070C0"/>
                </a:solidFill>
              </a:rPr>
              <a:t>KIITOS!</a:t>
            </a:r>
          </a:p>
          <a:p>
            <a:endParaRPr lang="fi-FI" dirty="0" smtClean="0">
              <a:solidFill>
                <a:srgbClr val="0070C0"/>
              </a:solidFill>
            </a:endParaRPr>
          </a:p>
          <a:p>
            <a:endParaRPr lang="fi-FI" dirty="0" smtClean="0">
              <a:solidFill>
                <a:srgbClr val="0070C0"/>
              </a:solidFill>
            </a:endParaRPr>
          </a:p>
          <a:p>
            <a:endParaRPr lang="fi-FI" dirty="0" smtClean="0">
              <a:solidFill>
                <a:srgbClr val="0070C0"/>
              </a:solidFill>
            </a:endParaRPr>
          </a:p>
          <a:p>
            <a:endParaRPr lang="fi-FI" dirty="0">
              <a:solidFill>
                <a:srgbClr val="0070C0"/>
              </a:solidFill>
            </a:endParaRPr>
          </a:p>
          <a:p>
            <a:pPr algn="ctr"/>
            <a:r>
              <a:rPr lang="fi-FI" dirty="0" smtClean="0"/>
              <a:t>Janne Mäkinen</a:t>
            </a:r>
          </a:p>
          <a:p>
            <a:pPr algn="ctr"/>
            <a:r>
              <a:rPr lang="fi-FI" sz="1400" dirty="0"/>
              <a:t>o</a:t>
            </a:r>
            <a:r>
              <a:rPr lang="fi-FI" sz="1400" dirty="0" smtClean="0"/>
              <a:t>petuspäällikkö</a:t>
            </a:r>
          </a:p>
          <a:p>
            <a:pPr algn="ctr"/>
            <a:r>
              <a:rPr lang="fi-FI" sz="1400" dirty="0" smtClean="0"/>
              <a:t>p. 040 314 5285</a:t>
            </a:r>
          </a:p>
          <a:p>
            <a:pPr algn="ctr"/>
            <a:r>
              <a:rPr lang="fi-FI" sz="1400" dirty="0" err="1"/>
              <a:t>j</a:t>
            </a:r>
            <a:r>
              <a:rPr lang="fi-FI" sz="1400" dirty="0" err="1" smtClean="0"/>
              <a:t>anne.makinen(at)mantsala.fi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388718828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5668" y="405442"/>
            <a:ext cx="7213600" cy="645304"/>
          </a:xfrm>
        </p:spPr>
        <p:txBody>
          <a:bodyPr/>
          <a:lstStyle/>
          <a:p>
            <a:r>
              <a:rPr lang="fi-FI" sz="3600" b="0" dirty="0" smtClean="0"/>
              <a:t>Miksi uudistusta tarvitaan</a:t>
            </a:r>
            <a:endParaRPr lang="fi-FI" sz="3600" b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4408" y="1322238"/>
            <a:ext cx="7213600" cy="492328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i-FI" sz="2000" dirty="0"/>
              <a:t>M</a:t>
            </a:r>
            <a:r>
              <a:rPr lang="fi-FI" sz="2000" dirty="0" smtClean="0"/>
              <a:t>m.</a:t>
            </a:r>
            <a:endParaRPr lang="fi-FI" sz="2000" dirty="0"/>
          </a:p>
          <a:p>
            <a:pPr lvl="1">
              <a:lnSpc>
                <a:spcPct val="150000"/>
              </a:lnSpc>
            </a:pPr>
            <a:r>
              <a:rPr lang="fi-FI" sz="2000" dirty="0" smtClean="0"/>
              <a:t>Oppisisällöt liian laajat</a:t>
            </a:r>
          </a:p>
          <a:p>
            <a:pPr lvl="1">
              <a:lnSpc>
                <a:spcPct val="150000"/>
              </a:lnSpc>
            </a:pPr>
            <a:r>
              <a:rPr lang="fi-FI" sz="2000" dirty="0" smtClean="0"/>
              <a:t>Tavoitteet selkiytettävä</a:t>
            </a:r>
          </a:p>
          <a:p>
            <a:pPr lvl="1">
              <a:lnSpc>
                <a:spcPct val="150000"/>
              </a:lnSpc>
            </a:pPr>
            <a:r>
              <a:rPr lang="fi-FI" sz="2000" dirty="0" smtClean="0"/>
              <a:t>Työtavat ovat muuttuneet</a:t>
            </a:r>
          </a:p>
          <a:p>
            <a:pPr lvl="1">
              <a:lnSpc>
                <a:spcPct val="150000"/>
              </a:lnSpc>
            </a:pPr>
            <a:r>
              <a:rPr lang="fi-FI" sz="2000" dirty="0" smtClean="0"/>
              <a:t>Oppilaiden hyvinvoinnin korostuminen ja muuttuminen</a:t>
            </a:r>
          </a:p>
          <a:p>
            <a:pPr lvl="1">
              <a:lnSpc>
                <a:spcPct val="150000"/>
              </a:lnSpc>
            </a:pPr>
            <a:r>
              <a:rPr lang="fi-FI" sz="2000" dirty="0" smtClean="0"/>
              <a:t>Arvioinnin monipuolistamisen tarve (monilukutaito, metakognitiot…)</a:t>
            </a:r>
          </a:p>
          <a:p>
            <a:pPr lvl="1">
              <a:lnSpc>
                <a:spcPct val="150000"/>
              </a:lnSpc>
            </a:pPr>
            <a:r>
              <a:rPr lang="fi-FI" sz="2000" dirty="0" smtClean="0"/>
              <a:t>Kodin ja koulun välinen yhteistyö on muuttunut</a:t>
            </a:r>
          </a:p>
          <a:p>
            <a:pPr lvl="1">
              <a:lnSpc>
                <a:spcPct val="150000"/>
              </a:lnSpc>
            </a:pPr>
            <a:r>
              <a:rPr lang="fi-FI" sz="2000" dirty="0" smtClean="0"/>
              <a:t>OPS 2004 ei vastaa tulevaisuuden haasteisiin</a:t>
            </a:r>
          </a:p>
        </p:txBody>
      </p:sp>
    </p:spTree>
    <p:extLst>
      <p:ext uri="{BB962C8B-B14F-4D97-AF65-F5344CB8AC3E}">
        <p14:creationId xmlns:p14="http://schemas.microsoft.com/office/powerpoint/2010/main" val="3443604712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3524" y="293299"/>
            <a:ext cx="7213600" cy="783326"/>
          </a:xfrm>
        </p:spPr>
        <p:txBody>
          <a:bodyPr/>
          <a:lstStyle/>
          <a:p>
            <a:r>
              <a:rPr lang="fi-FI" sz="3200" dirty="0" smtClean="0"/>
              <a:t>Maailma on hämmentävä paikka!</a:t>
            </a:r>
            <a:br>
              <a:rPr lang="fi-FI" sz="3200" dirty="0" smtClean="0"/>
            </a:br>
            <a:r>
              <a:rPr lang="fi-FI" sz="1600" dirty="0" smtClean="0"/>
              <a:t>(Opetushallitus 25.9.2013)</a:t>
            </a:r>
            <a:endParaRPr lang="fi-FI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12" y="1062000"/>
            <a:ext cx="7651041" cy="57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308426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9185" y="325408"/>
            <a:ext cx="7213600" cy="1104900"/>
          </a:xfrm>
        </p:spPr>
        <p:txBody>
          <a:bodyPr/>
          <a:lstStyle/>
          <a:p>
            <a:r>
              <a:rPr lang="fi-FI" sz="2800" dirty="0" smtClean="0"/>
              <a:t>Yleissivistävä koulutus uudistuu:</a:t>
            </a:r>
            <a:br>
              <a:rPr lang="fi-FI" sz="2800" dirty="0" smtClean="0"/>
            </a:br>
            <a:r>
              <a:rPr lang="fi-FI" sz="2800" dirty="0" smtClean="0"/>
              <a:t>Opetussuunnitelmatyö 2012-2017</a:t>
            </a:r>
            <a:br>
              <a:rPr lang="fi-FI" sz="2800" dirty="0" smtClean="0"/>
            </a:br>
            <a:r>
              <a:rPr lang="fi-FI" sz="1800" dirty="0" smtClean="0"/>
              <a:t>(Opetushallitus 25.9.2013)</a:t>
            </a:r>
            <a:endParaRPr lang="fi-FI" sz="1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0558" y="1684546"/>
            <a:ext cx="7955472" cy="4975045"/>
          </a:xfrm>
        </p:spPr>
        <p:txBody>
          <a:bodyPr/>
          <a:lstStyle/>
          <a:p>
            <a:r>
              <a:rPr lang="fi-FI" dirty="0" smtClean="0"/>
              <a:t>2012 	       2013 	2014 	       2015 	2016 	       2017 </a:t>
            </a:r>
            <a:endParaRPr lang="fi-FI" dirty="0"/>
          </a:p>
          <a:p>
            <a:endParaRPr lang="fi-FI" dirty="0"/>
          </a:p>
          <a:p>
            <a:r>
              <a:rPr lang="fi-FI" dirty="0" smtClean="0"/>
              <a:t>      </a:t>
            </a:r>
            <a:endParaRPr lang="fi-FI" dirty="0"/>
          </a:p>
        </p:txBody>
      </p:sp>
      <p:sp>
        <p:nvSpPr>
          <p:cNvPr id="4" name="Pyöristetty suorakulmio 3"/>
          <p:cNvSpPr/>
          <p:nvPr/>
        </p:nvSpPr>
        <p:spPr bwMode="auto">
          <a:xfrm>
            <a:off x="983411" y="2165230"/>
            <a:ext cx="4002657" cy="6987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r>
              <a:rPr lang="fi-FI" dirty="0" smtClean="0">
                <a:solidFill>
                  <a:schemeClr val="bg1"/>
                </a:solidFill>
                <a:latin typeface="Arial" charset="0"/>
              </a:rPr>
              <a:t>Esi-, perus- ja lisäopetuksen </a:t>
            </a:r>
          </a:p>
          <a:p>
            <a:r>
              <a:rPr lang="fi-FI" dirty="0" err="1" smtClean="0">
                <a:solidFill>
                  <a:schemeClr val="bg1"/>
                </a:solidFill>
                <a:latin typeface="Arial" charset="0"/>
              </a:rPr>
              <a:t>opsin</a:t>
            </a:r>
            <a:r>
              <a:rPr lang="fi-FI" dirty="0" smtClean="0">
                <a:solidFill>
                  <a:schemeClr val="bg1"/>
                </a:solidFill>
                <a:latin typeface="Arial" charset="0"/>
              </a:rPr>
              <a:t> perusteet</a:t>
            </a:r>
            <a:endParaRPr lang="fi-FI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Pyöristetty suorakulmio 4"/>
          <p:cNvSpPr/>
          <p:nvPr/>
        </p:nvSpPr>
        <p:spPr bwMode="auto">
          <a:xfrm>
            <a:off x="4146431" y="2165230"/>
            <a:ext cx="2927230" cy="698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  <a:latin typeface="Arial" charset="0"/>
              </a:rPr>
              <a:t>Paikallinen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</a:rPr>
              <a:t>ops</a:t>
            </a:r>
            <a:endParaRPr lang="fi-FI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Pyöristetty suorakulmio 5"/>
          <p:cNvSpPr/>
          <p:nvPr/>
        </p:nvSpPr>
        <p:spPr bwMode="auto">
          <a:xfrm>
            <a:off x="3608718" y="3016370"/>
            <a:ext cx="2001328" cy="6987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r>
              <a:rPr lang="fi-FI" dirty="0" smtClean="0">
                <a:solidFill>
                  <a:schemeClr val="bg1"/>
                </a:solidFill>
                <a:latin typeface="Arial" charset="0"/>
              </a:rPr>
              <a:t>Lukion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</a:rPr>
              <a:t>opsin</a:t>
            </a:r>
            <a:r>
              <a:rPr lang="fi-FI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r>
              <a:rPr lang="fi-FI" dirty="0" smtClean="0">
                <a:solidFill>
                  <a:schemeClr val="bg1"/>
                </a:solidFill>
                <a:latin typeface="Arial" charset="0"/>
              </a:rPr>
              <a:t>perusteet</a:t>
            </a:r>
            <a:endParaRPr lang="fi-FI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Pyöristetty suorakulmio 6"/>
          <p:cNvSpPr/>
          <p:nvPr/>
        </p:nvSpPr>
        <p:spPr bwMode="auto">
          <a:xfrm>
            <a:off x="4986068" y="3365740"/>
            <a:ext cx="2087593" cy="6987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  <a:latin typeface="Arial" charset="0"/>
              </a:rPr>
              <a:t>Paikallinen </a:t>
            </a:r>
            <a:r>
              <a:rPr lang="fi-FI" dirty="0" err="1" smtClean="0">
                <a:solidFill>
                  <a:schemeClr val="bg1"/>
                </a:solidFill>
                <a:latin typeface="Arial" charset="0"/>
              </a:rPr>
              <a:t>ops</a:t>
            </a:r>
            <a:endParaRPr lang="fi-FI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Pyöristetty suorakulmio 7"/>
          <p:cNvSpPr/>
          <p:nvPr/>
        </p:nvSpPr>
        <p:spPr bwMode="auto">
          <a:xfrm>
            <a:off x="2191112" y="3873260"/>
            <a:ext cx="1417606" cy="6987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r>
              <a:rPr lang="fi-FI" dirty="0" smtClean="0">
                <a:solidFill>
                  <a:schemeClr val="bg1"/>
                </a:solidFill>
                <a:latin typeface="Arial" charset="0"/>
              </a:rPr>
              <a:t>Lukioon</a:t>
            </a:r>
          </a:p>
          <a:p>
            <a:r>
              <a:rPr lang="fi-FI" dirty="0" smtClean="0">
                <a:solidFill>
                  <a:schemeClr val="bg1"/>
                </a:solidFill>
                <a:latin typeface="Arial" charset="0"/>
              </a:rPr>
              <a:t>valmistava</a:t>
            </a:r>
          </a:p>
        </p:txBody>
      </p:sp>
      <p:sp>
        <p:nvSpPr>
          <p:cNvPr id="9" name="Pyöristetty suorakulmio 8"/>
          <p:cNvSpPr/>
          <p:nvPr/>
        </p:nvSpPr>
        <p:spPr bwMode="auto">
          <a:xfrm>
            <a:off x="3444817" y="3979653"/>
            <a:ext cx="1043796" cy="6987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fi-FI" sz="1600" dirty="0" smtClean="0">
                <a:solidFill>
                  <a:schemeClr val="bg1"/>
                </a:solidFill>
                <a:latin typeface="Arial" charset="0"/>
              </a:rPr>
              <a:t> Paikallinen </a:t>
            </a:r>
          </a:p>
          <a:p>
            <a:pPr algn="ctr"/>
            <a:r>
              <a:rPr lang="fi-FI" sz="1600" dirty="0" err="1" smtClean="0">
                <a:solidFill>
                  <a:schemeClr val="bg1"/>
                </a:solidFill>
                <a:latin typeface="Arial" charset="0"/>
              </a:rPr>
              <a:t>ops</a:t>
            </a:r>
            <a:endParaRPr lang="fi-FI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Pyöristetty suorakulmio 10"/>
          <p:cNvSpPr/>
          <p:nvPr/>
        </p:nvSpPr>
        <p:spPr bwMode="auto">
          <a:xfrm>
            <a:off x="3065253" y="4948688"/>
            <a:ext cx="3370051" cy="6987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r>
              <a:rPr lang="fi-FI" dirty="0" smtClean="0">
                <a:solidFill>
                  <a:schemeClr val="bg1"/>
                </a:solidFill>
                <a:latin typeface="Arial" charset="0"/>
              </a:rPr>
              <a:t>Aikuisten perusopetuksen </a:t>
            </a:r>
          </a:p>
          <a:p>
            <a:r>
              <a:rPr lang="fi-FI" dirty="0" smtClean="0">
                <a:solidFill>
                  <a:schemeClr val="bg1"/>
                </a:solidFill>
                <a:latin typeface="Arial" charset="0"/>
              </a:rPr>
              <a:t>perusteet ja aikuisten </a:t>
            </a:r>
          </a:p>
          <a:p>
            <a:r>
              <a:rPr lang="fi-FI" dirty="0" smtClean="0">
                <a:solidFill>
                  <a:schemeClr val="bg1"/>
                </a:solidFill>
                <a:latin typeface="Arial" charset="0"/>
              </a:rPr>
              <a:t>lukiokoulutuksen perusteet</a:t>
            </a:r>
          </a:p>
        </p:txBody>
      </p:sp>
      <p:sp>
        <p:nvSpPr>
          <p:cNvPr id="12" name="Pyöristetty suorakulmio 11"/>
          <p:cNvSpPr/>
          <p:nvPr/>
        </p:nvSpPr>
        <p:spPr bwMode="auto">
          <a:xfrm>
            <a:off x="6029864" y="5098212"/>
            <a:ext cx="1043796" cy="6987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fi-FI" sz="1600" dirty="0" smtClean="0">
                <a:solidFill>
                  <a:schemeClr val="bg1"/>
                </a:solidFill>
                <a:latin typeface="Arial" charset="0"/>
              </a:rPr>
              <a:t> Paikalliset </a:t>
            </a:r>
          </a:p>
          <a:p>
            <a:pPr algn="ctr"/>
            <a:r>
              <a:rPr lang="fi-FI" sz="1600" dirty="0" err="1" smtClean="0">
                <a:solidFill>
                  <a:schemeClr val="bg1"/>
                </a:solidFill>
                <a:latin typeface="Arial" charset="0"/>
              </a:rPr>
              <a:t>opsit</a:t>
            </a:r>
            <a:endParaRPr lang="fi-FI" sz="16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09784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4294" y="396815"/>
            <a:ext cx="7213600" cy="636677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sz="3600" b="0" dirty="0" smtClean="0"/>
              <a:t>Muutoksen ytimessä </a:t>
            </a:r>
            <a:endParaRPr lang="fi-FI" sz="3600" b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2045" y="1253225"/>
            <a:ext cx="7213600" cy="4914661"/>
          </a:xfrm>
        </p:spPr>
        <p:txBody>
          <a:bodyPr/>
          <a:lstStyle/>
          <a:p>
            <a:pPr>
              <a:buNone/>
            </a:pPr>
            <a:r>
              <a:rPr lang="fi-FI" sz="2000" dirty="0" smtClean="0"/>
              <a:t>Maailmassa tekemisen, tietämisen ja olemisen rakenteet ja haasteet ovat muuttuneet (</a:t>
            </a:r>
            <a:r>
              <a:rPr lang="fi-FI" sz="2000" dirty="0" err="1" smtClean="0"/>
              <a:t>Ståhle</a:t>
            </a:r>
            <a:r>
              <a:rPr lang="fi-FI" sz="2000" dirty="0" smtClean="0"/>
              <a:t>, 2009) </a:t>
            </a:r>
          </a:p>
          <a:p>
            <a:pPr>
              <a:lnSpc>
                <a:spcPct val="150000"/>
              </a:lnSpc>
            </a:pPr>
            <a:r>
              <a:rPr lang="fi-FI" sz="2000" b="1" dirty="0" smtClean="0"/>
              <a:t>Tekeminen</a:t>
            </a:r>
          </a:p>
          <a:p>
            <a:pPr>
              <a:lnSpc>
                <a:spcPct val="150000"/>
              </a:lnSpc>
              <a:buNone/>
            </a:pPr>
            <a:r>
              <a:rPr lang="fi-FI" sz="2000" dirty="0" smtClean="0"/>
              <a:t> – kaikki tärkeät ja vaikuttavimmat tulokset syntyvät yhteistyössä ja verkostoissa </a:t>
            </a:r>
          </a:p>
          <a:p>
            <a:pPr>
              <a:lnSpc>
                <a:spcPct val="150000"/>
              </a:lnSpc>
            </a:pPr>
            <a:r>
              <a:rPr lang="fi-FI" sz="2000" b="1" dirty="0" smtClean="0"/>
              <a:t>Tietäminen</a:t>
            </a:r>
          </a:p>
          <a:p>
            <a:pPr>
              <a:lnSpc>
                <a:spcPct val="150000"/>
              </a:lnSpc>
              <a:buNone/>
            </a:pPr>
            <a:r>
              <a:rPr lang="fi-FI" sz="2000" dirty="0" smtClean="0"/>
              <a:t> – entistä enemmän hajautettu teknisesti ja sosiaalisesti </a:t>
            </a:r>
          </a:p>
          <a:p>
            <a:pPr>
              <a:lnSpc>
                <a:spcPct val="150000"/>
              </a:lnSpc>
            </a:pPr>
            <a:r>
              <a:rPr lang="fi-FI" sz="2000" b="1" dirty="0" smtClean="0"/>
              <a:t>Oleminen</a:t>
            </a:r>
          </a:p>
          <a:p>
            <a:pPr>
              <a:lnSpc>
                <a:spcPct val="150000"/>
              </a:lnSpc>
              <a:buNone/>
            </a:pPr>
            <a:r>
              <a:rPr lang="fi-FI" sz="2000" dirty="0" smtClean="0"/>
              <a:t>– identiteettimme on koetuksella jatkuvan muutoksen ja globaalien informaatiovirtojen maailmassa </a:t>
            </a:r>
            <a:endParaRPr lang="fi-FI" sz="1400" dirty="0" smtClean="0"/>
          </a:p>
          <a:p>
            <a:pPr marL="190500" lvl="8" indent="-190500">
              <a:buNone/>
            </a:pPr>
            <a:r>
              <a:rPr lang="fi-FI" sz="1400" dirty="0"/>
              <a:t>	</a:t>
            </a:r>
            <a:r>
              <a:rPr lang="fi-FI" sz="1400" dirty="0" smtClean="0"/>
              <a:t>				Dia: Opetusneuvos Eija Kauppinen</a:t>
            </a:r>
          </a:p>
          <a:p>
            <a:pPr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2241648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0174" y="385792"/>
            <a:ext cx="7213600" cy="1104900"/>
          </a:xfrm>
        </p:spPr>
        <p:txBody>
          <a:bodyPr/>
          <a:lstStyle/>
          <a:p>
            <a:r>
              <a:rPr lang="fi-FI" sz="2800" dirty="0"/>
              <a:t>Muuttuvan maailman ja koulutyön vuorovaikutus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30068" y="1650042"/>
            <a:ext cx="7213600" cy="4664494"/>
          </a:xfrm>
        </p:spPr>
        <p:txBody>
          <a:bodyPr/>
          <a:lstStyle/>
          <a:p>
            <a:pPr lvl="1"/>
            <a:r>
              <a:rPr lang="fi-FI" sz="2000" dirty="0" smtClean="0"/>
              <a:t>Mikä </a:t>
            </a:r>
            <a:r>
              <a:rPr lang="fi-FI" sz="2000" dirty="0"/>
              <a:t>on koulun ja muuttuvan yhteiskunnan suhde? Mikä on koulun kasvatusvastuu? </a:t>
            </a:r>
          </a:p>
          <a:p>
            <a:pPr lvl="1"/>
            <a:r>
              <a:rPr lang="fi-FI" sz="2000" dirty="0" smtClean="0"/>
              <a:t>Mitä </a:t>
            </a:r>
            <a:r>
              <a:rPr lang="fi-FI" sz="2000" dirty="0"/>
              <a:t>tarkoittaa ihmisyys ja vastuullinen yhteiskunnan jäsenyys muuttuvassa maailmassa? </a:t>
            </a:r>
          </a:p>
          <a:p>
            <a:pPr lvl="1"/>
            <a:r>
              <a:rPr lang="fi-FI" sz="2000" dirty="0" smtClean="0"/>
              <a:t>Millaisia </a:t>
            </a:r>
            <a:r>
              <a:rPr lang="fi-FI" sz="2000" dirty="0"/>
              <a:t>tietoja ja taitoja, millaista osaamista oppilaamme tarvitsevat aikuisuudessaan? </a:t>
            </a:r>
          </a:p>
          <a:p>
            <a:pPr lvl="1"/>
            <a:r>
              <a:rPr lang="fi-FI" sz="2000" dirty="0" smtClean="0"/>
              <a:t>Mikä </a:t>
            </a:r>
            <a:r>
              <a:rPr lang="fi-FI" sz="2000" dirty="0"/>
              <a:t>on koulussa tapahtuvan oppimisen ja muualla tapahtuvan oppimisen suhde? </a:t>
            </a:r>
          </a:p>
          <a:p>
            <a:pPr lvl="1"/>
            <a:r>
              <a:rPr lang="fi-FI" sz="2000" dirty="0" smtClean="0"/>
              <a:t>Miten </a:t>
            </a:r>
            <a:r>
              <a:rPr lang="fi-FI" sz="2000" dirty="0"/>
              <a:t>koulu voisi olla oppimiseen innostava paikka, jossa oppilaat voivat myös tuntea olonsa hyväksi ja viihtyä? </a:t>
            </a:r>
          </a:p>
          <a:p>
            <a:pPr lvl="1"/>
            <a:r>
              <a:rPr lang="fi-FI" sz="2000" dirty="0" smtClean="0"/>
              <a:t>Mihin </a:t>
            </a:r>
            <a:r>
              <a:rPr lang="fi-FI" sz="2000" dirty="0"/>
              <a:t>suuntaan oppimistulokset kehittyvät – millaista osaamista koulu ”tuottaa”? </a:t>
            </a:r>
          </a:p>
          <a:p>
            <a:pPr lvl="1"/>
            <a:r>
              <a:rPr lang="fi-FI" sz="2000" dirty="0" smtClean="0"/>
              <a:t>Mitä </a:t>
            </a:r>
            <a:r>
              <a:rPr lang="fi-FI" sz="2000" dirty="0"/>
              <a:t>opettajan työ oikeastaan on</a:t>
            </a:r>
            <a:r>
              <a:rPr lang="fi-FI" sz="2000" dirty="0" smtClean="0"/>
              <a:t>?</a:t>
            </a:r>
          </a:p>
          <a:p>
            <a:pPr marL="1587" lvl="1" indent="0">
              <a:buNone/>
            </a:pPr>
            <a:r>
              <a:rPr lang="fi-FI" sz="2000" dirty="0"/>
              <a:t>	</a:t>
            </a:r>
            <a:r>
              <a:rPr lang="fi-FI" sz="2000" smtClean="0"/>
              <a:t>			Dia</a:t>
            </a:r>
            <a:r>
              <a:rPr lang="fi-FI" sz="2000" dirty="0" smtClean="0"/>
              <a:t>: </a:t>
            </a:r>
            <a:r>
              <a:rPr lang="fi-FI" sz="2000" dirty="0" err="1" smtClean="0"/>
              <a:t>Oph</a:t>
            </a:r>
            <a:r>
              <a:rPr lang="fi-FI" sz="2000" dirty="0" smtClean="0"/>
              <a:t>; Aulis Pitkälä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828729290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2536" y="405441"/>
            <a:ext cx="7213600" cy="559040"/>
          </a:xfrm>
        </p:spPr>
        <p:txBody>
          <a:bodyPr/>
          <a:lstStyle/>
          <a:p>
            <a:r>
              <a:rPr lang="fi-FI" sz="3600" b="0" dirty="0" smtClean="0"/>
              <a:t>Säädösperusta</a:t>
            </a:r>
            <a:endParaRPr lang="fi-FI" sz="3600" b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61057" y="1210094"/>
            <a:ext cx="7213600" cy="3746500"/>
          </a:xfrm>
        </p:spPr>
        <p:txBody>
          <a:bodyPr/>
          <a:lstStyle/>
          <a:p>
            <a:r>
              <a:rPr lang="fi-FI" sz="2000" dirty="0" smtClean="0"/>
              <a:t>Valtioneuvosto antoi 28.6.2012 asetuksen perusopetuslaissa tarkoitetun opetuksen tavoitteista ja perusopetuksen tuntijaosta (</a:t>
            </a:r>
            <a:r>
              <a:rPr lang="fi-FI" sz="2000" b="1" dirty="0" smtClean="0"/>
              <a:t>Valtioneuvoston asetus 422/2012</a:t>
            </a:r>
            <a:r>
              <a:rPr lang="fi-FI" sz="2000" dirty="0" smtClean="0"/>
              <a:t>). Asetuksessa määritellään tavoitteet esiopetukselle, perusopetukselle, lisäopetukselle sekä perusopetuksen valmistavalle opetukselle. </a:t>
            </a:r>
          </a:p>
          <a:p>
            <a:pPr>
              <a:buNone/>
            </a:pPr>
            <a:endParaRPr lang="fi-FI" sz="2000" dirty="0" smtClean="0"/>
          </a:p>
          <a:p>
            <a:r>
              <a:rPr lang="fi-FI" sz="2000" dirty="0" smtClean="0"/>
              <a:t>Opetus- ja kulttuuriministeriön laatimassa Koulutuksen ja tutkimuksen kehittämissuunnitelmassa vuosille 2011-2016 edellytetään, että </a:t>
            </a:r>
            <a:r>
              <a:rPr lang="fi-FI" sz="2000" b="1" dirty="0" smtClean="0"/>
              <a:t>valtakunnalliset opetussuunnitelman perusteet</a:t>
            </a:r>
            <a:r>
              <a:rPr lang="fi-FI" sz="2000" dirty="0" smtClean="0"/>
              <a:t> valmistuvat vuoden 2014 loppuun mennessä.</a:t>
            </a:r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2000" dirty="0" smtClean="0">
                <a:hlinkClick r:id="rId2"/>
              </a:rPr>
              <a:t>Opetusneuvos Irmeli Halinen ”Koulutuksen muutos ja </a:t>
            </a:r>
            <a:r>
              <a:rPr lang="fi-FI" sz="2000" dirty="0" err="1" smtClean="0">
                <a:hlinkClick r:id="rId2"/>
              </a:rPr>
              <a:t>ops-uudistus</a:t>
            </a:r>
            <a:r>
              <a:rPr lang="fi-FI" sz="2000" dirty="0" smtClean="0">
                <a:hlinkClick r:id="rId2"/>
              </a:rPr>
              <a:t>”</a:t>
            </a:r>
            <a:endParaRPr lang="fi-FI" sz="2000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831635"/>
      </p:ext>
    </p:extLst>
  </p:cSld>
  <p:clrMapOvr>
    <a:masterClrMapping/>
  </p:clrMapOvr>
  <p:transition xmlns:p14="http://schemas.microsoft.com/office/powerpoint/2010/main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89" y="465827"/>
            <a:ext cx="7213600" cy="731568"/>
          </a:xfrm>
        </p:spPr>
        <p:txBody>
          <a:bodyPr/>
          <a:lstStyle/>
          <a:p>
            <a:r>
              <a:rPr lang="en-US" dirty="0" err="1" smtClean="0"/>
              <a:t>Paikallinen</a:t>
            </a:r>
            <a:r>
              <a:rPr lang="en-US" dirty="0" smtClean="0"/>
              <a:t> </a:t>
            </a:r>
            <a:r>
              <a:rPr lang="en-US" dirty="0" err="1" smtClean="0"/>
              <a:t>opetussuunnitelma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566" y="1552594"/>
            <a:ext cx="7688052" cy="4293560"/>
          </a:xfrm>
        </p:spPr>
        <p:txBody>
          <a:bodyPr/>
          <a:lstStyle/>
          <a:p>
            <a:pPr lvl="1"/>
            <a:r>
              <a:rPr lang="fi-FI" sz="2000" b="1" dirty="0"/>
              <a:t>Opetushallitus kannustaa</a:t>
            </a:r>
            <a:r>
              <a:rPr lang="fi-FI" sz="2000" dirty="0"/>
              <a:t> opetuksen järjestäjiä ja niiden alaisia </a:t>
            </a:r>
            <a:r>
              <a:rPr lang="fi-FI" sz="2000" b="1" dirty="0"/>
              <a:t>kouluja seuraamaan valtakunnallista perusteiden laadintatyötä</a:t>
            </a:r>
            <a:r>
              <a:rPr lang="fi-FI" sz="2000" dirty="0"/>
              <a:t> ja valmistautumaan sen rinnalla paikalliseen opetussuunnitelmatyöhön</a:t>
            </a:r>
            <a:r>
              <a:rPr lang="fi-FI" sz="2000" dirty="0" smtClean="0"/>
              <a:t>.</a:t>
            </a:r>
          </a:p>
          <a:p>
            <a:pPr marL="2743200" lvl="6" indent="0">
              <a:buNone/>
            </a:pPr>
            <a:endParaRPr lang="fi-FI" dirty="0"/>
          </a:p>
          <a:p>
            <a:pPr marL="2743200" lvl="6" indent="0">
              <a:buNone/>
            </a:pPr>
            <a:endParaRPr lang="fi-FI" dirty="0"/>
          </a:p>
          <a:p>
            <a:pPr lvl="1"/>
            <a:endParaRPr lang="fi-FI" sz="2000" dirty="0"/>
          </a:p>
          <a:p>
            <a:pPr lvl="1"/>
            <a:r>
              <a:rPr lang="fi-FI" sz="2000" dirty="0"/>
              <a:t>Paikallinen opetussuunnitelma on osa perusopetuksen ohjausjärjestelmää. Opetussuunnitelmalla on hyvin keskeinen merkitys yhteisten kansallisten tavoitteiden toteuttamisessa sekä perustan ja suunnan luomisessa jokapäiväiselle koulutyölle ja opetukselle.</a:t>
            </a:r>
          </a:p>
          <a:p>
            <a:pPr lvl="1">
              <a:lnSpc>
                <a:spcPct val="150000"/>
              </a:lnSpc>
            </a:pPr>
            <a:endParaRPr lang="fi-FI" sz="2400" dirty="0" smtClean="0">
              <a:latin typeface="Arial" charset="0"/>
              <a:cs typeface="Arial" charset="0"/>
            </a:endParaRPr>
          </a:p>
          <a:p>
            <a:pPr lvl="2"/>
            <a:endParaRPr lang="en-US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8" y="3157278"/>
            <a:ext cx="19018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0363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_PLAYLIST_COUNT" val="0"/>
  <p:tag name="PRESENTATION_PRESENTER_SLIDE_LEVEL" val="0"/>
  <p:tag name="PUBLISH_TITLE" val="ReSys Presentation Cologne"/>
  <p:tag name="ARTICULATE_PUBLISH_PATH" val="C:\Documents and Settings\paukku\My Documents\Articulate Presenter"/>
  <p:tag name="ARTICULATE_LOGO" val="(None selected)"/>
  <p:tag name="ARTICULATE_PRESENTER" val="(None selected)"/>
  <p:tag name="ARTICULATE_LMS" val="0"/>
  <p:tag name="ARTICULATE_TEMPLATE" val="Tradeshow Loop"/>
  <p:tag name="LMS_PUBLISH" val="No"/>
  <p:tag name="LAUNCHINNEWWINDOW" val="1"/>
  <p:tag name="LASTPUBLISHED" val="C:\Documents and Settings\paukku\My Documents\Articulate Presenter\ReSys Presentation Cologne\launcher.html"/>
</p:tagLst>
</file>

<file path=ppt/theme/theme1.xml><?xml version="1.0" encoding="utf-8"?>
<a:theme xmlns:a="http://schemas.openxmlformats.org/drawingml/2006/main" name="1_Ocean">
  <a:themeElements>
    <a:clrScheme name="Mäntsälä">
      <a:dk1>
        <a:srgbClr val="0077BB"/>
      </a:dk1>
      <a:lt1>
        <a:srgbClr val="FFFFFF"/>
      </a:lt1>
      <a:dk2>
        <a:srgbClr val="373737"/>
      </a:dk2>
      <a:lt2>
        <a:srgbClr val="DDEEFF"/>
      </a:lt2>
      <a:accent1>
        <a:srgbClr val="FFAA00"/>
      </a:accent1>
      <a:accent2>
        <a:srgbClr val="EE8822"/>
      </a:accent2>
      <a:accent3>
        <a:srgbClr val="0099EE"/>
      </a:accent3>
      <a:accent4>
        <a:srgbClr val="000000"/>
      </a:accent4>
      <a:accent5>
        <a:srgbClr val="C4BAA2"/>
      </a:accent5>
      <a:accent6>
        <a:srgbClr val="B2B2B2"/>
      </a:accent6>
      <a:hlink>
        <a:srgbClr val="0099EE"/>
      </a:hlink>
      <a:folHlink>
        <a:srgbClr val="0077BB"/>
      </a:folHlink>
    </a:clrScheme>
    <a:fontScheme name="Ocean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FF00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>
          <a:defRPr>
            <a:solidFill>
              <a:schemeClr val="bg1"/>
            </a:solidFill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Demi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1368</Words>
  <Application>Microsoft Macintosh PowerPoint</Application>
  <PresentationFormat>On-screen Show (4:3)</PresentationFormat>
  <Paragraphs>252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1_Ocean</vt:lpstr>
      <vt:lpstr>Office-teema</vt:lpstr>
      <vt:lpstr>Esiopetuksen, perusopetuksen ja lisäopetuksen opetussuunnitelman perusteiden ja paikallisten opetussuunnitelmien laatiminen</vt:lpstr>
      <vt:lpstr>Miksi uudistusta tarvitaan?</vt:lpstr>
      <vt:lpstr>Miksi uudistusta tarvitaan</vt:lpstr>
      <vt:lpstr>Maailma on hämmentävä paikka! (Opetushallitus 25.9.2013)</vt:lpstr>
      <vt:lpstr>Yleissivistävä koulutus uudistuu: Opetussuunnitelmatyö 2012-2017 (Opetushallitus 25.9.2013)</vt:lpstr>
      <vt:lpstr> Muutoksen ytimessä </vt:lpstr>
      <vt:lpstr>Muuttuvan maailman ja koulutyön vuorovaikutus </vt:lpstr>
      <vt:lpstr>Säädösperusta</vt:lpstr>
      <vt:lpstr>Paikallinen opetussuunnitelma</vt:lpstr>
      <vt:lpstr>Paikallinen opetussuunnitelma</vt:lpstr>
      <vt:lpstr>Paikallinen opetussuunnitelma</vt:lpstr>
      <vt:lpstr>Meidän tehtävämme on paikallisen opetussuunnitelmaprosessin aikana määritellä mm. se, </vt:lpstr>
      <vt:lpstr>OPS2016 TYÖRYHMÄT</vt:lpstr>
      <vt:lpstr>Uudistusta valmistelevat työryhmät</vt:lpstr>
      <vt:lpstr>PowerPoint Presentation</vt:lpstr>
      <vt:lpstr>Uudistusta valmistelevat työryhmät</vt:lpstr>
      <vt:lpstr>Uudistusta valmistelevat työryhmät</vt:lpstr>
      <vt:lpstr>Ohjausryhmä</vt:lpstr>
      <vt:lpstr>Rakenne- ja tavoitetyöryhmä</vt:lpstr>
      <vt:lpstr>Oppimiskäsitystyöryhmä</vt:lpstr>
      <vt:lpstr>Oppimisen ja koulunkäynnin tuen osaryhmä</vt:lpstr>
      <vt:lpstr>Tuntijakotyöryhmät</vt:lpstr>
      <vt:lpstr>Oppiaineryhmät (7 ?)</vt:lpstr>
      <vt:lpstr>Oppiaineryhmät (7 ?)</vt:lpstr>
      <vt:lpstr>Aikataulu 2013-2016</vt:lpstr>
      <vt:lpstr>Paikallisen opetussuunnitelmatyön  merkitys</vt:lpstr>
      <vt:lpstr>Opetussuunnitelma 2016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/>
  <cp:lastModifiedBy/>
  <cp:revision>240</cp:revision>
  <dcterms:created xsi:type="dcterms:W3CDTF">2010-10-25T08:18:49Z</dcterms:created>
  <dcterms:modified xsi:type="dcterms:W3CDTF">2013-11-03T12:45:20Z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/>
  </property>
  <property fmtid="{D5CDD505-2E9C-101B-9397-08002B2CF9AE}" pid="3" name="Status">
    <vt:lpwstr/>
  </property>
  <property fmtid="{D5CDD505-2E9C-101B-9397-08002B2CF9AE}" pid="4" name="ArticulatePath">
    <vt:lpwstr>ReSys Presentation Cologne</vt:lpwstr>
  </property>
</Properties>
</file>