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5" r:id="rId2"/>
    <p:sldId id="266" r:id="rId3"/>
    <p:sldId id="268" r:id="rId4"/>
    <p:sldId id="264" r:id="rId5"/>
    <p:sldId id="267" r:id="rId6"/>
    <p:sldId id="269" r:id="rId7"/>
    <p:sldId id="261" r:id="rId8"/>
    <p:sldId id="270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36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9EF9C-866E-46B7-9E4C-D0B15DAA1858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F7F04-BB93-4CB0-ACBD-7BC2B8A472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5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Ei riitä, että me</a:t>
            </a:r>
            <a:r>
              <a:rPr lang="fi-FI" baseline="0" dirty="0" smtClean="0"/>
              <a:t> kerromme oppilaalle kuka Sibelius on. Meidän pitää oppia herättämään oppilaassa uteliaisuus selvittää se itse.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F7F04-BB93-4CB0-ACBD-7BC2B8A4721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22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Koulutuksen</a:t>
            </a:r>
            <a:r>
              <a:rPr lang="fi-FI" baseline="0" dirty="0" smtClean="0"/>
              <a:t> tavoite ei enää voi olla, että tieto kulkee päässä. Jo nyt se kulkee liki jokaisen taskussa. Tietoa on opittava käyttämään, tulkitsemaan ja arvioimaan. Ja meidän tulee oppia kuinka se tehdään. </a:t>
            </a: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Ei riitä, että me</a:t>
            </a:r>
            <a:r>
              <a:rPr lang="fi-FI" baseline="0" dirty="0" smtClean="0"/>
              <a:t> kerromme oppilaalle kuka Sibelius on. Meidän pitää oppia herättämään oppilaassa uteliaisuus selvittää se itse.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F7F04-BB93-4CB0-ACBD-7BC2B8A4721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285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F7F04-BB93-4CB0-ACBD-7BC2B8A4721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0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41B596-DD33-4B5C-ACA2-8E86BA353FE4}" type="datetimeFigureOut">
              <a:rPr lang="fi-FI" smtClean="0"/>
              <a:t>6.10.2015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B2A72E-6F95-4772-BBB8-1A312143599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dlet.com/sari_laasila/kysymyksia" TargetMode="External"/><Relationship Id="rId2" Type="http://schemas.openxmlformats.org/officeDocument/2006/relationships/hyperlink" Target="http://padlet.com/sari_laasila/ideoi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dlet.com/sari_laasila/risutruusut" TargetMode="External"/><Relationship Id="rId4" Type="http://schemas.openxmlformats.org/officeDocument/2006/relationships/hyperlink" Target="http://padlet.com/sari_laasila/kritiikki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adlet.com/sari_laasila/risutruusu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rkailija.opintopolku.f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PEDAGOGINEN ILTAPÄIVÄ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OPS2016</a:t>
            </a:r>
          </a:p>
          <a:p>
            <a:endParaRPr lang="fi-FI" dirty="0" smtClean="0"/>
          </a:p>
          <a:p>
            <a:r>
              <a:rPr lang="fi-FI" dirty="0" smtClean="0"/>
              <a:t>Oppiainetyöpajat</a:t>
            </a:r>
          </a:p>
          <a:p>
            <a:r>
              <a:rPr lang="fi-FI" dirty="0" smtClean="0"/>
              <a:t>6.10.2015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2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PADLET-kysymykset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Mitä uusia IDEOITA syntyi?</a:t>
            </a:r>
          </a:p>
          <a:p>
            <a:r>
              <a:rPr lang="fi-FI" dirty="0" smtClean="0">
                <a:hlinkClick r:id="rId2"/>
              </a:rPr>
              <a:t>http://padlet.com/sari_laasila/ideoita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Mikä jäi askarruttamaan?</a:t>
            </a:r>
          </a:p>
          <a:p>
            <a:r>
              <a:rPr lang="fi-FI" dirty="0" smtClean="0">
                <a:hlinkClick r:id="rId3"/>
              </a:rPr>
              <a:t>http://padlet.com/sari_laasila/kysymyksia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MIkä</a:t>
            </a:r>
            <a:r>
              <a:rPr lang="fi-FI" dirty="0" smtClean="0"/>
              <a:t> ihmetyttää tai ärsyttää?</a:t>
            </a:r>
          </a:p>
          <a:p>
            <a:r>
              <a:rPr lang="fi-FI" dirty="0" smtClean="0">
                <a:hlinkClick r:id="rId4"/>
              </a:rPr>
              <a:t>http://padlet.com/sari_laasila/kritiikkia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PALAUTETTA PED.ILTAPÄIVÄSTÄ, RISUJA JA RUUSUJA</a:t>
            </a:r>
          </a:p>
          <a:p>
            <a:r>
              <a:rPr lang="fi-FI" dirty="0" smtClean="0">
                <a:hlinkClick r:id="rId5"/>
              </a:rPr>
              <a:t>http://padlet.com/sari_laasila/risutruusut</a:t>
            </a:r>
            <a:endParaRPr lang="fi-FI" dirty="0" smtClean="0"/>
          </a:p>
          <a:p>
            <a:r>
              <a:rPr lang="fi-FI" dirty="0"/>
              <a:t>´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105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LOPPUYHTEENVETO JA PALAUTETTA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PALAUTETTA PED.ILTAPÄIVÄSTÄ, RISUJA JA RUUSUJA</a:t>
            </a:r>
          </a:p>
          <a:p>
            <a:r>
              <a:rPr lang="fi-FI" dirty="0">
                <a:hlinkClick r:id="rId2"/>
              </a:rPr>
              <a:t>http://padlet.com/sari_laasila/risutruusut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´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Tulevat pedagogiset iltapäivät: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</a:t>
            </a:r>
            <a:r>
              <a:rPr lang="fi-FI" dirty="0" smtClean="0"/>
              <a:t>i </a:t>
            </a:r>
            <a:r>
              <a:rPr lang="fi-FI" dirty="0" smtClean="0"/>
              <a:t>24.11</a:t>
            </a:r>
            <a:r>
              <a:rPr lang="fi-FI" dirty="0"/>
              <a:t>. </a:t>
            </a:r>
            <a:r>
              <a:rPr lang="fi-FI" dirty="0" smtClean="0"/>
              <a:t>Arviointi </a:t>
            </a:r>
            <a:endParaRPr lang="fi-FI" dirty="0"/>
          </a:p>
          <a:p>
            <a:r>
              <a:rPr lang="fi-FI" dirty="0" smtClean="0"/>
              <a:t>ti </a:t>
            </a:r>
            <a:r>
              <a:rPr lang="fi-FI" dirty="0" smtClean="0"/>
              <a:t>26.1</a:t>
            </a:r>
            <a:r>
              <a:rPr lang="fi-FI" dirty="0"/>
              <a:t>. Monialaiset oppimiskokonaisuudet, </a:t>
            </a:r>
            <a:r>
              <a:rPr lang="fi-FI" dirty="0" smtClean="0"/>
              <a:t>ilmiöpohjaisuus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i 12.4</a:t>
            </a:r>
            <a:r>
              <a:rPr lang="fi-FI" dirty="0"/>
              <a:t>. </a:t>
            </a:r>
            <a:r>
              <a:rPr lang="fi-FI" dirty="0" smtClean="0"/>
              <a:t>Valinnaisuus, oppimiskokonaisuudet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29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Uusi </a:t>
            </a:r>
            <a:r>
              <a:rPr lang="fi-FI" dirty="0" err="1" smtClean="0"/>
              <a:t>ops</a:t>
            </a:r>
            <a:r>
              <a:rPr lang="fi-FI" dirty="0" smtClean="0"/>
              <a:t> tulee, olethan valmis?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”Olemme pitkään ratsastaneet Pisa-hysterialla ja uskotelleet, että meidän koulumme on hyvä. </a:t>
            </a:r>
          </a:p>
          <a:p>
            <a:pPr marL="0" indent="0">
              <a:buNone/>
            </a:pPr>
            <a:r>
              <a:rPr lang="fi-FI" dirty="0" smtClean="0"/>
              <a:t>Meillä on hirveän hyvä koulu eilistä varten. Se ei ole tätä päivää eikä tulevaisuutta varten.”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Jyväskylän opettajankoulutuksen johtaja </a:t>
            </a:r>
          </a:p>
          <a:p>
            <a:pPr marL="0" indent="0">
              <a:buNone/>
            </a:pPr>
            <a:r>
              <a:rPr lang="fi-FI" dirty="0" smtClean="0"/>
              <a:t>Tiina </a:t>
            </a:r>
            <a:r>
              <a:rPr lang="fi-FI" dirty="0" err="1"/>
              <a:t>S</a:t>
            </a:r>
            <a:r>
              <a:rPr lang="fi-FI" dirty="0" err="1" smtClean="0"/>
              <a:t>ilander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7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”MERKITTÄVÄ OSA 2016 KOULUNSA ALOITTAVISTA LAPSISTA TULEE TOIMIMAAN TYÖSSÄ, JOTA EI VIELÄ OLE.”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84984"/>
            <a:ext cx="38100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51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b="0" dirty="0"/>
              <a:t>Kuinka paljon tietotyöläisen tarvitsemasta </a:t>
            </a:r>
            <a:r>
              <a:rPr lang="fi-FI" b="0" dirty="0" smtClean="0"/>
              <a:t>tiedosta on </a:t>
            </a:r>
            <a:r>
              <a:rPr lang="fi-FI" b="0" dirty="0"/>
              <a:t>heidän ”päässään” ?</a:t>
            </a:r>
          </a:p>
          <a:p>
            <a:endParaRPr lang="fi-FI" b="0" dirty="0" smtClean="0"/>
          </a:p>
          <a:p>
            <a:r>
              <a:rPr lang="fi-FI" b="0" dirty="0" smtClean="0"/>
              <a:t>1986</a:t>
            </a:r>
            <a:r>
              <a:rPr lang="fi-FI" b="0" dirty="0"/>
              <a:t>: 75%</a:t>
            </a:r>
          </a:p>
          <a:p>
            <a:r>
              <a:rPr lang="fi-FI" b="0" dirty="0"/>
              <a:t>1997: 15-20%</a:t>
            </a:r>
          </a:p>
          <a:p>
            <a:r>
              <a:rPr lang="fi-FI" b="0" dirty="0"/>
              <a:t>2006: 8-10% (arvio)</a:t>
            </a:r>
          </a:p>
          <a:p>
            <a:endParaRPr lang="fi-FI" b="0" dirty="0" smtClean="0"/>
          </a:p>
          <a:p>
            <a:endParaRPr lang="fi-FI" b="0" dirty="0" smtClean="0"/>
          </a:p>
          <a:p>
            <a:endParaRPr lang="fi-FI" b="0" dirty="0"/>
          </a:p>
          <a:p>
            <a:r>
              <a:rPr lang="fi-FI" b="0" dirty="0" smtClean="0"/>
              <a:t>Robert </a:t>
            </a:r>
            <a:r>
              <a:rPr lang="fi-FI" b="0" dirty="0" err="1"/>
              <a:t>Kelley</a:t>
            </a:r>
            <a:r>
              <a:rPr lang="fi-FI" b="0" dirty="0"/>
              <a:t> (1999</a:t>
            </a:r>
            <a:r>
              <a:rPr lang="fi-FI" b="0" dirty="0" smtClean="0"/>
              <a:t>)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2913112" cy="29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OPPIMINEN JA OSAAMINEN MUUTTUVASSA MAAILMASSA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Oppilas on </a:t>
            </a:r>
            <a:r>
              <a:rPr lang="fi-FI" b="1" dirty="0" smtClean="0"/>
              <a:t>aktiivinen</a:t>
            </a:r>
            <a:r>
              <a:rPr lang="fi-FI" dirty="0" smtClean="0"/>
              <a:t> toimija</a:t>
            </a:r>
          </a:p>
          <a:p>
            <a:r>
              <a:rPr lang="fi-FI" b="1" dirty="0" smtClean="0"/>
              <a:t>Myönteiset tunnekokemukset </a:t>
            </a:r>
            <a:r>
              <a:rPr lang="fi-FI" dirty="0" smtClean="0"/>
              <a:t>ja </a:t>
            </a:r>
            <a:r>
              <a:rPr lang="fi-FI" b="1" dirty="0" smtClean="0"/>
              <a:t>yhdessä tekeminen</a:t>
            </a:r>
            <a:r>
              <a:rPr lang="fi-FI" dirty="0" smtClean="0"/>
              <a:t> ja </a:t>
            </a:r>
            <a:r>
              <a:rPr lang="fi-FI" b="1" dirty="0" smtClean="0"/>
              <a:t>uutta luova toiminta </a:t>
            </a:r>
            <a:r>
              <a:rPr lang="fi-FI" dirty="0" smtClean="0"/>
              <a:t>edistävät oppimista</a:t>
            </a:r>
          </a:p>
          <a:p>
            <a:r>
              <a:rPr lang="fi-FI" dirty="0" smtClean="0"/>
              <a:t>Oppiminen tapahtuu </a:t>
            </a:r>
            <a:r>
              <a:rPr lang="fi-FI" b="1" dirty="0" smtClean="0"/>
              <a:t>vuorovaikutuksessa</a:t>
            </a:r>
            <a:r>
              <a:rPr lang="fi-FI" dirty="0" smtClean="0"/>
              <a:t> toisten kanssa </a:t>
            </a:r>
          </a:p>
          <a:p>
            <a:r>
              <a:rPr lang="fi-FI" dirty="0" smtClean="0"/>
              <a:t>Kasvaminen </a:t>
            </a:r>
            <a:r>
              <a:rPr lang="fi-FI" b="1" dirty="0" smtClean="0"/>
              <a:t>vastuuseen </a:t>
            </a:r>
            <a:r>
              <a:rPr lang="fi-FI" dirty="0" smtClean="0"/>
              <a:t>omasta opiskelusta</a:t>
            </a:r>
          </a:p>
          <a:p>
            <a:pPr lvl="1"/>
            <a:r>
              <a:rPr lang="fi-FI" dirty="0" smtClean="0"/>
              <a:t>Tavoitteiden asettaminen ja oman työn suunnittelu ja arviointi</a:t>
            </a:r>
          </a:p>
          <a:p>
            <a:pPr lvl="1"/>
            <a:r>
              <a:rPr lang="fi-FI" dirty="0" smtClean="0"/>
              <a:t>Kannustavan ja ohjaavan palautteen merkitys</a:t>
            </a:r>
          </a:p>
          <a:p>
            <a:pPr lvl="1"/>
            <a:endParaRPr lang="fi-FI" dirty="0"/>
          </a:p>
          <a:p>
            <a:pPr marL="365760" lvl="1" indent="0">
              <a:buNone/>
            </a:pPr>
            <a:r>
              <a:rPr lang="fi-FI" dirty="0" smtClean="0"/>
              <a:t>Irmeli Halinen, Opetushallitus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85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Miksi pedagogisia kahviloita/työpajoja?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i-FI" sz="2300" dirty="0" smtClean="0"/>
              <a:t>Omaksutaan </a:t>
            </a:r>
            <a:r>
              <a:rPr lang="fi-FI" sz="2300" dirty="0"/>
              <a:t>uuden </a:t>
            </a:r>
            <a:r>
              <a:rPr lang="fi-FI" sz="2300" dirty="0" err="1"/>
              <a:t>opsin</a:t>
            </a:r>
            <a:r>
              <a:rPr lang="fi-FI" sz="2300" dirty="0"/>
              <a:t> henki, haasteet ja mahdollisuudet</a:t>
            </a:r>
          </a:p>
          <a:p>
            <a:pPr lvl="0"/>
            <a:r>
              <a:rPr lang="fi-FI" sz="2300" dirty="0"/>
              <a:t>Käynnistää tai virittää entisestään osallistujan ammatillisen kehittymisen kohti uudistuvan </a:t>
            </a:r>
            <a:r>
              <a:rPr lang="fi-FI" sz="2300" dirty="0" err="1"/>
              <a:t>opsin</a:t>
            </a:r>
            <a:r>
              <a:rPr lang="fi-FI" sz="2300" dirty="0"/>
              <a:t> haasteita ja mahdollisuuksia</a:t>
            </a:r>
          </a:p>
          <a:p>
            <a:pPr lvl="0"/>
            <a:r>
              <a:rPr lang="fi-FI" sz="2300" dirty="0"/>
              <a:t>Tutustutaan ja otetaan haltuun uuden OPS 2016 mukaisen oppiainerakenteen ja keskeiset periaatteet- painotetaan taitoja ja oppimisprosessia</a:t>
            </a:r>
          </a:p>
          <a:p>
            <a:pPr lvl="0"/>
            <a:r>
              <a:rPr lang="fi-FI" sz="2300" dirty="0"/>
              <a:t>Kehitetään ilmiöpohjaisen opiskelun toteuttamista</a:t>
            </a:r>
          </a:p>
          <a:p>
            <a:pPr lvl="0"/>
            <a:r>
              <a:rPr lang="fi-FI" sz="2300" dirty="0"/>
              <a:t>Vahvistetaan osaamista laaja-alaisen osaamisen edistämiseksi</a:t>
            </a:r>
          </a:p>
          <a:p>
            <a:pPr lvl="0"/>
            <a:r>
              <a:rPr lang="fi-FI" sz="2300" dirty="0"/>
              <a:t>Kehitetään ja jaetaan hyviä käytänteitä valinnaisaineiden toteuttamiseksi</a:t>
            </a:r>
          </a:p>
          <a:p>
            <a:pPr lvl="0"/>
            <a:r>
              <a:rPr lang="fi-FI" sz="2300" dirty="0"/>
              <a:t>Luodaan rakenteita monialaisten oppimiskokonaisuuksien toteuttamiseen</a:t>
            </a:r>
          </a:p>
          <a:p>
            <a:pPr lvl="0"/>
            <a:r>
              <a:rPr lang="fi-FI" sz="2300" dirty="0"/>
              <a:t>Omaksutaan oppilasarvioinnin muutokset</a:t>
            </a:r>
          </a:p>
          <a:p>
            <a:pPr lvl="0"/>
            <a:r>
              <a:rPr lang="fi-FI" sz="2300" dirty="0"/>
              <a:t>Kehitetään oppimisen aikaista arviointia--- oppimista edistäväksi arvioinniksi</a:t>
            </a:r>
          </a:p>
          <a:p>
            <a:pPr lvl="0"/>
            <a:r>
              <a:rPr lang="fi-FI" sz="2300" dirty="0"/>
              <a:t>Luodaan rakenteita yhtenäisen perusopetuksen oppimispolkuun</a:t>
            </a:r>
          </a:p>
          <a:p>
            <a:pPr lvl="0"/>
            <a:r>
              <a:rPr lang="fi-FI" sz="2300" dirty="0"/>
              <a:t>Innostutaan, onnistutaan ja opitaan YHDESSÄ</a:t>
            </a:r>
          </a:p>
          <a:p>
            <a:pPr marL="0" indent="0">
              <a:buNone/>
            </a:pPr>
            <a:endParaRPr lang="fi-FI" sz="2300" i="1" dirty="0"/>
          </a:p>
          <a:p>
            <a:pPr marL="0" indent="0">
              <a:buNone/>
            </a:pPr>
            <a:endParaRPr lang="fi-FI" sz="2300" dirty="0"/>
          </a:p>
          <a:p>
            <a:pPr lvl="0"/>
            <a:r>
              <a:rPr lang="fi-FI" sz="2300" dirty="0"/>
              <a:t>Työpajoissa ei kirjoiteta </a:t>
            </a:r>
            <a:r>
              <a:rPr lang="fi-FI" sz="2300" dirty="0" err="1"/>
              <a:t>OPSia</a:t>
            </a:r>
            <a:r>
              <a:rPr lang="fi-FI" sz="2300" dirty="0"/>
              <a:t>, vaan työpaja virittää kaikki opettajamme uudistuvan </a:t>
            </a:r>
            <a:r>
              <a:rPr lang="fi-FI" sz="2300" dirty="0" err="1"/>
              <a:t>opsin</a:t>
            </a:r>
            <a:r>
              <a:rPr lang="fi-FI" sz="2300" dirty="0"/>
              <a:t> henkeen, haasteisiin ja mahdollisuuksiin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05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MÄNTSÄLÄN OPS SYNTYY?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https://virkailija.opintopolku.fi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57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Ensimmäisen työpajan tavoitteet: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lvl="0"/>
            <a:r>
              <a:rPr lang="fi-FI" dirty="0"/>
              <a:t>Työpajassa ei kirjoiteta </a:t>
            </a:r>
            <a:r>
              <a:rPr lang="fi-FI" dirty="0" err="1"/>
              <a:t>OPSia</a:t>
            </a:r>
            <a:r>
              <a:rPr lang="fi-FI" dirty="0"/>
              <a:t>, vaan työpaja virittää kaikki opettajamme uudistuvan </a:t>
            </a:r>
            <a:r>
              <a:rPr lang="fi-FI" dirty="0" err="1"/>
              <a:t>opsin</a:t>
            </a:r>
            <a:r>
              <a:rPr lang="fi-FI" dirty="0"/>
              <a:t> periaatteisiin ja tutustuttaa uudistuneeseen oppiainerakenteeseen ja tuntijakoon.</a:t>
            </a:r>
          </a:p>
          <a:p>
            <a:pPr lvl="0"/>
            <a:r>
              <a:rPr lang="fi-FI" dirty="0"/>
              <a:t>Puhutaan ja mutustellaan </a:t>
            </a:r>
            <a:r>
              <a:rPr lang="fi-FI" dirty="0" err="1"/>
              <a:t>opsia</a:t>
            </a:r>
            <a:r>
              <a:rPr lang="fi-FI" dirty="0"/>
              <a:t>. </a:t>
            </a:r>
          </a:p>
          <a:p>
            <a:pPr lvl="0"/>
            <a:r>
              <a:rPr lang="fi-FI" dirty="0"/>
              <a:t>Osallistuja ottaa haltuun uuden ops2016 mukaisen oppiainerakenteen ja keskeiset periaatteet</a:t>
            </a:r>
          </a:p>
          <a:p>
            <a:pPr lvl="0"/>
            <a:r>
              <a:rPr lang="fi-FI" dirty="0"/>
              <a:t>Osallistuja oivaltaa ops2016 näkökulman kaikissa oppiaineissa: painotetaan taitoja ja itse oppimisprosessia</a:t>
            </a:r>
          </a:p>
          <a:p>
            <a:pPr lvl="0"/>
            <a:r>
              <a:rPr lang="fi-FI" dirty="0"/>
              <a:t>Käynnistää tai virittää entisestään osallistujan ammatillisen kehittymisen kohti uudistuvan </a:t>
            </a:r>
            <a:r>
              <a:rPr lang="fi-FI" dirty="0" err="1"/>
              <a:t>opsin</a:t>
            </a:r>
            <a:r>
              <a:rPr lang="fi-FI" dirty="0"/>
              <a:t> haasteita ja mahdollisuuksia.</a:t>
            </a:r>
          </a:p>
          <a:p>
            <a:pPr lvl="0" eaLnBrk="0" fontAlgn="base" hangingPunct="0"/>
            <a:r>
              <a:rPr lang="fi-FI" dirty="0"/>
              <a:t>Innostutaan, onnistutaan ja opitaan YHDESSÄ.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4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Oppiainepajoissa pohdittavaksi: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eaLnBrk="0" fontAlgn="base" hangingPunct="0"/>
            <a:r>
              <a:rPr lang="fi-FI" dirty="0"/>
              <a:t>Miltä sisällöt ja tavoitteet näyttävät tässä oppiaineessa</a:t>
            </a:r>
            <a:r>
              <a:rPr lang="fi-FI" dirty="0" smtClean="0"/>
              <a:t>?</a:t>
            </a:r>
          </a:p>
          <a:p>
            <a:pPr eaLnBrk="0" fontAlgn="base" hangingPunct="0"/>
            <a:endParaRPr lang="fi-FI" dirty="0"/>
          </a:p>
          <a:p>
            <a:pPr eaLnBrk="0" fontAlgn="base" hangingPunct="0"/>
            <a:endParaRPr lang="fi-FI" dirty="0"/>
          </a:p>
          <a:p>
            <a:pPr eaLnBrk="0" fontAlgn="base" hangingPunct="0"/>
            <a:r>
              <a:rPr lang="fi-FI" dirty="0" smtClean="0"/>
              <a:t>Mikä </a:t>
            </a:r>
            <a:r>
              <a:rPr lang="fi-FI" dirty="0"/>
              <a:t>opettajuudessa/koulussa/oppimisessa muuttuu uuden </a:t>
            </a:r>
            <a:r>
              <a:rPr lang="fi-FI" dirty="0" err="1"/>
              <a:t>opsin</a:t>
            </a:r>
            <a:r>
              <a:rPr lang="fi-FI" dirty="0"/>
              <a:t> myötä?</a:t>
            </a:r>
          </a:p>
          <a:p>
            <a:pPr marL="0" indent="0" eaLnBrk="0" fontAlgn="base" hangingPunct="0">
              <a:buNone/>
            </a:pPr>
            <a:r>
              <a:rPr lang="fi-FI" dirty="0"/>
              <a:t> </a:t>
            </a:r>
          </a:p>
          <a:p>
            <a:pPr eaLnBrk="0" fontAlgn="base" hangingPunct="0"/>
            <a:r>
              <a:rPr lang="fi-FI" dirty="0"/>
              <a:t>Mitä tarkennuksia ne kaipaavat? </a:t>
            </a:r>
          </a:p>
          <a:p>
            <a:pPr marL="0" indent="0" eaLnBrk="0" fontAlgn="base" hangingPunct="0">
              <a:buNone/>
            </a:pPr>
            <a:r>
              <a:rPr lang="fi-FI" dirty="0" smtClean="0"/>
              <a:t>	(</a:t>
            </a:r>
            <a:r>
              <a:rPr lang="fi-FI" dirty="0"/>
              <a:t>HUOM! arviointi, luokalle jättäminen/luokalta siirtyminen, </a:t>
            </a:r>
            <a:r>
              <a:rPr lang="fi-FI" dirty="0" smtClean="0"/>
              <a:t>	</a:t>
            </a:r>
            <a:r>
              <a:rPr lang="fi-FI" dirty="0" err="1" smtClean="0"/>
              <a:t>hojksit</a:t>
            </a:r>
            <a:r>
              <a:rPr lang="fi-FI" dirty="0"/>
              <a:t>, yksilöllistäminen)</a:t>
            </a:r>
          </a:p>
          <a:p>
            <a:pPr marL="0" indent="0" eaLnBrk="0" fontAlgn="base" hangingPunct="0">
              <a:buNone/>
            </a:pPr>
            <a:endParaRPr lang="fi-FI" dirty="0"/>
          </a:p>
          <a:p>
            <a:pPr eaLnBrk="0" fontAlgn="base" hangingPunct="0"/>
            <a:r>
              <a:rPr lang="fi-FI" dirty="0"/>
              <a:t>Miten laaja-alainen osaaminen näkyy tässä oppiaineessa</a:t>
            </a:r>
            <a:r>
              <a:rPr lang="fi-FI" dirty="0" smtClean="0"/>
              <a:t>?</a:t>
            </a:r>
          </a:p>
          <a:p>
            <a:pPr marL="0" indent="0" eaLnBrk="0" fontAlgn="base" hangingPunct="0">
              <a:buNone/>
            </a:pPr>
            <a:r>
              <a:rPr lang="fi-FI" dirty="0"/>
              <a:t> </a:t>
            </a:r>
          </a:p>
          <a:p>
            <a:pPr eaLnBrk="0" fontAlgn="base" hangingPunct="0"/>
            <a:r>
              <a:rPr lang="fi-FI" dirty="0"/>
              <a:t>Minkä oppiaineiden kanssa olisi luonnollista tehdä monialaisia oppimiskokonaisuuksia?</a:t>
            </a:r>
          </a:p>
          <a:p>
            <a:pPr marL="0" indent="0" eaLnBrk="0" fontAlgn="base" hangingPunct="0">
              <a:buNone/>
            </a:pPr>
            <a:r>
              <a:rPr lang="fi-FI" dirty="0"/>
              <a:t> </a:t>
            </a:r>
          </a:p>
          <a:p>
            <a:pPr eaLnBrk="0" fontAlgn="base" hangingPunct="0"/>
            <a:r>
              <a:rPr lang="fi-FI" dirty="0"/>
              <a:t>Miltä tulevaisuuden koulu näyttää konkreettisesti Mäntsälässä lukuvuodesta 2016 eteenpäin?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032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Olennainen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696</TotalTime>
  <Words>490</Words>
  <Application>Microsoft Office PowerPoint</Application>
  <PresentationFormat>Näytössä katseltava diaesitys (4:3)</PresentationFormat>
  <Paragraphs>101</Paragraphs>
  <Slides>11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Erkkeri</vt:lpstr>
      <vt:lpstr>PEDAGOGINEN ILTAPÄIVÄ</vt:lpstr>
      <vt:lpstr>Uusi ops tulee, olethan valmis?</vt:lpstr>
      <vt:lpstr>PowerPoint-esitys</vt:lpstr>
      <vt:lpstr>PowerPoint-esitys</vt:lpstr>
      <vt:lpstr>OPPIMINEN JA OSAAMINEN MUUTTUVASSA MAAILMASSA</vt:lpstr>
      <vt:lpstr>Miksi pedagogisia kahviloita/työpajoja? </vt:lpstr>
      <vt:lpstr>MITEN MÄNTSÄLÄN OPS SYNTYY?</vt:lpstr>
      <vt:lpstr>Ensimmäisen työpajan tavoitteet: </vt:lpstr>
      <vt:lpstr>Oppiainepajoissa pohdittavaksi:</vt:lpstr>
      <vt:lpstr>PADLET-kysymykset</vt:lpstr>
      <vt:lpstr>LOPPUYHTEENVETO JA PALAUTETTA</vt:lpstr>
    </vt:vector>
  </TitlesOfParts>
  <Company>Mäntsälän 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Laasila Sari</dc:creator>
  <cp:lastModifiedBy>Laasila Sari</cp:lastModifiedBy>
  <cp:revision>22</cp:revision>
  <dcterms:created xsi:type="dcterms:W3CDTF">2015-09-23T09:23:25Z</dcterms:created>
  <dcterms:modified xsi:type="dcterms:W3CDTF">2015-10-06T10:35:54Z</dcterms:modified>
</cp:coreProperties>
</file>