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6" r:id="rId1"/>
  </p:sldMasterIdLst>
  <p:notesMasterIdLst>
    <p:notesMasterId r:id="rId13"/>
  </p:notesMasterIdLst>
  <p:sldIdLst>
    <p:sldId id="256" r:id="rId2"/>
    <p:sldId id="260" r:id="rId3"/>
    <p:sldId id="285" r:id="rId4"/>
    <p:sldId id="286" r:id="rId5"/>
    <p:sldId id="287" r:id="rId6"/>
    <p:sldId id="288" r:id="rId7"/>
    <p:sldId id="263" r:id="rId8"/>
    <p:sldId id="265" r:id="rId9"/>
    <p:sldId id="289" r:id="rId10"/>
    <p:sldId id="290" r:id="rId11"/>
    <p:sldId id="291" r:id="rId12"/>
  </p:sldIdLst>
  <p:sldSz cx="24384000" cy="13716000"/>
  <p:notesSz cx="6794500" cy="9931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318" autoAdjust="0"/>
    <p:restoredTop sz="94660"/>
  </p:normalViewPr>
  <p:slideViewPr>
    <p:cSldViewPr snapToGrid="0">
      <p:cViewPr varScale="1">
        <p:scale>
          <a:sx n="39" d="100"/>
          <a:sy n="39" d="100"/>
        </p:scale>
        <p:origin x="108" y="17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4283" cy="49829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8645" y="0"/>
            <a:ext cx="2944283" cy="498295"/>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3107"/>
            <a:ext cx="2944283" cy="498294"/>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8645" y="9433107"/>
            <a:ext cx="2944283" cy="498294"/>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yle.fi/plus/abitreenit/2019/syksy/YH-fi/attachments/index.html#8.A"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8307403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25284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700110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5549556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112699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spcBef>
                <a:spcPts val="2000"/>
              </a:spcBef>
              <a:spcAft>
                <a:spcPts val="0"/>
              </a:spcAft>
              <a:buNone/>
            </a:pPr>
            <a:r>
              <a:rPr lang="fi-FI" sz="3200" dirty="0"/>
              <a:t>Video Ylen Abitreeneissä: </a:t>
            </a:r>
            <a:r>
              <a:rPr lang="fi-FI" sz="3200" u="sng" dirty="0">
                <a:solidFill>
                  <a:schemeClr val="hlink"/>
                </a:solidFill>
                <a:hlinkClick r:id="rId3"/>
              </a:rPr>
              <a:t>https://yle.fi/plus/abitreenit/2019/syksy/YH-fi/attachments/index.html#8.A</a:t>
            </a:r>
            <a:endParaRPr lang="fi-FI" sz="3200" dirty="0"/>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9142887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 name="Google Shape;83;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1944947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778250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6: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7" name="Google Shape;117;p6: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000650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7"/>
        <p:cNvGrpSpPr/>
        <p:nvPr/>
      </p:nvGrpSpPr>
      <p:grpSpPr>
        <a:xfrm>
          <a:off x="0" y="0"/>
          <a:ext cx="0" cy="0"/>
          <a:chOff x="0" y="0"/>
          <a:chExt cx="0" cy="0"/>
        </a:xfrm>
      </p:grpSpPr>
      <p:sp>
        <p:nvSpPr>
          <p:cNvPr id="38" name="Google Shape;38;p5"/>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0" name="Google Shape;40;p5"/>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1" name="Google Shape;41;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4_Image Half Full">
  <p:cSld name="4_Image Half Full">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1649187" y="730250"/>
            <a:ext cx="21463873" cy="16210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6"/>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45" name="Google Shape;45;p6"/>
          <p:cNvSpPr/>
          <p:nvPr/>
        </p:nvSpPr>
        <p:spPr>
          <a:xfrm>
            <a:off x="8404703" y="4080086"/>
            <a:ext cx="3941487" cy="6966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3024"/>
              <a:buFont typeface="Arial"/>
              <a:buNone/>
            </a:pPr>
            <a:endParaRPr sz="3024" b="0" i="0" u="none" strike="noStrike" cap="none">
              <a:solidFill>
                <a:schemeClr val="dk1"/>
              </a:solidFill>
              <a:latin typeface="Calibri"/>
              <a:ea typeface="Calibri"/>
              <a:cs typeface="Calibri"/>
              <a:sym typeface="Calibri"/>
            </a:endParaRPr>
          </a:p>
        </p:txBody>
      </p:sp>
      <p:sp>
        <p:nvSpPr>
          <p:cNvPr id="46" name="Google Shape;46;p6"/>
          <p:cNvSpPr txBox="1">
            <a:spLocks noGrp="1"/>
          </p:cNvSpPr>
          <p:nvPr>
            <p:ph type="body" idx="1"/>
          </p:nvPr>
        </p:nvSpPr>
        <p:spPr>
          <a:xfrm>
            <a:off x="167640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7" name="Google Shape;47;p6"/>
          <p:cNvSpPr txBox="1">
            <a:spLocks noGrp="1"/>
          </p:cNvSpPr>
          <p:nvPr>
            <p:ph type="body" idx="2"/>
          </p:nvPr>
        </p:nvSpPr>
        <p:spPr>
          <a:xfrm>
            <a:off x="1304115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8" name="Google Shape;48;p6"/>
          <p:cNvSpPr txBox="1">
            <a:spLocks noGrp="1"/>
          </p:cNvSpPr>
          <p:nvPr>
            <p:ph type="sldNum" idx="12"/>
          </p:nvPr>
        </p:nvSpPr>
        <p:spPr>
          <a:xfrm>
            <a:off x="17624213"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9" name="Google Shape;49;p6"/>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9"/>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9"/>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73" name="Google Shape;73;p9"/>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9"/>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9"/>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9"/>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9"/>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9"/>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9"/>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9"/>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20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5" r:id="rId6"/>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yle.fi/plus/abitreenit/2019/syksy/YH-fi/attachments/index.html#8.A"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r>
              <a:rPr lang="fi-FI" dirty="0"/>
              <a:t>Yhteiskuntaopin koe ja siinä menestyminen</a:t>
            </a:r>
            <a:br>
              <a:rPr lang="fi-FI" dirty="0"/>
            </a:br>
            <a:br>
              <a:rPr lang="fi-FI" dirty="0"/>
            </a:br>
            <a:r>
              <a:rPr lang="fi-FI" dirty="0"/>
              <a:t>Videotehtävään vastaaminen</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Yhteiskuntaoppi</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857250" lvl="0" indent="-857250">
              <a:spcBef>
                <a:spcPts val="0"/>
              </a:spcBef>
              <a:buFont typeface="Arial" panose="020B0604020202020204" pitchFamily="34" charset="0"/>
              <a:buChar char="•"/>
            </a:pPr>
            <a:r>
              <a:rPr lang="fi-FI" sz="5600" dirty="0"/>
              <a:t>Friedman näkee vapaan kaupankäynnin hyödyt positiivisesti verrattuna Trumpiin.</a:t>
            </a:r>
          </a:p>
          <a:p>
            <a:pPr marL="857250" lvl="0" indent="-857250">
              <a:spcBef>
                <a:spcPts val="0"/>
              </a:spcBef>
              <a:buFont typeface="Arial" panose="020B0604020202020204" pitchFamily="34" charset="0"/>
              <a:buChar char="•"/>
            </a:pPr>
            <a:r>
              <a:rPr lang="fi-FI" sz="5600" dirty="0"/>
              <a:t>Friedman puolustaa vapaakauppaa perinteisellä tavalla: hyödykkeitä kannattaa ostaa niistä maista, joissa niitä kyetään tuottamaan halvemmalla kuin omassa maassa. Vastaavasti omasta maasta voidaan viedä muualle tiettyjä hyödykkeitä, jotka itse kyetään tuottamaan edullisesti.</a:t>
            </a:r>
          </a:p>
          <a:p>
            <a:pPr marL="857250" lvl="0" indent="-857250">
              <a:spcBef>
                <a:spcPts val="0"/>
              </a:spcBef>
              <a:buFont typeface="Arial" panose="020B0604020202020204" pitchFamily="34" charset="0"/>
              <a:buChar char="•"/>
            </a:pPr>
            <a:r>
              <a:rPr lang="fi-FI" sz="5600" dirty="0"/>
              <a:t>Maiden kesken on eroja tuottavuudessa, mistä hyötyvät kaikki kaupankäynnin osapuolet, niin viejämaat kuin tuojamaat.</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10</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269040203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857250" lvl="0" indent="-857250">
              <a:spcBef>
                <a:spcPts val="0"/>
              </a:spcBef>
              <a:buFont typeface="Arial" panose="020B0604020202020204" pitchFamily="34" charset="0"/>
              <a:buChar char="•"/>
            </a:pPr>
            <a:r>
              <a:rPr lang="fi-FI" sz="5600" dirty="0"/>
              <a:t>Friedman tuo esiin myös sen, että osa viejämaan (Japani) hankkimasta varallisuudesta palautuu sijoituksina ja lainoina tuojamaan (Yhdysvallat) talouteen. Tämä hyödyttää kummankin maan taloudellista kehitystä.</a:t>
            </a:r>
          </a:p>
          <a:p>
            <a:pPr marL="857250" lvl="0" indent="-857250">
              <a:spcBef>
                <a:spcPts val="0"/>
              </a:spcBef>
              <a:buFont typeface="Arial" panose="020B0604020202020204" pitchFamily="34" charset="0"/>
              <a:buChar char="•"/>
            </a:pPr>
            <a:r>
              <a:rPr lang="fi-FI" sz="5600" dirty="0"/>
              <a:t>Vertailua voi täydentää sillä, kuinka puhujat suhtautuvat vapaakauppaan liittyviin käsitteisiin. Esimerkiksi vapaakauppaa rajoittavat suojatullit hyödyttävät Trumpin mukaan kaikkia kansallisen talouden toimijoita, kun taas Friedman pitää niitä vain poliittisina toimenpiteinä, joilla voi suojata tiettyjen talouden toimijoiden ja toimialojen etuja muiden talouden toimijoiden kustannuksella. </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11</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3344233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Videotehtävään vastaaminen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1143000" lvl="0" indent="-1143000">
              <a:spcBef>
                <a:spcPts val="0"/>
              </a:spcBef>
              <a:buFont typeface="Arial" panose="020B0604020202020204" pitchFamily="34" charset="0"/>
              <a:buChar char="•"/>
            </a:pPr>
            <a:r>
              <a:rPr lang="fi-FI" dirty="0"/>
              <a:t>Yhteiskuntaopin kokeessa voi olla myös tehtävä tai tehtäviä, joihin liittyy videomateriaalia.</a:t>
            </a:r>
          </a:p>
          <a:p>
            <a:pPr marL="1143000" lvl="0" indent="-1143000">
              <a:spcBef>
                <a:spcPts val="0"/>
              </a:spcBef>
              <a:buFont typeface="Arial" panose="020B0604020202020204" pitchFamily="34" charset="0"/>
              <a:buChar char="•"/>
            </a:pPr>
            <a:r>
              <a:rPr lang="fi-FI" dirty="0"/>
              <a:t>Lue kysymykset ennen videon katsomista.</a:t>
            </a:r>
          </a:p>
          <a:p>
            <a:pPr marL="1143000" lvl="0" indent="-1143000">
              <a:spcBef>
                <a:spcPts val="0"/>
              </a:spcBef>
              <a:buFont typeface="Arial" panose="020B0604020202020204" pitchFamily="34" charset="0"/>
              <a:buChar char="•"/>
            </a:pPr>
            <a:r>
              <a:rPr lang="fi-FI" dirty="0"/>
              <a:t>Kerää videolta suttupaperille asiat, joita kysytään.</a:t>
            </a:r>
          </a:p>
          <a:p>
            <a:pPr marL="1143000" lvl="0" indent="-1143000">
              <a:spcBef>
                <a:spcPts val="0"/>
              </a:spcBef>
              <a:buFont typeface="Arial" panose="020B0604020202020204" pitchFamily="34" charset="0"/>
              <a:buChar char="•"/>
            </a:pPr>
            <a:r>
              <a:rPr lang="fi-FI" dirty="0"/>
              <a:t>Älä pelkästään luettele videolla esiin tulleita asioita, vaan yhdistä ne kysyttyyn asiaan.</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2</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0">
                                            <p:txEl>
                                              <p:pRg st="3" end="3"/>
                                            </p:txEl>
                                          </p:spTgt>
                                        </p:tgtEl>
                                        <p:attrNameLst>
                                          <p:attrName>style.visibility</p:attrName>
                                        </p:attrNameLst>
                                      </p:cBhvr>
                                      <p:to>
                                        <p:strVal val="visible"/>
                                      </p:to>
                                    </p:set>
                                    <p:animEffect transition="in" filter="fade">
                                      <p:cBhvr>
                                        <p:cTn id="22" dur="500"/>
                                        <p:tgtEl>
                                          <p:spTgt spid="12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Videotehtävään vastaaminen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1143000" lvl="0" indent="-1143000">
              <a:spcBef>
                <a:spcPts val="0"/>
              </a:spcBef>
              <a:buFont typeface="Arial" panose="020B0604020202020204" pitchFamily="34" charset="0"/>
              <a:buChar char="•"/>
            </a:pPr>
            <a:r>
              <a:rPr lang="fi-FI" dirty="0"/>
              <a:t>Videolla tulevia asioita voidaan pyytää vertaamaan saman tehtävän muihin aineistoihin, kuten tekstidokumenttiin.</a:t>
            </a:r>
          </a:p>
          <a:p>
            <a:pPr marL="1143000" lvl="0" indent="-1143000">
              <a:spcBef>
                <a:spcPts val="0"/>
              </a:spcBef>
              <a:buFont typeface="Arial" panose="020B0604020202020204" pitchFamily="34" charset="0"/>
              <a:buChar char="•"/>
            </a:pPr>
            <a:r>
              <a:rPr lang="fi-FI" dirty="0"/>
              <a:t>Lavenna videolla esiin tulleita asioita muun tietämyksesi perusteella. Poimi siis videolta ensin havaintoja sen aiheesta, kuten Euroopan unionin taloustilanteesta. Sido tekemäsi havainnot sitten muuhun yleiseen tietämykseesi aiheesta.</a:t>
            </a:r>
          </a:p>
          <a:p>
            <a:pPr marL="1143000" lvl="0" indent="-1143000">
              <a:spcBef>
                <a:spcPts val="0"/>
              </a:spcBef>
              <a:buFont typeface="Arial" panose="020B0604020202020204" pitchFamily="34" charset="0"/>
              <a:buChar char="•"/>
            </a:pPr>
            <a:r>
              <a:rPr lang="fi-FI" dirty="0"/>
              <a:t>Videomateriaali on samanlainen lähde kuin muutkin yhteiskuntaopin lähteet, joten muista myös lähdekritiikki.</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3</a:t>
            </a:fld>
            <a:endParaRPr dirty="0"/>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16178870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Lähdekritiikki</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0" lvl="0" indent="0">
              <a:spcBef>
                <a:spcPts val="0"/>
              </a:spcBef>
            </a:pPr>
            <a:r>
              <a:rPr lang="fi-FI" dirty="0"/>
              <a:t>Kiinnitä huomiota esimerkiksi seuraaviin asioihin:</a:t>
            </a:r>
          </a:p>
          <a:p>
            <a:pPr marL="0" lvl="0" indent="0">
              <a:spcBef>
                <a:spcPts val="0"/>
              </a:spcBef>
            </a:pPr>
            <a:endParaRPr lang="fi-FI" dirty="0"/>
          </a:p>
          <a:p>
            <a:pPr marL="1143000" lvl="0" indent="-1143000">
              <a:spcBef>
                <a:spcPts val="0"/>
              </a:spcBef>
              <a:buFont typeface="Arial" panose="020B0604020202020204" pitchFamily="34" charset="0"/>
              <a:buChar char="•"/>
            </a:pPr>
            <a:r>
              <a:rPr lang="fi-FI" dirty="0"/>
              <a:t>Minkä tyyppinen videomateriaali on kyseessä? Onko kyseessä esimerkiksi alkuperäinen kuvamateriaali jostain tapahtumasta, katkelma elokuvasta, propagandafilmi tai asiantuntijahaastattelu?</a:t>
            </a:r>
          </a:p>
          <a:p>
            <a:pPr marL="1143000" lvl="0" indent="-1143000">
              <a:spcBef>
                <a:spcPts val="0"/>
              </a:spcBef>
              <a:buFont typeface="Arial" panose="020B0604020202020204" pitchFamily="34" charset="0"/>
              <a:buChar char="•"/>
            </a:pPr>
            <a:r>
              <a:rPr lang="fi-FI" dirty="0"/>
              <a:t>Mikä taho on tehnyt tai tilannut videon? Missä ja milloin se on julkaistu?</a:t>
            </a:r>
          </a:p>
          <a:p>
            <a:pPr marL="1143000" lvl="0" indent="-1143000">
              <a:spcBef>
                <a:spcPts val="0"/>
              </a:spcBef>
              <a:buFont typeface="Arial" panose="020B0604020202020204" pitchFamily="34" charset="0"/>
              <a:buChar char="•"/>
            </a:pPr>
            <a:r>
              <a:rPr lang="fi-FI" dirty="0"/>
              <a:t>Ketkä saavat videolla kertoa mielipiteitään?</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4</a:t>
            </a:fld>
            <a:endParaRPr dirty="0"/>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20569200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2" end="2"/>
                                            </p:txEl>
                                          </p:spTgt>
                                        </p:tgtEl>
                                        <p:attrNameLst>
                                          <p:attrName>style.visibility</p:attrName>
                                        </p:attrNameLst>
                                      </p:cBhvr>
                                      <p:to>
                                        <p:strVal val="visible"/>
                                      </p:to>
                                    </p:set>
                                    <p:animEffect transition="in" filter="fade">
                                      <p:cBhvr>
                                        <p:cTn id="12" dur="500"/>
                                        <p:tgtEl>
                                          <p:spTgt spid="12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3" end="3"/>
                                            </p:txEl>
                                          </p:spTgt>
                                        </p:tgtEl>
                                        <p:attrNameLst>
                                          <p:attrName>style.visibility</p:attrName>
                                        </p:attrNameLst>
                                      </p:cBhvr>
                                      <p:to>
                                        <p:strVal val="visible"/>
                                      </p:to>
                                    </p:set>
                                    <p:animEffect transition="in" filter="fade">
                                      <p:cBhvr>
                                        <p:cTn id="17" dur="500"/>
                                        <p:tgtEl>
                                          <p:spTgt spid="120">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0">
                                            <p:txEl>
                                              <p:pRg st="4" end="4"/>
                                            </p:txEl>
                                          </p:spTgt>
                                        </p:tgtEl>
                                        <p:attrNameLst>
                                          <p:attrName>style.visibility</p:attrName>
                                        </p:attrNameLst>
                                      </p:cBhvr>
                                      <p:to>
                                        <p:strVal val="visible"/>
                                      </p:to>
                                    </p:set>
                                    <p:animEffect transition="in" filter="fade">
                                      <p:cBhvr>
                                        <p:cTn id="22" dur="500"/>
                                        <p:tgtEl>
                                          <p:spTgt spid="12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Lähdekritiikki</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1143000" lvl="0" indent="-1143000">
              <a:spcBef>
                <a:spcPts val="0"/>
              </a:spcBef>
              <a:buFont typeface="Arial" panose="020B0604020202020204" pitchFamily="34" charset="0"/>
              <a:buChar char="•"/>
            </a:pPr>
            <a:r>
              <a:rPr lang="fi-FI" dirty="0"/>
              <a:t>Mikä on ollut videon tarkoitus?</a:t>
            </a:r>
          </a:p>
          <a:p>
            <a:pPr marL="1143000" lvl="0" indent="-1143000">
              <a:spcBef>
                <a:spcPts val="0"/>
              </a:spcBef>
              <a:buFont typeface="Arial" panose="020B0604020202020204" pitchFamily="34" charset="0"/>
              <a:buChar char="•"/>
            </a:pPr>
            <a:r>
              <a:rPr lang="fi-FI" dirty="0"/>
              <a:t>Miten videolla pyritään vaikuttamaan katsojaan?</a:t>
            </a:r>
          </a:p>
          <a:p>
            <a:pPr marL="1143000" lvl="0" indent="-1143000">
              <a:spcBef>
                <a:spcPts val="0"/>
              </a:spcBef>
              <a:buFont typeface="Arial" panose="020B0604020202020204" pitchFamily="34" charset="0"/>
              <a:buChar char="•"/>
            </a:pPr>
            <a:r>
              <a:rPr lang="fi-FI" dirty="0"/>
              <a:t>Kuinka oikean kuvan video antaa asiasta, jota se käsittelee?</a:t>
            </a:r>
          </a:p>
          <a:p>
            <a:pPr marL="1143000" lvl="0" indent="-1143000">
              <a:spcBef>
                <a:spcPts val="0"/>
              </a:spcBef>
              <a:buFont typeface="Arial" panose="020B0604020202020204" pitchFamily="34" charset="0"/>
              <a:buChar char="•"/>
            </a:pPr>
            <a:r>
              <a:rPr lang="fi-FI" dirty="0"/>
              <a:t>Mikäli videolla on käytetty musiikkia, onko kyse vain taustamusiikista vai onko sillä pyritty johonkin tavoitteeseen?</a:t>
            </a:r>
          </a:p>
          <a:p>
            <a:pPr marL="1143000" indent="-1143000">
              <a:spcBef>
                <a:spcPts val="0"/>
              </a:spcBef>
              <a:buFont typeface="Arial" panose="020B0604020202020204" pitchFamily="34" charset="0"/>
              <a:buChar char="•"/>
            </a:pPr>
            <a:r>
              <a:rPr lang="fi-FI" dirty="0">
                <a:solidFill>
                  <a:srgbClr val="000000"/>
                </a:solidFill>
              </a:rPr>
              <a:t>Edellä mainitut kysymykset ovat mahdollisia pohdinnan arvoisia asioita, jotka eivät ole läsnä joka videolla. Pidä kuitenkin lähdekritiikin näkökulmat mielessäsi pohtiessasi, miten videoita voisi arvioida.</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5</a:t>
            </a:fld>
            <a:endParaRPr dirty="0"/>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305986787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0">
                                            <p:txEl>
                                              <p:pRg st="3" end="3"/>
                                            </p:txEl>
                                          </p:spTgt>
                                        </p:tgtEl>
                                        <p:attrNameLst>
                                          <p:attrName>style.visibility</p:attrName>
                                        </p:attrNameLst>
                                      </p:cBhvr>
                                      <p:to>
                                        <p:strVal val="visible"/>
                                      </p:to>
                                    </p:set>
                                    <p:animEffect transition="in" filter="fade">
                                      <p:cBhvr>
                                        <p:cTn id="22" dur="500"/>
                                        <p:tgtEl>
                                          <p:spTgt spid="12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0">
                                            <p:txEl>
                                              <p:pRg st="4" end="4"/>
                                            </p:txEl>
                                          </p:spTgt>
                                        </p:tgtEl>
                                        <p:attrNameLst>
                                          <p:attrName>style.visibility</p:attrName>
                                        </p:attrNameLst>
                                      </p:cBhvr>
                                      <p:to>
                                        <p:strVal val="visible"/>
                                      </p:to>
                                    </p:set>
                                    <p:animEffect transition="in" filter="fade">
                                      <p:cBhvr>
                                        <p:cTn id="27" dur="500"/>
                                        <p:tgtEl>
                                          <p:spTgt spid="12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Esimerkkitehtävä (yo-tehtävä s2019)</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0" lvl="0" indent="0"/>
            <a:r>
              <a:rPr lang="fi-FI" sz="4800" dirty="0"/>
              <a:t>Kaupankäynnin avaaminen ja helpottaminen on ollut vuosikymmeniä tavoitteena maailmankaupassa. Vapaakauppa on kuitenkin joutunut vastatuuleen finanssikriisin jälkeen ja erityisesti sen jälkeen, kun taloudellista nationalismia suosiva Yhdysvaltain presidentti Donald Trump astui virkaansa vuoden 2017 alussa. </a:t>
            </a:r>
          </a:p>
          <a:p>
            <a:pPr marL="0" lvl="0" indent="0"/>
            <a:endParaRPr lang="fi-FI" sz="4800" dirty="0"/>
          </a:p>
          <a:p>
            <a:pPr marL="0" lvl="0" indent="0"/>
            <a:r>
              <a:rPr lang="fi-FI" sz="4800" dirty="0"/>
              <a:t>Videokatkelma: </a:t>
            </a:r>
            <a:r>
              <a:rPr lang="fi-FI" sz="4800" dirty="0">
                <a:hlinkClick r:id="rId3"/>
              </a:rPr>
              <a:t>Taloustieteilijä </a:t>
            </a:r>
            <a:r>
              <a:rPr lang="fi-FI" sz="4800" dirty="0" err="1">
                <a:hlinkClick r:id="rId3"/>
              </a:rPr>
              <a:t>Milton</a:t>
            </a:r>
            <a:r>
              <a:rPr lang="fi-FI" sz="4800" dirty="0">
                <a:hlinkClick r:id="rId3"/>
              </a:rPr>
              <a:t> Friedmanin ja presidentti Donald Trumpin näkemyksiä vapaakaupasta</a:t>
            </a:r>
            <a:endParaRPr lang="fi-FI" sz="4800" dirty="0"/>
          </a:p>
          <a:p>
            <a:pPr marL="0" lvl="0" indent="0"/>
            <a:endParaRPr lang="fi-FI" sz="4800" dirty="0">
              <a:highlight>
                <a:srgbClr val="FEFEFE"/>
              </a:highlight>
            </a:endParaRPr>
          </a:p>
          <a:p>
            <a:pPr marL="0" lvl="0" indent="0"/>
            <a:r>
              <a:rPr lang="fi-FI" sz="4800" dirty="0">
                <a:highlight>
                  <a:srgbClr val="FEFEFE"/>
                </a:highlight>
              </a:rPr>
              <a:t>Vertaile, millaisin perustein vapaakauppaa kritisoidaan ja puolustetaan videokatkelmassa. (12 p.)</a:t>
            </a:r>
            <a:endParaRPr lang="fi-FI" sz="4800" dirty="0"/>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6</a:t>
            </a:fld>
            <a:endParaRPr dirty="0"/>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306097248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2" end="2"/>
                                            </p:txEl>
                                          </p:spTgt>
                                        </p:tgtEl>
                                        <p:attrNameLst>
                                          <p:attrName>style.visibility</p:attrName>
                                        </p:attrNameLst>
                                      </p:cBhvr>
                                      <p:to>
                                        <p:strVal val="visible"/>
                                      </p:to>
                                    </p:set>
                                    <p:animEffect transition="in" filter="fade">
                                      <p:cBhvr>
                                        <p:cTn id="12" dur="500"/>
                                        <p:tgtEl>
                                          <p:spTgt spid="12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4" end="4"/>
                                            </p:txEl>
                                          </p:spTgt>
                                        </p:tgtEl>
                                        <p:attrNameLst>
                                          <p:attrName>style.visibility</p:attrName>
                                        </p:attrNameLst>
                                      </p:cBhvr>
                                      <p:to>
                                        <p:strVal val="visible"/>
                                      </p:to>
                                    </p:set>
                                    <p:animEffect transition="in" filter="fade">
                                      <p:cBhvr>
                                        <p:cTn id="17" dur="500"/>
                                        <p:tgtEl>
                                          <p:spTgt spid="12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Shape 84"/>
        <p:cNvGrpSpPr/>
        <p:nvPr/>
      </p:nvGrpSpPr>
      <p:grpSpPr>
        <a:xfrm>
          <a:off x="0" y="0"/>
          <a:ext cx="0" cy="0"/>
          <a:chOff x="0" y="0"/>
          <a:chExt cx="0" cy="0"/>
        </a:xfrm>
      </p:grpSpPr>
      <p:sp>
        <p:nvSpPr>
          <p:cNvPr id="85" name="Google Shape;85;p10"/>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ct val="100000"/>
              <a:buFont typeface="Calibri"/>
              <a:buNone/>
            </a:pPr>
            <a:r>
              <a:rPr lang="fi-FI" dirty="0"/>
              <a:t>Opettajalle</a:t>
            </a:r>
            <a:endParaRPr dirty="0"/>
          </a:p>
        </p:txBody>
      </p:sp>
      <p:sp>
        <p:nvSpPr>
          <p:cNvPr id="86" name="Google Shape;86;p10"/>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Kertaus</a:t>
            </a:r>
            <a:endParaRPr/>
          </a:p>
        </p:txBody>
      </p:sp>
      <p:sp>
        <p:nvSpPr>
          <p:cNvPr id="87" name="Google Shape;87;p10"/>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Yhteiskuntaoppi</a:t>
            </a:r>
            <a:endParaRPr/>
          </a:p>
        </p:txBody>
      </p:sp>
    </p:spTree>
    <p:extLst>
      <p:ext uri="{BB962C8B-B14F-4D97-AF65-F5344CB8AC3E}">
        <p14:creationId xmlns:p14="http://schemas.microsoft.com/office/powerpoint/2010/main" val="1368840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857250" lvl="0" indent="-857250">
              <a:spcBef>
                <a:spcPts val="0"/>
              </a:spcBef>
              <a:buFont typeface="Arial" panose="020B0604020202020204" pitchFamily="34" charset="0"/>
              <a:buChar char="•"/>
            </a:pPr>
            <a:r>
              <a:rPr lang="fi-FI" sz="5600" dirty="0"/>
              <a:t>Videokatkelmassa kaksi yhdysvaltalaista puhuu vapaakaupasta. Toinen on poliitikko (Trump) ja toinen on taloustieteilijä (Friedman). Katkelmia voi pitää luonteeltaan asiantuntijahaastatteluina.</a:t>
            </a:r>
          </a:p>
          <a:p>
            <a:pPr marL="857250" lvl="0" indent="-857250">
              <a:spcBef>
                <a:spcPts val="0"/>
              </a:spcBef>
              <a:buFont typeface="Arial" panose="020B0604020202020204" pitchFamily="34" charset="0"/>
              <a:buChar char="•"/>
            </a:pPr>
            <a:r>
              <a:rPr lang="fi-FI" sz="5600" dirty="0"/>
              <a:t>Kumpikin ottaa kantaa vapaakauppaan eri tavoin, toinen sitä kritisoiden, toinen puolustaen.</a:t>
            </a:r>
          </a:p>
          <a:p>
            <a:pPr marL="857250" lvl="0" indent="-857250">
              <a:spcBef>
                <a:spcPts val="0"/>
              </a:spcBef>
              <a:buFont typeface="Arial" panose="020B0604020202020204" pitchFamily="34" charset="0"/>
              <a:buChar char="•"/>
            </a:pPr>
            <a:r>
              <a:rPr lang="fi-FI" sz="5600" dirty="0"/>
              <a:t>Puheenvuoroista on löydettävä puhujien keskeiset huomiot tai perustelut. On myös hyvä arvioida puhujien roolin vaikutusta heidän kannanottoihinsa: Trump puhuu poliitikkona kannattajilleen, Friedman puolustaa taloudellisena liberalistina vapaakauppaa.</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8</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3690371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4"/>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5757"/>
              </a:buClr>
              <a:buSzPts val="8800"/>
              <a:buFont typeface="Calibri"/>
              <a:buNone/>
            </a:pPr>
            <a:r>
              <a:rPr lang="fi-FI" dirty="0"/>
              <a:t>Näkökulmia tehtävään</a:t>
            </a:r>
          </a:p>
        </p:txBody>
      </p:sp>
      <p:sp>
        <p:nvSpPr>
          <p:cNvPr id="120" name="Google Shape;120;p14"/>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Autofit/>
          </a:bodyPr>
          <a:lstStyle/>
          <a:p>
            <a:pPr marL="857250" lvl="0" indent="-857250">
              <a:spcBef>
                <a:spcPts val="0"/>
              </a:spcBef>
              <a:buFont typeface="Arial" panose="020B0604020202020204" pitchFamily="34" charset="0"/>
              <a:buChar char="•"/>
            </a:pPr>
            <a:r>
              <a:rPr lang="fi-FI" sz="5600" dirty="0"/>
              <a:t>Vertailussa on samalla osoitettava, että vastaaja ymmärtää keskeiset käsitteet, kuten vapaakauppa, kauppatase ja tuottavuus.</a:t>
            </a:r>
          </a:p>
          <a:p>
            <a:pPr marL="857250" lvl="0" indent="-857250">
              <a:spcBef>
                <a:spcPts val="0"/>
              </a:spcBef>
              <a:buFont typeface="Arial" panose="020B0604020202020204" pitchFamily="34" charset="0"/>
              <a:buChar char="•"/>
            </a:pPr>
            <a:r>
              <a:rPr lang="fi-FI" sz="5600" dirty="0"/>
              <a:t>Trump on kriittinen vapaakauppaa kohtaan. Hänen mielestään Yhdysvallat kärsii vapaasta kaupankäynnistä monen maan kanssa, koska näistä maista, esimerkiksi Japanista ja Kiinasta, tuodaan Yhdysvaltoihin enemmän kauppatavaroita kuin niihin viedään Yhdysvalloista. Kauppatase on siis epätasapainoinen.</a:t>
            </a:r>
          </a:p>
          <a:p>
            <a:pPr marL="857250" lvl="0" indent="-857250">
              <a:spcBef>
                <a:spcPts val="0"/>
              </a:spcBef>
              <a:buFont typeface="Arial" panose="020B0604020202020204" pitchFamily="34" charset="0"/>
              <a:buChar char="•"/>
            </a:pPr>
            <a:r>
              <a:rPr lang="fi-FI" sz="5600" dirty="0"/>
              <a:t>Yhdysvaltain oma talous kärsii tästä esimerkiksi työttömyyden kasvuna ja kokonaisten toimialojen katoamisina, koska maan kilpailukyky on heikentynyt.</a:t>
            </a:r>
          </a:p>
        </p:txBody>
      </p:sp>
      <p:sp>
        <p:nvSpPr>
          <p:cNvPr id="121" name="Google Shape;121;p14"/>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2400"/>
              <a:buNone/>
            </a:pPr>
            <a:fld id="{00000000-1234-1234-1234-123412341234}" type="slidenum">
              <a:rPr lang="fi-FI"/>
              <a:t>9</a:t>
            </a:fld>
            <a:endParaRPr/>
          </a:p>
        </p:txBody>
      </p:sp>
      <p:sp>
        <p:nvSpPr>
          <p:cNvPr id="122" name="Google Shape;122;p14"/>
          <p:cNvSpPr txBox="1">
            <a:spLocks noGrp="1"/>
          </p:cNvSpPr>
          <p:nvPr>
            <p:ph type="ftr" idx="11"/>
          </p:nvPr>
        </p:nvSpPr>
        <p:spPr>
          <a:xfrm>
            <a:off x="832756" y="12293264"/>
            <a:ext cx="8229600" cy="730200"/>
          </a:xfrm>
          <a:prstGeom prst="rect">
            <a:avLst/>
          </a:prstGeom>
          <a:noFill/>
          <a:ln>
            <a:noFill/>
          </a:ln>
        </p:spPr>
        <p:txBody>
          <a:bodyPr spcFirstLastPara="1" wrap="square" lIns="91425" tIns="45700" rIns="91425" bIns="45700" anchor="b" anchorCtr="0">
            <a:noAutofit/>
          </a:bodyPr>
          <a:lstStyle/>
          <a:p>
            <a:pPr marL="0" lvl="0" indent="0" algn="l" rtl="0">
              <a:lnSpc>
                <a:spcPct val="100000"/>
              </a:lnSpc>
              <a:spcBef>
                <a:spcPts val="0"/>
              </a:spcBef>
              <a:spcAft>
                <a:spcPts val="0"/>
              </a:spcAft>
              <a:buSzPts val="1400"/>
              <a:buNone/>
            </a:pPr>
            <a:r>
              <a:rPr lang="fi-FI" dirty="0"/>
              <a:t>Forum Yhteiskuntaoppi Kertaus, Yhteiskuntaopin koe ja siinä menestyminen</a:t>
            </a:r>
            <a:endParaRPr dirty="0"/>
          </a:p>
        </p:txBody>
      </p:sp>
    </p:spTree>
    <p:extLst>
      <p:ext uri="{BB962C8B-B14F-4D97-AF65-F5344CB8AC3E}">
        <p14:creationId xmlns:p14="http://schemas.microsoft.com/office/powerpoint/2010/main" val="27633044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0">
                                            <p:txEl>
                                              <p:pRg st="0" end="0"/>
                                            </p:txEl>
                                          </p:spTgt>
                                        </p:tgtEl>
                                        <p:attrNameLst>
                                          <p:attrName>style.visibility</p:attrName>
                                        </p:attrNameLst>
                                      </p:cBhvr>
                                      <p:to>
                                        <p:strVal val="visible"/>
                                      </p:to>
                                    </p:set>
                                    <p:animEffect transition="in" filter="fade">
                                      <p:cBhvr>
                                        <p:cTn id="7" dur="500"/>
                                        <p:tgtEl>
                                          <p:spTgt spid="12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0">
                                            <p:txEl>
                                              <p:pRg st="1" end="1"/>
                                            </p:txEl>
                                          </p:spTgt>
                                        </p:tgtEl>
                                        <p:attrNameLst>
                                          <p:attrName>style.visibility</p:attrName>
                                        </p:attrNameLst>
                                      </p:cBhvr>
                                      <p:to>
                                        <p:strVal val="visible"/>
                                      </p:to>
                                    </p:set>
                                    <p:animEffect transition="in" filter="fade">
                                      <p:cBhvr>
                                        <p:cTn id="12" dur="500"/>
                                        <p:tgtEl>
                                          <p:spTgt spid="12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0">
                                            <p:txEl>
                                              <p:pRg st="2" end="2"/>
                                            </p:txEl>
                                          </p:spTgt>
                                        </p:tgtEl>
                                        <p:attrNameLst>
                                          <p:attrName>style.visibility</p:attrName>
                                        </p:attrNameLst>
                                      </p:cBhvr>
                                      <p:to>
                                        <p:strVal val="visible"/>
                                      </p:to>
                                    </p:set>
                                    <p:animEffect transition="in" filter="fade">
                                      <p:cBhvr>
                                        <p:cTn id="17" dur="500"/>
                                        <p:tgtEl>
                                          <p:spTgt spid="12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716</Words>
  <Application>Microsoft Office PowerPoint</Application>
  <PresentationFormat>Mukautettu</PresentationFormat>
  <Paragraphs>67</Paragraphs>
  <Slides>11</Slides>
  <Notes>11</Notes>
  <HiddenSlides>0</HiddenSlides>
  <MMClips>0</MMClips>
  <ScaleCrop>false</ScaleCrop>
  <HeadingPairs>
    <vt:vector size="6" baseType="variant">
      <vt:variant>
        <vt:lpstr>Käytetyt fontit</vt:lpstr>
      </vt:variant>
      <vt:variant>
        <vt:i4>2</vt:i4>
      </vt:variant>
      <vt:variant>
        <vt:lpstr>Teema</vt:lpstr>
      </vt:variant>
      <vt:variant>
        <vt:i4>1</vt:i4>
      </vt:variant>
      <vt:variant>
        <vt:lpstr>Dian otsikot</vt:lpstr>
      </vt:variant>
      <vt:variant>
        <vt:i4>11</vt:i4>
      </vt:variant>
    </vt:vector>
  </HeadingPairs>
  <TitlesOfParts>
    <vt:vector size="14" baseType="lpstr">
      <vt:lpstr>Arial</vt:lpstr>
      <vt:lpstr>Calibri</vt:lpstr>
      <vt:lpstr>Office-teema</vt:lpstr>
      <vt:lpstr>Yhteiskuntaopin koe ja siinä menestyminen  Videotehtävään vastaaminen</vt:lpstr>
      <vt:lpstr>Videotehtävään vastaaminen</vt:lpstr>
      <vt:lpstr>Videotehtävään vastaaminen</vt:lpstr>
      <vt:lpstr>Lähdekritiikki</vt:lpstr>
      <vt:lpstr>Lähdekritiikki</vt:lpstr>
      <vt:lpstr>Esimerkkitehtävä (yo-tehtävä s2019)</vt:lpstr>
      <vt:lpstr>Opettajalle</vt:lpstr>
      <vt:lpstr>Näkökulmia tehtävään</vt:lpstr>
      <vt:lpstr>Näkökulmia tehtävään</vt:lpstr>
      <vt:lpstr>Näkökulmia tehtävään</vt:lpstr>
      <vt:lpstr>Näkökulmia tehtävään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Videotehtävään vastaaminen</dc:title>
  <dc:creator>Mika Kortelainen</dc:creator>
  <cp:lastModifiedBy>Mika Kortelainen</cp:lastModifiedBy>
  <cp:revision>26</cp:revision>
  <dcterms:modified xsi:type="dcterms:W3CDTF">2023-06-21T14:22:06Z</dcterms:modified>
</cp:coreProperties>
</file>